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4"/>
  </p:notesMasterIdLst>
  <p:sldIdLst>
    <p:sldId id="256" r:id="rId2"/>
    <p:sldId id="353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80" r:id="rId12"/>
    <p:sldId id="384" r:id="rId13"/>
    <p:sldId id="385" r:id="rId14"/>
    <p:sldId id="386" r:id="rId15"/>
    <p:sldId id="387" r:id="rId16"/>
    <p:sldId id="390" r:id="rId17"/>
    <p:sldId id="388" r:id="rId18"/>
    <p:sldId id="389" r:id="rId19"/>
    <p:sldId id="391" r:id="rId20"/>
    <p:sldId id="392" r:id="rId21"/>
    <p:sldId id="393" r:id="rId22"/>
    <p:sldId id="394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CCFFFF"/>
    <a:srgbClr val="006600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238" autoAdjust="0"/>
  </p:normalViewPr>
  <p:slideViewPr>
    <p:cSldViewPr snapToGrid="0">
      <p:cViewPr varScale="1">
        <p:scale>
          <a:sx n="107" d="100"/>
          <a:sy n="107" d="100"/>
        </p:scale>
        <p:origin x="1824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56501-E21B-4CA3-9621-57F669E716AA}" type="datetimeFigureOut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463620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  <a:lvl3pPr marL="1143000" indent="-228600">
              <a:buFont typeface="メイリオ" panose="020B0604030504040204" pitchFamily="50" charset="-128"/>
              <a:buChar char="⁃"/>
              <a:defRPr/>
            </a:lvl3pPr>
          </a:lstStyle>
          <a:p>
            <a:pPr lvl="0"/>
            <a:r>
              <a:rPr lang="ja-JP" altLang="en-US" dirty="0" smtClean="0"/>
              <a:t> 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2017/6/19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2017/6/19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3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chemeng.com/ordinaryleastsquares/" TargetMode="Externa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chemeng.com/ordinaryleastsquares/" TargetMode="External"/><Relationship Id="rId2" Type="http://schemas.openxmlformats.org/officeDocument/2006/relationships/hyperlink" Target="http://datachemeng.com/principalcomponentanalysi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atachemeng.com/principalcomponentanalysis/" TargetMode="External"/><Relationship Id="rId3" Type="http://schemas.openxmlformats.org/officeDocument/2006/relationships/oleObject" Target="../embeddings/oleObject1.bin"/><Relationship Id="rId7" Type="http://schemas.openxmlformats.org/officeDocument/2006/relationships/hyperlink" Target="http://datachemeng.com/basicdatapreprocessing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6291" y="1409758"/>
            <a:ext cx="8334013" cy="1754326"/>
          </a:xfrm>
        </p:spPr>
        <p:txBody>
          <a:bodyPr/>
          <a:lstStyle/>
          <a:p>
            <a:r>
              <a:rPr lang="ja-JP" altLang="en-US" sz="4000" dirty="0"/>
              <a:t>部分的最小二乗回帰</a:t>
            </a:r>
            <a:r>
              <a:rPr kumimoji="1" lang="en-US" altLang="ja-JP" sz="4000" dirty="0" smtClean="0"/>
              <a:t/>
            </a:r>
            <a:br>
              <a:rPr kumimoji="1" lang="en-US" altLang="ja-JP" sz="4000" dirty="0" smtClean="0"/>
            </a:br>
            <a:r>
              <a:rPr kumimoji="1" lang="en-US" altLang="ja-JP" sz="4000" dirty="0" smtClean="0"/>
              <a:t>Partial Least Squares Regression</a:t>
            </a:r>
            <a:br>
              <a:rPr kumimoji="1" lang="en-US" altLang="ja-JP" sz="4000" dirty="0" smtClean="0"/>
            </a:br>
            <a:r>
              <a:rPr lang="en-US" altLang="ja-JP" sz="4000" dirty="0" smtClean="0"/>
              <a:t>PLS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明治大学 理工学部 応用化学科</a:t>
            </a:r>
            <a:endParaRPr lang="en-US" altLang="ja-JP" dirty="0" smtClean="0"/>
          </a:p>
          <a:p>
            <a:r>
              <a:rPr lang="ja-JP" altLang="en-US" dirty="0" smtClean="0"/>
              <a:t>データ化学工学研究室  金子 弘昌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106159" cy="590931"/>
          </a:xfrm>
        </p:spPr>
        <p:txBody>
          <a:bodyPr/>
          <a:lstStyle/>
          <a:p>
            <a:r>
              <a:rPr lang="en-US" altLang="ja-JP" b="1" dirty="0"/>
              <a:t>t</a:t>
            </a:r>
            <a:r>
              <a:rPr lang="en-US" altLang="ja-JP" baseline="-25000" dirty="0"/>
              <a:t>1</a:t>
            </a:r>
            <a:r>
              <a:rPr lang="ja-JP" altLang="en-US" dirty="0"/>
              <a:t>の計算</a:t>
            </a:r>
            <a:r>
              <a:rPr lang="en-US" altLang="ja-JP" dirty="0"/>
              <a:t>	</a:t>
            </a:r>
            <a:r>
              <a:rPr lang="en-US" altLang="ja-JP" dirty="0" smtClean="0"/>
              <a:t>y</a:t>
            </a:r>
            <a:r>
              <a:rPr lang="ja-JP" altLang="en-US" dirty="0" smtClean="0"/>
              <a:t>との共分散の最大化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365064" y="2243231"/>
            <a:ext cx="6673622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の共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分散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を最大化するよう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を求める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012764" y="2748056"/>
            <a:ext cx="6146234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オートスケーリングしているため </a:t>
            </a:r>
            <a:r>
              <a: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X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は平均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675015" y="2243231"/>
            <a:ext cx="430306" cy="480594"/>
          </a:xfrm>
          <a:prstGeom prst="rightArrow">
            <a:avLst>
              <a:gd name="adj1" fmla="val 50000"/>
              <a:gd name="adj2" fmla="val 60417"/>
            </a:avLst>
          </a:prstGeom>
          <a:solidFill>
            <a:srgbClr val="CCEC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14712" y="1335835"/>
            <a:ext cx="4921540" cy="4247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との関連性が大きい 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を抽出したい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464376" y="3896034"/>
            <a:ext cx="1096775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ただし、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01226" y="3896034"/>
            <a:ext cx="1685077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制約条件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430501"/>
              </p:ext>
            </p:extLst>
          </p:nvPr>
        </p:nvGraphicFramePr>
        <p:xfrm>
          <a:off x="2616901" y="3808363"/>
          <a:ext cx="1181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数式" r:id="rId3" imgW="494870" imgH="253780" progId="Equation.3">
                  <p:embed/>
                </p:oleObj>
              </mc:Choice>
              <mc:Fallback>
                <p:oleObj name="数式" r:id="rId3" imgW="494870" imgH="253780" progId="Equation.3">
                  <p:embed/>
                  <p:pic>
                    <p:nvPicPr>
                      <p:cNvPr id="3175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901" y="3808363"/>
                        <a:ext cx="11811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34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804940" cy="590931"/>
          </a:xfrm>
        </p:spPr>
        <p:txBody>
          <a:bodyPr/>
          <a:lstStyle/>
          <a:p>
            <a:r>
              <a:rPr lang="en-US" altLang="ja-JP" b="1" dirty="0"/>
              <a:t>t</a:t>
            </a:r>
            <a:r>
              <a:rPr lang="en-US" altLang="ja-JP" baseline="-25000" dirty="0"/>
              <a:t>1</a:t>
            </a:r>
            <a:r>
              <a:rPr lang="ja-JP" altLang="en-US" dirty="0"/>
              <a:t>の計算</a:t>
            </a:r>
            <a:r>
              <a:rPr lang="en-US" altLang="ja-JP" dirty="0"/>
              <a:t>	Lagrange</a:t>
            </a:r>
            <a:r>
              <a:rPr lang="ja-JP" altLang="en-US" dirty="0"/>
              <a:t>の未定</a:t>
            </a:r>
            <a:r>
              <a:rPr lang="ja-JP" altLang="en-US" dirty="0" smtClean="0"/>
              <a:t>乗数法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286513" y="2014421"/>
            <a:ext cx="3368679" cy="424732"/>
          </a:xfrm>
          <a:prstGeom prst="rect">
            <a:avLst/>
          </a:prstGeom>
          <a:noFill/>
          <a:ln w="19050">
            <a:noFill/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>
            <a:defPPr>
              <a:defRPr lang="ja-JP"/>
            </a:defPPr>
            <a:lvl1pPr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lang="en-US" altLang="ja-JP" dirty="0"/>
              <a:t>Lagrange</a:t>
            </a:r>
            <a:r>
              <a:rPr lang="ja-JP" altLang="en-US" dirty="0"/>
              <a:t>の未定乗数法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96027" y="3667923"/>
            <a:ext cx="5086649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None/>
            </a:pP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μ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を未知の定数として、下の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最大化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37730"/>
              </p:ext>
            </p:extLst>
          </p:nvPr>
        </p:nvGraphicFramePr>
        <p:xfrm>
          <a:off x="2021788" y="4582291"/>
          <a:ext cx="387985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5" name="数式" r:id="rId3" imgW="1625600" imgH="558800" progId="Equation.3">
                  <p:embed/>
                </p:oleObj>
              </mc:Choice>
              <mc:Fallback>
                <p:oleObj name="数式" r:id="rId3" imgW="1625600" imgH="558800" progId="Equation.3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1788" y="4582291"/>
                        <a:ext cx="387985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596027" y="1312128"/>
            <a:ext cx="388760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制約条件がある中での最大化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596027" y="1994939"/>
            <a:ext cx="430306" cy="480594"/>
          </a:xfrm>
          <a:prstGeom prst="rightArrow">
            <a:avLst>
              <a:gd name="adj1" fmla="val 50000"/>
              <a:gd name="adj2" fmla="val 60417"/>
            </a:avLst>
          </a:prstGeom>
          <a:solidFill>
            <a:srgbClr val="CCEC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524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29657" cy="590931"/>
          </a:xfrm>
        </p:spPr>
        <p:txBody>
          <a:bodyPr/>
          <a:lstStyle/>
          <a:p>
            <a:r>
              <a:rPr lang="en-US" altLang="ja-JP" b="1" dirty="0"/>
              <a:t>t</a:t>
            </a:r>
            <a:r>
              <a:rPr lang="en-US" altLang="ja-JP" baseline="-25000" dirty="0"/>
              <a:t>1</a:t>
            </a:r>
            <a:r>
              <a:rPr lang="ja-JP" altLang="en-US" dirty="0"/>
              <a:t>の計算</a:t>
            </a:r>
            <a:r>
              <a:rPr lang="en-US" altLang="ja-JP" dirty="0"/>
              <a:t>	</a:t>
            </a:r>
            <a:r>
              <a:rPr lang="en-US" altLang="ja-JP" dirty="0" smtClean="0"/>
              <a:t>G</a:t>
            </a:r>
            <a:r>
              <a:rPr lang="ja-JP" altLang="en-US" dirty="0" smtClean="0"/>
              <a:t>の最大化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"/>
          </p:nvPr>
        </p:nvSpPr>
        <p:spPr>
          <a:xfrm>
            <a:off x="2627313" y="4160954"/>
            <a:ext cx="2610010" cy="885371"/>
          </a:xfrm>
        </p:spPr>
        <p:txBody>
          <a:bodyPr/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データ数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説明変数の数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288699"/>
              </p:ext>
            </p:extLst>
          </p:nvPr>
        </p:nvGraphicFramePr>
        <p:xfrm>
          <a:off x="1258888" y="2245974"/>
          <a:ext cx="5546725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6" name="数式" r:id="rId3" imgW="2324100" imgH="736600" progId="Equation.3">
                  <p:embed/>
                </p:oleObj>
              </mc:Choice>
              <mc:Fallback>
                <p:oleObj name="数式" r:id="rId3" imgW="2324100" imgH="736600" progId="Equation.3">
                  <p:embed/>
                  <p:pic>
                    <p:nvPicPr>
                      <p:cNvPr id="3379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245974"/>
                        <a:ext cx="5546725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937588" y="1075381"/>
            <a:ext cx="2093843" cy="4247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は 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関数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647168"/>
              </p:ext>
            </p:extLst>
          </p:nvPr>
        </p:nvGraphicFramePr>
        <p:xfrm>
          <a:off x="1258888" y="5094288"/>
          <a:ext cx="427355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07" name="数式" r:id="rId5" imgW="1790700" imgH="457200" progId="Equation.3">
                  <p:embed/>
                </p:oleObj>
              </mc:Choice>
              <mc:Fallback>
                <p:oleObj name="数式" r:id="rId5" imgW="1790700" imgH="457200" progId="Equation.3">
                  <p:embed/>
                  <p:pic>
                    <p:nvPicPr>
                      <p:cNvPr id="3379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94288"/>
                        <a:ext cx="427355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 2"/>
          <p:cNvSpPr txBox="1">
            <a:spLocks/>
          </p:cNvSpPr>
          <p:nvPr/>
        </p:nvSpPr>
        <p:spPr bwMode="auto">
          <a:xfrm>
            <a:off x="2627313" y="6391275"/>
            <a:ext cx="1952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Aft>
                <a:spcPct val="40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2400" i="1" kern="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</a:t>
            </a:r>
            <a:r>
              <a:rPr lang="en-US" altLang="ja-JP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: </a:t>
            </a:r>
            <a:r>
              <a:rPr lang="ja-JP" altLang="en-US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変数番号</a:t>
            </a: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937588" y="1647750"/>
            <a:ext cx="7284366" cy="4247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が最大値のとき、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G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 </a:t>
            </a:r>
            <a:r>
              <a:rPr lang="en-US" altLang="ja-JP" sz="2400" b="1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の要素ごとに偏微分した値は 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687549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416320" cy="590931"/>
          </a:xfrm>
        </p:spPr>
        <p:txBody>
          <a:bodyPr/>
          <a:lstStyle/>
          <a:p>
            <a:r>
              <a:rPr lang="en-US" altLang="ja-JP" b="1" dirty="0"/>
              <a:t>t</a:t>
            </a:r>
            <a:r>
              <a:rPr lang="en-US" altLang="ja-JP" baseline="-25000" dirty="0"/>
              <a:t>1</a:t>
            </a:r>
            <a:r>
              <a:rPr lang="ja-JP" altLang="en-US" dirty="0"/>
              <a:t>の計算</a:t>
            </a:r>
            <a:r>
              <a:rPr lang="en-US" altLang="ja-JP" dirty="0"/>
              <a:t>	</a:t>
            </a:r>
            <a:r>
              <a:rPr lang="ja-JP" altLang="en-US" dirty="0" smtClean="0"/>
              <a:t>式変形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87422"/>
              </p:ext>
            </p:extLst>
          </p:nvPr>
        </p:nvGraphicFramePr>
        <p:xfrm>
          <a:off x="447115" y="1267385"/>
          <a:ext cx="3151188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3" name="数式" r:id="rId3" imgW="1320480" imgH="431640" progId="Equation.3">
                  <p:embed/>
                </p:oleObj>
              </mc:Choice>
              <mc:Fallback>
                <p:oleObj name="数式" r:id="rId3" imgW="1320480" imgH="431640" progId="Equation.3">
                  <p:embed/>
                  <p:pic>
                    <p:nvPicPr>
                      <p:cNvPr id="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15" y="1267385"/>
                        <a:ext cx="3151188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413898"/>
              </p:ext>
            </p:extLst>
          </p:nvPr>
        </p:nvGraphicFramePr>
        <p:xfrm>
          <a:off x="5244194" y="1267385"/>
          <a:ext cx="2636838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4" name="数式" r:id="rId5" imgW="1104900" imgH="431800" progId="Equation.3">
                  <p:embed/>
                </p:oleObj>
              </mc:Choice>
              <mc:Fallback>
                <p:oleObj name="数式" r:id="rId5" imgW="1104900" imgH="431800" progId="Equation.3">
                  <p:embed/>
                  <p:pic>
                    <p:nvPicPr>
                      <p:cNvPr id="358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194" y="1267385"/>
                        <a:ext cx="2636838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447115" y="2862387"/>
            <a:ext cx="303640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en-US" altLang="ja-JP" sz="2400" baseline="-25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1,k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両辺に掛けると、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699246"/>
              </p:ext>
            </p:extLst>
          </p:nvPr>
        </p:nvGraphicFramePr>
        <p:xfrm>
          <a:off x="5244194" y="2564372"/>
          <a:ext cx="3121025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5" name="数式" r:id="rId7" imgW="1307532" imgH="431613" progId="Equation.3">
                  <p:embed/>
                </p:oleObj>
              </mc:Choice>
              <mc:Fallback>
                <p:oleObj name="数式" r:id="rId7" imgW="1307532" imgH="431613" progId="Equation.3">
                  <p:embed/>
                  <p:pic>
                    <p:nvPicPr>
                      <p:cNvPr id="3584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194" y="2564372"/>
                        <a:ext cx="3121025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420702"/>
              </p:ext>
            </p:extLst>
          </p:nvPr>
        </p:nvGraphicFramePr>
        <p:xfrm>
          <a:off x="5244194" y="3937981"/>
          <a:ext cx="321151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6" name="数式" r:id="rId9" imgW="1346200" imgH="431800" progId="Equation.3">
                  <p:embed/>
                </p:oleObj>
              </mc:Choice>
              <mc:Fallback>
                <p:oleObj name="数式" r:id="rId9" imgW="1346200" imgH="431800" progId="Equation.3">
                  <p:embed/>
                  <p:pic>
                    <p:nvPicPr>
                      <p:cNvPr id="3584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194" y="3937981"/>
                        <a:ext cx="3211512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447115" y="4201613"/>
            <a:ext cx="4022255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k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について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1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から </a:t>
            </a: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d </a:t>
            </a:r>
            <a:r>
              <a:rPr lang="ja-JP" altLang="en-US" sz="24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まで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和を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取る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制約条件を使って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w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が消える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514421"/>
              </p:ext>
            </p:extLst>
          </p:nvPr>
        </p:nvGraphicFramePr>
        <p:xfrm>
          <a:off x="5244194" y="5461373"/>
          <a:ext cx="15160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07" name="数式" r:id="rId11" imgW="634725" imgH="228501" progId="Equation.3">
                  <p:embed/>
                </p:oleObj>
              </mc:Choice>
              <mc:Fallback>
                <p:oleObj name="数式" r:id="rId11" imgW="634725" imgH="228501" progId="Equation.3">
                  <p:embed/>
                  <p:pic>
                    <p:nvPicPr>
                      <p:cNvPr id="3584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4194" y="5461373"/>
                        <a:ext cx="151606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4105105" y="1506221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447115" y="5660871"/>
            <a:ext cx="10583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よって、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53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003019" cy="590931"/>
          </a:xfrm>
        </p:spPr>
        <p:txBody>
          <a:bodyPr/>
          <a:lstStyle/>
          <a:p>
            <a:r>
              <a:rPr lang="en-US" altLang="ja-JP" b="1" dirty="0"/>
              <a:t>t</a:t>
            </a:r>
            <a:r>
              <a:rPr lang="en-US" altLang="ja-JP" baseline="-25000" dirty="0"/>
              <a:t>1</a:t>
            </a:r>
            <a:r>
              <a:rPr lang="ja-JP" altLang="en-US" dirty="0"/>
              <a:t>の計算</a:t>
            </a:r>
            <a:r>
              <a:rPr lang="en-US" altLang="ja-JP" dirty="0"/>
              <a:t>	</a:t>
            </a:r>
            <a:r>
              <a:rPr lang="en-US" altLang="ja-JP" b="1" dirty="0" smtClean="0"/>
              <a:t>w</a:t>
            </a:r>
            <a:r>
              <a:rPr lang="en-US" altLang="ja-JP" baseline="-25000" dirty="0" smtClean="0"/>
              <a:t>1</a:t>
            </a:r>
            <a:r>
              <a:rPr lang="ja-JP" altLang="en-US" dirty="0" smtClean="0"/>
              <a:t>の計算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729246"/>
              </p:ext>
            </p:extLst>
          </p:nvPr>
        </p:nvGraphicFramePr>
        <p:xfrm>
          <a:off x="5517591" y="1145703"/>
          <a:ext cx="2243138" cy="15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0" name="数式" r:id="rId3" imgW="939392" imgH="634725" progId="Equation.3">
                  <p:embed/>
                </p:oleObj>
              </mc:Choice>
              <mc:Fallback>
                <p:oleObj name="数式" r:id="rId3" imgW="939392" imgH="634725" progId="Equation.3">
                  <p:embed/>
                  <p:pic>
                    <p:nvPicPr>
                      <p:cNvPr id="3789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591" y="1145703"/>
                        <a:ext cx="2243138" cy="1500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214313" y="3547292"/>
            <a:ext cx="2999539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μ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 baseline="30000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の値、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大きさ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ノルム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より、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437164"/>
              </p:ext>
            </p:extLst>
          </p:nvPr>
        </p:nvGraphicFramePr>
        <p:xfrm>
          <a:off x="5517591" y="3335338"/>
          <a:ext cx="1758950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1" name="数式" r:id="rId5" imgW="736280" imgH="495085" progId="Equation.3">
                  <p:embed/>
                </p:oleObj>
              </mc:Choice>
              <mc:Fallback>
                <p:oleObj name="数式" r:id="rId5" imgW="736280" imgH="495085" progId="Equation.3">
                  <p:embed/>
                  <p:pic>
                    <p:nvPicPr>
                      <p:cNvPr id="3789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591" y="3335338"/>
                        <a:ext cx="1758950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775465"/>
              </p:ext>
            </p:extLst>
          </p:nvPr>
        </p:nvGraphicFramePr>
        <p:xfrm>
          <a:off x="5517591" y="5637213"/>
          <a:ext cx="1363663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2" name="数式" r:id="rId7" imgW="571252" imgH="215806" progId="Equation.3">
                  <p:embed/>
                </p:oleObj>
              </mc:Choice>
              <mc:Fallback>
                <p:oleObj name="数式" r:id="rId7" imgW="571252" imgH="215806" progId="Equation.3">
                  <p:embed/>
                  <p:pic>
                    <p:nvPicPr>
                      <p:cNvPr id="3789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7591" y="5637213"/>
                        <a:ext cx="1363663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14313" y="5637213"/>
            <a:ext cx="3706464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が得られた後、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も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468653"/>
              </p:ext>
            </p:extLst>
          </p:nvPr>
        </p:nvGraphicFramePr>
        <p:xfrm>
          <a:off x="448703" y="1385416"/>
          <a:ext cx="2636838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3" name="数式" r:id="rId9" imgW="1104900" imgH="431800" progId="Equation.3">
                  <p:embed/>
                </p:oleObj>
              </mc:Choice>
              <mc:Fallback>
                <p:oleObj name="数式" r:id="rId9" imgW="1104900" imgH="431800" progId="Equation.3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03" y="1385416"/>
                        <a:ext cx="2636838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3495403" y="1683431"/>
            <a:ext cx="81624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より、</a:t>
            </a:r>
            <a:endParaRPr lang="ja-JP" altLang="en-US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5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744662" cy="590931"/>
          </a:xfrm>
        </p:spPr>
        <p:txBody>
          <a:bodyPr/>
          <a:lstStyle/>
          <a:p>
            <a:r>
              <a:rPr lang="en-US" altLang="ja-JP" b="1" dirty="0"/>
              <a:t>p</a:t>
            </a:r>
            <a:r>
              <a:rPr lang="en-US" altLang="ja-JP" baseline="-25000" dirty="0"/>
              <a:t>1</a:t>
            </a:r>
            <a:r>
              <a:rPr lang="ja-JP" altLang="en-US" dirty="0"/>
              <a:t>と</a:t>
            </a:r>
            <a:r>
              <a:rPr lang="en-US" altLang="ja-JP" i="1" dirty="0"/>
              <a:t>q</a:t>
            </a:r>
            <a:r>
              <a:rPr lang="en-US" altLang="ja-JP" baseline="-25000" dirty="0"/>
              <a:t>1</a:t>
            </a:r>
            <a:r>
              <a:rPr lang="ja-JP" altLang="en-US" dirty="0"/>
              <a:t>の計算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900113" y="1308269"/>
            <a:ext cx="7707559" cy="94179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の残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差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の要素の</a:t>
            </a:r>
            <a:r>
              <a:rPr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二乗和が最小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になるように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求める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最小二乗法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450261"/>
              </p:ext>
            </p:extLst>
          </p:nvPr>
        </p:nvGraphicFramePr>
        <p:xfrm>
          <a:off x="2915444" y="2330901"/>
          <a:ext cx="1544637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数式" r:id="rId4" imgW="647700" imgH="457200" progId="Equation.3">
                  <p:embed/>
                </p:oleObj>
              </mc:Choice>
              <mc:Fallback>
                <p:oleObj name="数式" r:id="rId4" imgW="647700" imgH="457200" progId="Equation.3">
                  <p:embed/>
                  <p:pic>
                    <p:nvPicPr>
                      <p:cNvPr id="399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444" y="2330901"/>
                        <a:ext cx="1544637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900113" y="4327806"/>
            <a:ext cx="7571303" cy="94179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i="1" dirty="0">
                <a:latin typeface="Meiryo UI" panose="020B0604030504040204" pitchFamily="50" charset="-128"/>
                <a:ea typeface="Meiryo UI" panose="020B0604030504040204" pitchFamily="50" charset="-128"/>
              </a:rPr>
              <a:t>q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の残差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の要素の</a:t>
            </a:r>
            <a:r>
              <a:rPr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二乗和が最小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になるように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求める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最小二乗法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713324"/>
              </p:ext>
            </p:extLst>
          </p:nvPr>
        </p:nvGraphicFramePr>
        <p:xfrm>
          <a:off x="2915444" y="5389189"/>
          <a:ext cx="1454150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数式" r:id="rId6" imgW="609600" imgH="457200" progId="Equation.3">
                  <p:embed/>
                </p:oleObj>
              </mc:Choice>
              <mc:Fallback>
                <p:oleObj name="数式" r:id="rId6" imgW="609600" imgH="457200" progId="Equation.3">
                  <p:embed/>
                  <p:pic>
                    <p:nvPicPr>
                      <p:cNvPr id="3994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444" y="5389189"/>
                        <a:ext cx="1454150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5792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81428" y="184441"/>
            <a:ext cx="3698448" cy="590931"/>
          </a:xfrm>
        </p:spPr>
        <p:txBody>
          <a:bodyPr/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成分</a:t>
            </a:r>
            <a:r>
              <a:rPr lang="ja-JP" altLang="en-US" dirty="0"/>
              <a:t>の</a:t>
            </a:r>
            <a:r>
              <a:rPr lang="en-US" altLang="ja-JP" dirty="0"/>
              <a:t>PLS</a:t>
            </a:r>
            <a:r>
              <a:rPr lang="ja-JP" altLang="en-US" dirty="0"/>
              <a:t>モデル</a:t>
            </a:r>
            <a:endParaRPr kumimoji="1" lang="ja-JP" altLang="en-US" dirty="0"/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11188" y="1199715"/>
            <a:ext cx="1778051" cy="424732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PLS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モデル式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>
          <a:xfrm>
            <a:off x="1042988" y="3397250"/>
            <a:ext cx="7348487" cy="885371"/>
          </a:xfrm>
        </p:spPr>
        <p:txBody>
          <a:bodyPr/>
          <a:lstStyle/>
          <a:p>
            <a:r>
              <a:rPr lang="en-US" altLang="ja-JP" b="1" dirty="0" smtClean="0"/>
              <a:t>X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: </a:t>
            </a:r>
            <a:r>
              <a:rPr lang="en-US" altLang="ja-JP" b="1" dirty="0" smtClean="0"/>
              <a:t>X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の中で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成分の</a:t>
            </a:r>
            <a:r>
              <a:rPr lang="en-US" altLang="ja-JP" dirty="0" smtClean="0"/>
              <a:t>PLS</a:t>
            </a:r>
            <a:r>
              <a:rPr lang="ja-JP" altLang="en-US" dirty="0" smtClean="0"/>
              <a:t>モデルでは説明できない部分</a:t>
            </a:r>
            <a:endParaRPr lang="en-US" altLang="ja-JP" dirty="0" smtClean="0"/>
          </a:p>
          <a:p>
            <a:r>
              <a:rPr lang="en-US" altLang="ja-JP" b="1" dirty="0" smtClean="0"/>
              <a:t>y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 : </a:t>
            </a:r>
            <a:r>
              <a:rPr lang="en-US" altLang="ja-JP" b="1" dirty="0" smtClean="0"/>
              <a:t>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の中で</a:t>
            </a:r>
            <a:r>
              <a:rPr lang="en-US" altLang="ja-JP" dirty="0" smtClean="0"/>
              <a:t>1</a:t>
            </a:r>
            <a:r>
              <a:rPr lang="ja-JP" altLang="en-US" dirty="0" smtClean="0"/>
              <a:t>成分の</a:t>
            </a:r>
            <a:r>
              <a:rPr lang="en-US" altLang="ja-JP" dirty="0" smtClean="0"/>
              <a:t>PLS</a:t>
            </a:r>
            <a:r>
              <a:rPr lang="ja-JP" altLang="en-US" dirty="0" smtClean="0"/>
              <a:t>モデルでは説明できない部分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995197"/>
              </p:ext>
            </p:extLst>
          </p:nvPr>
        </p:nvGraphicFramePr>
        <p:xfrm>
          <a:off x="676275" y="1784350"/>
          <a:ext cx="30321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2" name="数式" r:id="rId3" imgW="1270000" imgH="228600" progId="Equation.3">
                  <p:embed/>
                </p:oleObj>
              </mc:Choice>
              <mc:Fallback>
                <p:oleObj name="数式" r:id="rId3" imgW="1270000" imgH="228600" progId="Equation.3">
                  <p:embed/>
                  <p:pic>
                    <p:nvPicPr>
                      <p:cNvPr id="4198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784350"/>
                        <a:ext cx="30321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882259"/>
              </p:ext>
            </p:extLst>
          </p:nvPr>
        </p:nvGraphicFramePr>
        <p:xfrm>
          <a:off x="4729163" y="1800225"/>
          <a:ext cx="26971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" name="数式" r:id="rId5" imgW="1129810" imgH="215806" progId="Equation.3">
                  <p:embed/>
                </p:oleObj>
              </mc:Choice>
              <mc:Fallback>
                <p:oleObj name="数式" r:id="rId5" imgW="1129810" imgH="215806" progId="Equation.3">
                  <p:embed/>
                  <p:pic>
                    <p:nvPicPr>
                      <p:cNvPr id="419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1800225"/>
                        <a:ext cx="26971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688190"/>
              </p:ext>
            </p:extLst>
          </p:nvPr>
        </p:nvGraphicFramePr>
        <p:xfrm>
          <a:off x="1163638" y="2576513"/>
          <a:ext cx="209232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4" name="数式" r:id="rId7" imgW="876300" imgH="228600" progId="Equation.3">
                  <p:embed/>
                </p:oleObj>
              </mc:Choice>
              <mc:Fallback>
                <p:oleObj name="数式" r:id="rId7" imgW="876300" imgH="228600" progId="Equation.3">
                  <p:embed/>
                  <p:pic>
                    <p:nvPicPr>
                      <p:cNvPr id="419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2576513"/>
                        <a:ext cx="209232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487663"/>
              </p:ext>
            </p:extLst>
          </p:nvPr>
        </p:nvGraphicFramePr>
        <p:xfrm>
          <a:off x="5170488" y="2590800"/>
          <a:ext cx="18494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5" name="数式" r:id="rId9" imgW="774364" imgH="215806" progId="Equation.3">
                  <p:embed/>
                </p:oleObj>
              </mc:Choice>
              <mc:Fallback>
                <p:oleObj name="数式" r:id="rId9" imgW="774364" imgH="215806" progId="Equation.3">
                  <p:embed/>
                  <p:pic>
                    <p:nvPicPr>
                      <p:cNvPr id="419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488" y="2590800"/>
                        <a:ext cx="18494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コンテンツ プレースホルダ 2"/>
          <p:cNvSpPr txBox="1">
            <a:spLocks/>
          </p:cNvSpPr>
          <p:nvPr/>
        </p:nvSpPr>
        <p:spPr bwMode="auto">
          <a:xfrm>
            <a:off x="1001589" y="6014521"/>
            <a:ext cx="38215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80975" indent="-180975">
              <a:spcAft>
                <a:spcPct val="40000"/>
              </a:spcAft>
              <a:buFont typeface="Wingdings" panose="05000000000000000000" pitchFamily="2" charset="2"/>
              <a:buNone/>
              <a:defRPr/>
            </a:pP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ただし、</a:t>
            </a:r>
            <a:r>
              <a: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lang="en-US" altLang="ja-JP" sz="2400" kern="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の大きさ</a:t>
            </a:r>
            <a:r>
              <a:rPr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ノルム</a:t>
            </a:r>
            <a:r>
              <a:rPr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1001589" y="4885533"/>
            <a:ext cx="282160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の線形結合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67254"/>
              </p:ext>
            </p:extLst>
          </p:nvPr>
        </p:nvGraphicFramePr>
        <p:xfrm>
          <a:off x="5390031" y="4843105"/>
          <a:ext cx="15763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6" name="数式" r:id="rId11" imgW="660113" imgH="215806" progId="Equation.3">
                  <p:embed/>
                </p:oleObj>
              </mc:Choice>
              <mc:Fallback>
                <p:oleObj name="数式" r:id="rId11" imgW="660113" imgH="215806" progId="Equation.3">
                  <p:embed/>
                  <p:pic>
                    <p:nvPicPr>
                      <p:cNvPr id="4199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0031" y="4843105"/>
                        <a:ext cx="157638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071437"/>
              </p:ext>
            </p:extLst>
          </p:nvPr>
        </p:nvGraphicFramePr>
        <p:xfrm>
          <a:off x="5390031" y="5899150"/>
          <a:ext cx="12112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7" name="数式" r:id="rId13" imgW="507780" imgH="253890" progId="Equation.3">
                  <p:embed/>
                </p:oleObj>
              </mc:Choice>
              <mc:Fallback>
                <p:oleObj name="数式" r:id="rId13" imgW="507780" imgH="253890" progId="Equation.3">
                  <p:embed/>
                  <p:pic>
                    <p:nvPicPr>
                      <p:cNvPr id="4199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0031" y="5899150"/>
                        <a:ext cx="1211262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2474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392549" cy="590931"/>
          </a:xfrm>
        </p:spPr>
        <p:txBody>
          <a:bodyPr/>
          <a:lstStyle/>
          <a:p>
            <a:r>
              <a:rPr lang="en-US" altLang="ja-JP" b="1" dirty="0"/>
              <a:t>w</a:t>
            </a:r>
            <a:r>
              <a:rPr lang="en-US" altLang="ja-JP" baseline="-25000" dirty="0"/>
              <a:t>2</a:t>
            </a:r>
            <a:r>
              <a:rPr lang="ja-JP" altLang="en-US" dirty="0" err="1"/>
              <a:t>、</a:t>
            </a:r>
            <a:r>
              <a:rPr lang="en-US" altLang="ja-JP" b="1" dirty="0"/>
              <a:t>t</a:t>
            </a:r>
            <a:r>
              <a:rPr lang="en-US" altLang="ja-JP" baseline="-25000" dirty="0"/>
              <a:t>2</a:t>
            </a:r>
            <a:r>
              <a:rPr lang="ja-JP" altLang="en-US" dirty="0" err="1"/>
              <a:t>、</a:t>
            </a:r>
            <a:r>
              <a:rPr lang="en-US" altLang="ja-JP" b="1" dirty="0"/>
              <a:t>p</a:t>
            </a:r>
            <a:r>
              <a:rPr lang="en-US" altLang="ja-JP" baseline="-25000" dirty="0"/>
              <a:t>2</a:t>
            </a:r>
            <a:r>
              <a:rPr lang="ja-JP" altLang="en-US" dirty="0" err="1"/>
              <a:t>、</a:t>
            </a:r>
            <a:r>
              <a:rPr lang="en-US" altLang="ja-JP" b="1" dirty="0"/>
              <a:t>q</a:t>
            </a:r>
            <a:r>
              <a:rPr lang="en-US" altLang="ja-JP" baseline="-25000" dirty="0"/>
              <a:t>2</a:t>
            </a:r>
            <a:r>
              <a:rPr lang="ja-JP" altLang="en-US" dirty="0"/>
              <a:t>の計算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400362" y="1749051"/>
            <a:ext cx="7244291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の共分散 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baseline="3000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を最大化するよう 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を計算する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16100" y="1182314"/>
            <a:ext cx="5049780" cy="42473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との関連性が大きい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を抽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出したい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16100" y="2541214"/>
            <a:ext cx="3272050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成分の時と同様にして、</a:t>
            </a: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0848611"/>
              </p:ext>
            </p:extLst>
          </p:nvPr>
        </p:nvGraphicFramePr>
        <p:xfrm>
          <a:off x="1865500" y="3180976"/>
          <a:ext cx="1971675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4" name="数式" r:id="rId3" imgW="825142" imgH="495085" progId="Equation.3">
                  <p:embed/>
                </p:oleObj>
              </mc:Choice>
              <mc:Fallback>
                <p:oleObj name="数式" r:id="rId3" imgW="825142" imgH="495085" progId="Equation.3">
                  <p:embed/>
                  <p:pic>
                    <p:nvPicPr>
                      <p:cNvPr id="440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500" y="3180976"/>
                        <a:ext cx="1971675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394392"/>
              </p:ext>
            </p:extLst>
          </p:nvPr>
        </p:nvGraphicFramePr>
        <p:xfrm>
          <a:off x="4991287" y="3511176"/>
          <a:ext cx="1423988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数式" r:id="rId5" imgW="596641" imgH="215806" progId="Equation.3">
                  <p:embed/>
                </p:oleObj>
              </mc:Choice>
              <mc:Fallback>
                <p:oleObj name="数式" r:id="rId5" imgW="596641" imgH="215806" progId="Equation.3">
                  <p:embed/>
                  <p:pic>
                    <p:nvPicPr>
                      <p:cNvPr id="440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287" y="3511176"/>
                        <a:ext cx="1423988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1560225"/>
              </p:ext>
            </p:extLst>
          </p:nvPr>
        </p:nvGraphicFramePr>
        <p:xfrm>
          <a:off x="2033775" y="4601789"/>
          <a:ext cx="163512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6" name="数式" r:id="rId7" imgW="685800" imgH="457200" progId="Equation.3">
                  <p:embed/>
                </p:oleObj>
              </mc:Choice>
              <mc:Fallback>
                <p:oleObj name="数式" r:id="rId7" imgW="685800" imgH="457200" progId="Equation.3">
                  <p:embed/>
                  <p:pic>
                    <p:nvPicPr>
                      <p:cNvPr id="440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3775" y="4601789"/>
                        <a:ext cx="1635125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004028"/>
              </p:ext>
            </p:extLst>
          </p:nvPr>
        </p:nvGraphicFramePr>
        <p:xfrm>
          <a:off x="4945250" y="4601789"/>
          <a:ext cx="1514475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7" name="数式" r:id="rId9" imgW="634725" imgH="457002" progId="Equation.3">
                  <p:embed/>
                </p:oleObj>
              </mc:Choice>
              <mc:Fallback>
                <p:oleObj name="数式" r:id="rId9" imgW="634725" imgH="457002" progId="Equation.3">
                  <p:embed/>
                  <p:pic>
                    <p:nvPicPr>
                      <p:cNvPr id="440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250" y="4601789"/>
                        <a:ext cx="1514475" cy="1077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16100" y="6286126"/>
            <a:ext cx="380905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成分以降も同様に計算する</a:t>
            </a:r>
          </a:p>
        </p:txBody>
      </p:sp>
    </p:spTree>
    <p:extLst>
      <p:ext uri="{BB962C8B-B14F-4D97-AF65-F5344CB8AC3E}">
        <p14:creationId xmlns:p14="http://schemas.microsoft.com/office/powerpoint/2010/main" val="3572751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322017" cy="590931"/>
          </a:xfrm>
        </p:spPr>
        <p:txBody>
          <a:bodyPr/>
          <a:lstStyle/>
          <a:p>
            <a:r>
              <a:rPr lang="ja-JP" altLang="en-US" dirty="0"/>
              <a:t>何成分まで用いるか？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11653" cy="3008003"/>
          </a:xfrm>
        </p:spPr>
        <p:txBody>
          <a:bodyPr/>
          <a:lstStyle/>
          <a:p>
            <a:r>
              <a:rPr lang="ja-JP" altLang="en-US" dirty="0"/>
              <a:t>多くの成分を用いるとモデルの自由度が大きく</a:t>
            </a:r>
            <a:r>
              <a:rPr lang="en-US" altLang="ja-JP" dirty="0"/>
              <a:t>(</a:t>
            </a:r>
            <a:r>
              <a:rPr lang="ja-JP" altLang="en-US" dirty="0"/>
              <a:t>モデルが複雑に</a:t>
            </a:r>
            <a:r>
              <a:rPr lang="en-US" altLang="ja-JP" dirty="0"/>
              <a:t>)</a:t>
            </a:r>
            <a:r>
              <a:rPr lang="ja-JP" altLang="en-US" dirty="0"/>
              <a:t>なり、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>
                <a:solidFill>
                  <a:srgbClr val="FF0000"/>
                </a:solidFill>
              </a:rPr>
              <a:t>過学習</a:t>
            </a:r>
            <a:r>
              <a:rPr lang="ja-JP" altLang="en-US" dirty="0"/>
              <a:t>の恐れがある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過学習</a:t>
            </a:r>
            <a:r>
              <a:rPr lang="en-US" altLang="ja-JP" dirty="0"/>
              <a:t>: </a:t>
            </a:r>
            <a:r>
              <a:rPr lang="ja-JP" altLang="en-US" dirty="0"/>
              <a:t>モデル構築用データには回帰式</a:t>
            </a:r>
            <a:r>
              <a:rPr lang="en-US" altLang="ja-JP" dirty="0"/>
              <a:t>(</a:t>
            </a:r>
            <a:r>
              <a:rPr lang="ja-JP" altLang="en-US" dirty="0"/>
              <a:t>回帰モデル</a:t>
            </a:r>
            <a:r>
              <a:rPr lang="en-US" altLang="ja-JP" dirty="0"/>
              <a:t>)</a:t>
            </a:r>
            <a:r>
              <a:rPr lang="ja-JP" altLang="en-US" dirty="0"/>
              <a:t>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         </a:t>
            </a:r>
            <a:r>
              <a:rPr lang="ja-JP" altLang="en-US" dirty="0"/>
              <a:t>よく当てはまるが、新しいデータに対する予測誤差が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          </a:t>
            </a:r>
            <a:r>
              <a:rPr lang="ja-JP" altLang="en-US" dirty="0"/>
              <a:t>大きくなって</a:t>
            </a:r>
            <a:r>
              <a:rPr lang="ja-JP" altLang="en-US" dirty="0" smtClean="0"/>
              <a:t>しまう</a:t>
            </a:r>
            <a:r>
              <a:rPr lang="ja-JP" altLang="en-US" dirty="0"/>
              <a:t>こと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ja-JP" altLang="en-US" dirty="0"/>
          </a:p>
          <a:p>
            <a:pPr lvl="1"/>
            <a:r>
              <a:rPr lang="ja-JP" altLang="en-US" dirty="0">
                <a:solidFill>
                  <a:srgbClr val="0000FF"/>
                </a:solidFill>
              </a:rPr>
              <a:t>予測性</a:t>
            </a:r>
            <a:r>
              <a:rPr lang="ja-JP" altLang="en-US" dirty="0"/>
              <a:t>の高いモデルが得られる適切な成分数を</a:t>
            </a:r>
            <a:r>
              <a:rPr lang="ja-JP" altLang="en-US" dirty="0" smtClean="0"/>
              <a:t>選択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306683" y="5006782"/>
            <a:ext cx="2438488" cy="46166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クロスバリデーション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675015" y="4997317"/>
            <a:ext cx="430306" cy="480594"/>
          </a:xfrm>
          <a:prstGeom prst="rightArrow">
            <a:avLst>
              <a:gd name="adj1" fmla="val 50000"/>
              <a:gd name="adj2" fmla="val 60417"/>
            </a:avLst>
          </a:prstGeom>
          <a:solidFill>
            <a:srgbClr val="CCEC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 anchorCtr="1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</a:pP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679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560590" cy="590931"/>
          </a:xfrm>
        </p:spPr>
        <p:txBody>
          <a:bodyPr/>
          <a:lstStyle/>
          <a:p>
            <a:r>
              <a:rPr lang="ja-JP" altLang="en-US" dirty="0"/>
              <a:t>クロスバリデーション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997005"/>
            <a:ext cx="4208203" cy="424732"/>
          </a:xfrm>
        </p:spPr>
        <p:txBody>
          <a:bodyPr/>
          <a:lstStyle/>
          <a:p>
            <a:r>
              <a:rPr lang="ja-JP" altLang="en-US" dirty="0"/>
              <a:t>例</a:t>
            </a:r>
            <a:r>
              <a:rPr lang="en-US" altLang="ja-JP" dirty="0"/>
              <a:t>) 3-fold </a:t>
            </a:r>
            <a:r>
              <a:rPr lang="ja-JP" altLang="en-US" dirty="0"/>
              <a:t>クロスバリデーション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2821" y="1768935"/>
            <a:ext cx="684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37430" y="309157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比較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007" y="137554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変数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185600" y="2648880"/>
            <a:ext cx="989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サンプル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62522" y="1768935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46484" y="1768935"/>
            <a:ext cx="684000" cy="216000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9057" y="1914997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9057" y="336684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3046484" y="2489015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3046484" y="3209095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065794" y="1768935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010794" y="191499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010794" y="336684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065794" y="2489015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065794" y="3209095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139057" y="2631394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10794" y="263139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2" name="右矢印 21"/>
          <p:cNvSpPr/>
          <p:nvPr/>
        </p:nvSpPr>
        <p:spPr>
          <a:xfrm>
            <a:off x="2229644" y="2633031"/>
            <a:ext cx="504056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4708001" y="2633031"/>
            <a:ext cx="504056" cy="504056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71767" y="426859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4340" y="441680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26" name="直線コネクタ 25"/>
          <p:cNvCxnSpPr/>
          <p:nvPr/>
        </p:nvCxnSpPr>
        <p:spPr>
          <a:xfrm>
            <a:off x="571767" y="498867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2109304" y="426859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54304" y="44168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29" name="直線コネクタ 28"/>
          <p:cNvCxnSpPr/>
          <p:nvPr/>
        </p:nvCxnSpPr>
        <p:spPr>
          <a:xfrm>
            <a:off x="2109304" y="498867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64340" y="51141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054304" y="511415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4432" y="597229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27005" y="613215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233892" y="6098551"/>
            <a:ext cx="881782" cy="467342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43899" y="613215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36" name="直線コネクタ 35"/>
          <p:cNvCxnSpPr>
            <a:stCxn id="24" idx="3"/>
            <a:endCxn id="27" idx="1"/>
          </p:cNvCxnSpPr>
          <p:nvPr/>
        </p:nvCxnSpPr>
        <p:spPr>
          <a:xfrm>
            <a:off x="1255767" y="498867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32" idx="3"/>
            <a:endCxn id="34" idx="1"/>
          </p:cNvCxnSpPr>
          <p:nvPr/>
        </p:nvCxnSpPr>
        <p:spPr>
          <a:xfrm>
            <a:off x="918432" y="6332214"/>
            <a:ext cx="225454" cy="8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右矢印 37"/>
          <p:cNvSpPr/>
          <p:nvPr/>
        </p:nvSpPr>
        <p:spPr>
          <a:xfrm rot="5400000">
            <a:off x="1151676" y="538738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9" name="直線コネクタ 38"/>
          <p:cNvCxnSpPr>
            <a:stCxn id="34" idx="3"/>
            <a:endCxn id="35" idx="1"/>
          </p:cNvCxnSpPr>
          <p:nvPr/>
        </p:nvCxnSpPr>
        <p:spPr>
          <a:xfrm flipV="1">
            <a:off x="2205681" y="6332214"/>
            <a:ext cx="236616" cy="8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8348322" y="1726544"/>
            <a:ext cx="360000" cy="216000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8293322" y="1914997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293322" y="3366840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8348322" y="244662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8348322" y="316670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293322" y="2631394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084391" y="1726544"/>
            <a:ext cx="360000" cy="21600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982102" y="1914997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982102" y="3366840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6084391" y="244662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6084391" y="316670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5982102" y="2631394"/>
            <a:ext cx="56137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r>
              <a:rPr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52" name="左右矢印 51"/>
          <p:cNvSpPr/>
          <p:nvPr/>
        </p:nvSpPr>
        <p:spPr>
          <a:xfrm rot="10800000">
            <a:off x="6738171" y="2595283"/>
            <a:ext cx="1296144" cy="422523"/>
          </a:xfrm>
          <a:prstGeom prst="leftRightArrow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8732" y="4086895"/>
            <a:ext cx="8906680" cy="2722360"/>
          </a:xfrm>
          <a:prstGeom prst="roundRect">
            <a:avLst>
              <a:gd name="adj" fmla="val 8654"/>
            </a:avLst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90416" y="410627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 flipH="1">
            <a:off x="4620766" y="3219145"/>
            <a:ext cx="302890" cy="87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4630291" y="4084163"/>
            <a:ext cx="578508" cy="0"/>
          </a:xfrm>
          <a:prstGeom prst="line">
            <a:avLst/>
          </a:prstGeom>
          <a:ln w="3810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917330" y="3219145"/>
            <a:ext cx="302890" cy="879875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3596103" y="426859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88676" y="441680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60" name="直線コネクタ 59"/>
          <p:cNvCxnSpPr/>
          <p:nvPr/>
        </p:nvCxnSpPr>
        <p:spPr>
          <a:xfrm>
            <a:off x="3596103" y="498867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5133640" y="426859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5078640" y="44168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63" name="直線コネクタ 62"/>
          <p:cNvCxnSpPr/>
          <p:nvPr/>
        </p:nvCxnSpPr>
        <p:spPr>
          <a:xfrm>
            <a:off x="5133640" y="498867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3688676" y="51141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078640" y="511415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58768" y="597229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351341" y="613215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258228" y="6098543"/>
            <a:ext cx="881782" cy="467342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468235" y="613215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70" name="直線コネクタ 69"/>
          <p:cNvCxnSpPr>
            <a:stCxn id="58" idx="3"/>
            <a:endCxn id="61" idx="1"/>
          </p:cNvCxnSpPr>
          <p:nvPr/>
        </p:nvCxnSpPr>
        <p:spPr>
          <a:xfrm>
            <a:off x="4280103" y="498867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6" idx="3"/>
            <a:endCxn id="68" idx="1"/>
          </p:cNvCxnSpPr>
          <p:nvPr/>
        </p:nvCxnSpPr>
        <p:spPr>
          <a:xfrm>
            <a:off x="3942768" y="6332214"/>
            <a:ext cx="225454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右矢印 71"/>
          <p:cNvSpPr/>
          <p:nvPr/>
        </p:nvSpPr>
        <p:spPr>
          <a:xfrm rot="5400000">
            <a:off x="4176012" y="538738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3" name="直線コネクタ 72"/>
          <p:cNvCxnSpPr>
            <a:stCxn id="68" idx="3"/>
            <a:endCxn id="69" idx="1"/>
          </p:cNvCxnSpPr>
          <p:nvPr/>
        </p:nvCxnSpPr>
        <p:spPr>
          <a:xfrm>
            <a:off x="5230017" y="6332214"/>
            <a:ext cx="236616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114752" y="410627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529579" y="4268597"/>
            <a:ext cx="684000" cy="144016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622152" y="4416805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>
            <a:off x="6529579" y="4988677"/>
            <a:ext cx="684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77"/>
          <p:cNvSpPr txBox="1"/>
          <p:nvPr/>
        </p:nvSpPr>
        <p:spPr>
          <a:xfrm>
            <a:off x="8067116" y="4268597"/>
            <a:ext cx="360000" cy="1440160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012116" y="4416805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>
            <a:off x="8067116" y="4988677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6622152" y="5114152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8012116" y="5114151"/>
            <a:ext cx="468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192244" y="5972294"/>
            <a:ext cx="684000" cy="719840"/>
          </a:xfrm>
          <a:prstGeom prst="rect">
            <a:avLst/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txBody>
          <a:bodyPr wrap="none" rtlCol="0" anchor="ctr" anchorCtr="1">
            <a:no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284817" y="6132159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X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191704" y="6098543"/>
            <a:ext cx="881782" cy="467342"/>
          </a:xfrm>
          <a:prstGeom prst="round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none" lIns="72000" tIns="72000" rIns="72000" bIns="72000" rtlCol="0" anchor="ctr" anchorCtr="1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モデル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3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8401711" y="613215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y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2</a:t>
            </a:r>
            <a:r>
              <a:rPr kumimoji="1" lang="en-US" altLang="ja-JP" baseline="-250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p</a:t>
            </a:r>
            <a:endParaRPr kumimoji="1"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87" name="直線コネクタ 86"/>
          <p:cNvCxnSpPr>
            <a:stCxn id="75" idx="3"/>
            <a:endCxn id="78" idx="1"/>
          </p:cNvCxnSpPr>
          <p:nvPr/>
        </p:nvCxnSpPr>
        <p:spPr>
          <a:xfrm>
            <a:off x="7213579" y="4988677"/>
            <a:ext cx="853537" cy="0"/>
          </a:xfrm>
          <a:prstGeom prst="line">
            <a:avLst/>
          </a:prstGeom>
          <a:ln w="34925">
            <a:solidFill>
              <a:schemeClr val="tx1"/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83" idx="3"/>
            <a:endCxn id="85" idx="1"/>
          </p:cNvCxnSpPr>
          <p:nvPr/>
        </p:nvCxnSpPr>
        <p:spPr>
          <a:xfrm>
            <a:off x="6876244" y="6332214"/>
            <a:ext cx="225454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右矢印 88"/>
          <p:cNvSpPr/>
          <p:nvPr/>
        </p:nvSpPr>
        <p:spPr>
          <a:xfrm rot="5400000">
            <a:off x="7109488" y="5387388"/>
            <a:ext cx="1046214" cy="278507"/>
          </a:xfrm>
          <a:prstGeom prst="rightArrow">
            <a:avLst>
              <a:gd name="adj1" fmla="val 50000"/>
              <a:gd name="adj2" fmla="val 711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0" name="直線コネクタ 89"/>
          <p:cNvCxnSpPr>
            <a:stCxn id="85" idx="3"/>
            <a:endCxn id="86" idx="1"/>
          </p:cNvCxnSpPr>
          <p:nvPr/>
        </p:nvCxnSpPr>
        <p:spPr>
          <a:xfrm>
            <a:off x="8163493" y="6332214"/>
            <a:ext cx="236616" cy="0"/>
          </a:xfrm>
          <a:prstGeom prst="line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6048228" y="410627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③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5441091" y="3384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①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441091" y="26435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③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5441091" y="19022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itchFamily="18" charset="0"/>
              </a:rPr>
              <a:t>②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1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5" grpId="0" animBg="1"/>
      <p:bldP spid="16" grpId="0"/>
      <p:bldP spid="17" grpId="0"/>
      <p:bldP spid="20" grpId="0"/>
      <p:bldP spid="21" grpId="0"/>
      <p:bldP spid="22" grpId="0" animBg="1"/>
      <p:bldP spid="23" grpId="0" animBg="1"/>
      <p:bldP spid="24" grpId="0" animBg="1"/>
      <p:bldP spid="25" grpId="0"/>
      <p:bldP spid="27" grpId="0" animBg="1"/>
      <p:bldP spid="28" grpId="0"/>
      <p:bldP spid="30" grpId="0"/>
      <p:bldP spid="31" grpId="0"/>
      <p:bldP spid="32" grpId="0" animBg="1"/>
      <p:bldP spid="33" grpId="0"/>
      <p:bldP spid="34" grpId="0" animBg="1"/>
      <p:bldP spid="35" grpId="0"/>
      <p:bldP spid="38" grpId="0" animBg="1"/>
      <p:bldP spid="40" grpId="0" animBg="1"/>
      <p:bldP spid="41" grpId="0"/>
      <p:bldP spid="42" grpId="0"/>
      <p:bldP spid="45" grpId="0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/>
      <p:bldP spid="58" grpId="0" animBg="1"/>
      <p:bldP spid="59" grpId="0"/>
      <p:bldP spid="61" grpId="0" animBg="1"/>
      <p:bldP spid="62" grpId="0"/>
      <p:bldP spid="64" grpId="0"/>
      <p:bldP spid="65" grpId="0"/>
      <p:bldP spid="66" grpId="0" animBg="1"/>
      <p:bldP spid="67" grpId="0"/>
      <p:bldP spid="68" grpId="0" animBg="1"/>
      <p:bldP spid="69" grpId="0"/>
      <p:bldP spid="72" grpId="0" animBg="1"/>
      <p:bldP spid="74" grpId="0"/>
      <p:bldP spid="75" grpId="0" animBg="1"/>
      <p:bldP spid="76" grpId="0"/>
      <p:bldP spid="78" grpId="0" animBg="1"/>
      <p:bldP spid="79" grpId="0"/>
      <p:bldP spid="81" grpId="0"/>
      <p:bldP spid="82" grpId="0"/>
      <p:bldP spid="83" grpId="0" animBg="1"/>
      <p:bldP spid="84" grpId="0"/>
      <p:bldP spid="85" grpId="0" animBg="1"/>
      <p:bldP spid="86" grpId="0"/>
      <p:bldP spid="89" grpId="0" animBg="1"/>
      <p:bldP spid="91" grpId="0"/>
      <p:bldP spid="92" grpId="0"/>
      <p:bldP spid="93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32694" cy="590931"/>
          </a:xfrm>
        </p:spPr>
        <p:txBody>
          <a:bodyPr/>
          <a:lstStyle/>
          <a:p>
            <a:r>
              <a:rPr lang="ja-JP" altLang="en-US" dirty="0"/>
              <a:t>部分的最小二乗</a:t>
            </a:r>
            <a:r>
              <a:rPr lang="ja-JP" altLang="en-US" dirty="0" smtClean="0"/>
              <a:t>回帰 </a:t>
            </a:r>
            <a:r>
              <a:rPr kumimoji="1" lang="en-US" altLang="ja-JP" dirty="0" smtClean="0"/>
              <a:t>(PLS) </a:t>
            </a:r>
            <a:r>
              <a:rPr kumimoji="1"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35459" cy="5783635"/>
          </a:xfrm>
        </p:spPr>
        <p:txBody>
          <a:bodyPr/>
          <a:lstStyle/>
          <a:p>
            <a:r>
              <a:rPr lang="ja-JP" altLang="en-US" dirty="0"/>
              <a:t>部分的最小二乗</a:t>
            </a:r>
            <a:r>
              <a:rPr lang="ja-JP" altLang="en-US" dirty="0" smtClean="0"/>
              <a:t>回帰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(Partial </a:t>
            </a:r>
            <a:r>
              <a:rPr lang="en-US" altLang="ja-JP" dirty="0"/>
              <a:t>Least Squares </a:t>
            </a:r>
            <a:r>
              <a:rPr lang="en-US" altLang="ja-JP" dirty="0" smtClean="0"/>
              <a:t>Regression, PLS)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pPr lvl="1"/>
            <a:r>
              <a:rPr lang="ja-JP" altLang="en-US" dirty="0" smtClean="0"/>
              <a:t>線形の回帰分析手法の１つ</a:t>
            </a:r>
            <a:endParaRPr lang="en-US" altLang="ja-JP" dirty="0" smtClean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 smtClean="0"/>
              <a:t>説明変数</a:t>
            </a:r>
            <a:r>
              <a:rPr lang="en-US" altLang="ja-JP" dirty="0" smtClean="0"/>
              <a:t>(</a:t>
            </a:r>
            <a:r>
              <a:rPr lang="ja-JP" altLang="en-US" dirty="0" smtClean="0"/>
              <a:t>記述子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の数がサンプルの数より多くても計算可能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 smtClean="0"/>
              <a:t>回帰式を作るときにノイズの影響を受けにくい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pPr lvl="1"/>
            <a:r>
              <a:rPr lang="ja-JP" altLang="en-US" dirty="0"/>
              <a:t>説明</a:t>
            </a:r>
            <a:r>
              <a:rPr lang="ja-JP" altLang="en-US" dirty="0" smtClean="0"/>
              <a:t>変数の間の相関が高くても対応可能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r>
              <a:rPr lang="ja-JP" altLang="en-US" dirty="0" smtClean="0"/>
              <a:t>主成分分析をしたあとの主成分と目的変数との間で最小二乗法を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行うのは主成分回帰 </a:t>
            </a:r>
            <a:r>
              <a:rPr lang="en-US" altLang="ja-JP" dirty="0" smtClean="0"/>
              <a:t>(PCR) </a:t>
            </a:r>
            <a:r>
              <a:rPr lang="ja-JP" altLang="en-US" dirty="0" smtClean="0"/>
              <a:t>であり、</a:t>
            </a:r>
            <a:r>
              <a:rPr lang="en-US" altLang="ja-JP" dirty="0" smtClean="0"/>
              <a:t>PLS</a:t>
            </a:r>
            <a:r>
              <a:rPr lang="ja-JP" altLang="en-US" dirty="0" smtClean="0"/>
              <a:t>とは異なるので注意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kumimoji="1" lang="en-US" altLang="ja-JP" dirty="0" smtClean="0"/>
              <a:t>PLS</a:t>
            </a:r>
            <a:r>
              <a:rPr kumimoji="1" lang="ja-JP" altLang="en-US" dirty="0" smtClean="0"/>
              <a:t>回帰とか</a:t>
            </a:r>
            <a:r>
              <a:rPr kumimoji="1" lang="en-US" altLang="ja-JP" dirty="0" smtClean="0"/>
              <a:t>PLSR</a:t>
            </a:r>
            <a:r>
              <a:rPr kumimoji="1" lang="ja-JP" altLang="en-US" dirty="0" smtClean="0"/>
              <a:t>とも呼ばれているが、ここでは </a:t>
            </a:r>
            <a:r>
              <a:rPr kumimoji="1" lang="en-US" altLang="ja-JP" dirty="0" smtClean="0"/>
              <a:t>PLS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2169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778872" cy="590931"/>
          </a:xfrm>
        </p:spPr>
        <p:txBody>
          <a:bodyPr/>
          <a:lstStyle/>
          <a:p>
            <a:r>
              <a:rPr lang="en-US" altLang="ja-JP" i="1" dirty="0"/>
              <a:t>r</a:t>
            </a:r>
            <a:r>
              <a:rPr lang="en-US" altLang="ja-JP" baseline="30000" dirty="0"/>
              <a:t>2</a:t>
            </a:r>
            <a:r>
              <a:rPr lang="en-US" altLang="ja-JP" baseline="-25000" dirty="0"/>
              <a:t>CV</a:t>
            </a:r>
            <a:r>
              <a:rPr lang="en-US" altLang="ja-JP" dirty="0"/>
              <a:t> (</a:t>
            </a:r>
            <a:r>
              <a:rPr lang="ja-JP" altLang="en-US" dirty="0"/>
              <a:t>予測的説明分散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938118" cy="2471446"/>
          </a:xfrm>
        </p:spPr>
        <p:txBody>
          <a:bodyPr/>
          <a:lstStyle/>
          <a:p>
            <a:r>
              <a:rPr lang="ja-JP" altLang="en-US" dirty="0"/>
              <a:t>クロスバリデーションによる予測値を用いた説明分散 </a:t>
            </a:r>
            <a:r>
              <a:rPr lang="en-US" altLang="ja-JP" i="1" dirty="0"/>
              <a:t>r</a:t>
            </a:r>
            <a:r>
              <a:rPr lang="en-US" altLang="ja-JP" baseline="30000" dirty="0"/>
              <a:t>2</a:t>
            </a:r>
            <a:endParaRPr lang="ja-JP" altLang="en-US" baseline="30000" dirty="0"/>
          </a:p>
          <a:p>
            <a:pPr lvl="1"/>
            <a:r>
              <a:rPr lang="en-US" altLang="ja-JP" dirty="0"/>
              <a:t>Leave-one-out </a:t>
            </a:r>
            <a:r>
              <a:rPr lang="ja-JP" altLang="en-US" dirty="0"/>
              <a:t>クロスバリデーション</a:t>
            </a:r>
            <a:endParaRPr lang="en-US" altLang="ja-JP" dirty="0"/>
          </a:p>
          <a:p>
            <a:pPr lvl="1"/>
            <a:r>
              <a:rPr lang="en-US" altLang="ja-JP" dirty="0"/>
              <a:t>N-fold </a:t>
            </a:r>
            <a:r>
              <a:rPr lang="ja-JP" altLang="en-US" dirty="0"/>
              <a:t>クロスバリデーション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など</a:t>
            </a:r>
          </a:p>
          <a:p>
            <a:r>
              <a:rPr lang="ja-JP" altLang="en-US" dirty="0"/>
              <a:t>モデルの予測性を表す指標</a:t>
            </a:r>
          </a:p>
          <a:p>
            <a:r>
              <a:rPr lang="en-US" altLang="ja-JP" dirty="0"/>
              <a:t>1</a:t>
            </a:r>
            <a:r>
              <a:rPr lang="ja-JP" altLang="en-US" dirty="0"/>
              <a:t>に近いほど</a:t>
            </a:r>
            <a:r>
              <a:rPr lang="ja-JP" altLang="en-US" dirty="0" smtClean="0"/>
              <a:t>良い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19</a:t>
            </a:fld>
            <a:endParaRPr lang="ja-JP" altLang="en-US"/>
          </a:p>
        </p:txBody>
      </p:sp>
      <p:graphicFrame>
        <p:nvGraphicFramePr>
          <p:cNvPr id="1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694290"/>
              </p:ext>
            </p:extLst>
          </p:nvPr>
        </p:nvGraphicFramePr>
        <p:xfrm>
          <a:off x="419754" y="4279153"/>
          <a:ext cx="3870325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Equation" r:id="rId3" imgW="1688760" imgH="838080" progId="Equation.DSMT4">
                  <p:embed/>
                </p:oleObj>
              </mc:Choice>
              <mc:Fallback>
                <p:oleObj name="Equation" r:id="rId3" imgW="1688760" imgH="838080" progId="Equation.DSMT4">
                  <p:embed/>
                  <p:pic>
                    <p:nvPicPr>
                      <p:cNvPr id="1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54" y="4279153"/>
                        <a:ext cx="3870325" cy="19272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004377" y="2955568"/>
            <a:ext cx="408156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 eaLnBrk="1" hangingPunct="1"/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目的変数の値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CV</a:t>
            </a:r>
            <a:r>
              <a:rPr lang="en-US" altLang="ja-JP" sz="2400" baseline="300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en-US" altLang="ja-JP" sz="2400" i="1" baseline="30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baseline="300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2400" i="1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番目のサンプルにおける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   クロスバリデーションによる</a:t>
            </a: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          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変数の推定値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</a:t>
            </a:r>
            <a:r>
              <a:rPr lang="en-US" altLang="ja-JP" sz="2400" baseline="-2500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：目的</a:t>
            </a:r>
            <a:r>
              <a:rPr lang="ja-JP" altLang="en-US" sz="240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変数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の平均値</a:t>
            </a:r>
            <a:endParaRPr lang="en-US" altLang="ja-JP" sz="2400" dirty="0" smtClean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/>
            </a:r>
            <a:b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sz="2400" i="1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n</a:t>
            </a:r>
            <a:r>
              <a:rPr lang="ja-JP" altLang="en-US" sz="240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：サンプル数</a:t>
            </a:r>
            <a:endParaRPr lang="en-US" altLang="ja-JP" sz="240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7366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246402" cy="590931"/>
          </a:xfrm>
        </p:spPr>
        <p:txBody>
          <a:bodyPr/>
          <a:lstStyle/>
          <a:p>
            <a:r>
              <a:rPr kumimoji="1" lang="ja-JP" altLang="en-US" dirty="0" smtClean="0"/>
              <a:t>成分数の決め方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604693" cy="1614288"/>
          </a:xfrm>
        </p:spPr>
        <p:txBody>
          <a:bodyPr/>
          <a:lstStyle/>
          <a:p>
            <a:r>
              <a:rPr lang="ja-JP" altLang="en-US" dirty="0"/>
              <a:t>例</a:t>
            </a:r>
            <a:r>
              <a:rPr lang="en-US" altLang="ja-JP" dirty="0"/>
              <a:t>) </a:t>
            </a:r>
            <a:r>
              <a:rPr lang="en-US" altLang="ja-JP" i="1" dirty="0"/>
              <a:t>r</a:t>
            </a:r>
            <a:r>
              <a:rPr lang="en-US" altLang="ja-JP" baseline="30000" dirty="0"/>
              <a:t>2</a:t>
            </a:r>
            <a:r>
              <a:rPr lang="en-US" altLang="ja-JP" baseline="-25000" dirty="0"/>
              <a:t>CV</a:t>
            </a:r>
            <a:r>
              <a:rPr lang="ja-JP" altLang="en-US" dirty="0"/>
              <a:t>値を指標にして判断</a:t>
            </a:r>
            <a:endParaRPr lang="en-US" altLang="ja-JP" dirty="0"/>
          </a:p>
          <a:p>
            <a:pPr lvl="1"/>
            <a:r>
              <a:rPr lang="en-US" altLang="ja-JP" i="1" dirty="0"/>
              <a:t>r</a:t>
            </a:r>
            <a:r>
              <a:rPr lang="en-US" altLang="ja-JP" baseline="30000" dirty="0"/>
              <a:t>2</a:t>
            </a:r>
            <a:r>
              <a:rPr lang="en-US" altLang="ja-JP" baseline="-25000" dirty="0"/>
              <a:t>CV</a:t>
            </a:r>
            <a:r>
              <a:rPr lang="ja-JP" altLang="en-US" dirty="0"/>
              <a:t>値が最大値を取る成分数</a:t>
            </a:r>
            <a:endParaRPr lang="en-US" altLang="ja-JP" dirty="0"/>
          </a:p>
          <a:p>
            <a:pPr lvl="1"/>
            <a:r>
              <a:rPr lang="en-US" altLang="ja-JP" i="1" dirty="0"/>
              <a:t>r</a:t>
            </a:r>
            <a:r>
              <a:rPr lang="en-US" altLang="ja-JP" baseline="30000" dirty="0"/>
              <a:t>2</a:t>
            </a:r>
            <a:r>
              <a:rPr lang="en-US" altLang="ja-JP" baseline="-25000" dirty="0"/>
              <a:t>CV</a:t>
            </a:r>
            <a:r>
              <a:rPr lang="ja-JP" altLang="en-US" dirty="0"/>
              <a:t>値が最初の極大値を取る成分数</a:t>
            </a:r>
            <a:endParaRPr lang="en-US" altLang="ja-JP" dirty="0"/>
          </a:p>
          <a:p>
            <a:pPr lvl="1"/>
            <a:r>
              <a:rPr lang="en-US" altLang="ja-JP" i="1" dirty="0"/>
              <a:t>r</a:t>
            </a:r>
            <a:r>
              <a:rPr lang="en-US" altLang="ja-JP" baseline="30000" dirty="0"/>
              <a:t>2</a:t>
            </a:r>
            <a:r>
              <a:rPr lang="en-US" altLang="ja-JP" baseline="-25000" dirty="0"/>
              <a:t>CV</a:t>
            </a:r>
            <a:r>
              <a:rPr lang="ja-JP" altLang="en-US" dirty="0"/>
              <a:t>値の上昇が最初に</a:t>
            </a:r>
            <a:r>
              <a:rPr lang="en-US" altLang="ja-JP" dirty="0"/>
              <a:t>0.03</a:t>
            </a:r>
            <a:r>
              <a:rPr lang="ja-JP" altLang="en-US" dirty="0"/>
              <a:t>以下となる</a:t>
            </a:r>
            <a:r>
              <a:rPr lang="ja-JP" altLang="en-US" dirty="0" smtClean="0"/>
              <a:t>成分数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2859386" y="6090473"/>
            <a:ext cx="110799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成分数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116541" y="3989454"/>
            <a:ext cx="1295547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i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青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400" i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baseline="-25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lang="en-US" altLang="ja-JP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赤</a:t>
            </a:r>
            <a:r>
              <a:rPr lang="en-US" altLang="ja-JP" sz="2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" t="15199" r="4941" b="11601"/>
          <a:stretch>
            <a:fillRect/>
          </a:stretch>
        </p:blipFill>
        <p:spPr bwMode="auto">
          <a:xfrm>
            <a:off x="1583036" y="3390571"/>
            <a:ext cx="316865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円/楕円 1"/>
          <p:cNvSpPr/>
          <p:nvPr/>
        </p:nvSpPr>
        <p:spPr>
          <a:xfrm>
            <a:off x="3578293" y="3592446"/>
            <a:ext cx="1584176" cy="2006883"/>
          </a:xfrm>
          <a:prstGeom prst="ellipse">
            <a:avLst/>
          </a:prstGeom>
          <a:ln w="38100">
            <a:solidFill>
              <a:srgbClr val="006600"/>
            </a:solidFill>
          </a:ln>
        </p:spPr>
        <p:txBody>
          <a:bodyPr wrap="square" rtlCol="0" anchor="ctr">
            <a:noAutofit/>
          </a:bodyPr>
          <a:lstStyle/>
          <a:p>
            <a:pPr algn="l"/>
            <a:endParaRPr kumimoji="1" lang="ja-JP" altLang="en-US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" name="カギ線コネクタ 33"/>
          <p:cNvCxnSpPr/>
          <p:nvPr/>
        </p:nvCxnSpPr>
        <p:spPr>
          <a:xfrm flipV="1">
            <a:off x="4854388" y="3270112"/>
            <a:ext cx="718864" cy="42421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tailEnd type="triangle" w="lg" len="lg"/>
          </a:ln>
          <a:effectLst/>
        </p:spPr>
      </p:cxn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5573252" y="3027624"/>
            <a:ext cx="323678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モデル構築用データに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対する性能は高くなって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いるが、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予測性能は低下</a:t>
            </a:r>
            <a:endParaRPr lang="en-US" altLang="ja-JP" sz="24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 </a:t>
            </a:r>
            <a:r>
              <a:rPr lang="ja-JP" altLang="en-US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過学習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が起きている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139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-64858"/>
            <a:ext cx="8238987" cy="1089529"/>
          </a:xfrm>
        </p:spPr>
        <p:txBody>
          <a:bodyPr/>
          <a:lstStyle/>
          <a:p>
            <a:r>
              <a:rPr lang="en-US" altLang="ja-JP" dirty="0"/>
              <a:t>Root Mean Squared Error (</a:t>
            </a:r>
            <a:r>
              <a:rPr lang="en-US" altLang="ja-JP" i="1" dirty="0"/>
              <a:t>RMSE</a:t>
            </a:r>
            <a:r>
              <a:rPr lang="en-US" altLang="ja-JP" dirty="0"/>
              <a:t>) : </a:t>
            </a:r>
            <a:br>
              <a:rPr lang="en-US" altLang="ja-JP" dirty="0"/>
            </a:br>
            <a:r>
              <a:rPr lang="ja-JP" altLang="en-US" dirty="0"/>
              <a:t>誤差の指標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21</a:t>
            </a:fld>
            <a:endParaRPr lang="ja-JP" altLang="en-US"/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4089583" y="2362690"/>
            <a:ext cx="545290" cy="444531"/>
          </a:xfrm>
          <a:prstGeom prst="leftRightArrow">
            <a:avLst>
              <a:gd name="adj1" fmla="val 50000"/>
              <a:gd name="adj2" fmla="val 38678"/>
            </a:avLst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128075" y="1092103"/>
            <a:ext cx="4492384" cy="424732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RMSE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(RMSE of Calibration)</a:t>
            </a:r>
            <a:endParaRPr lang="ja-JP" altLang="en-US" sz="2400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089583" y="5171002"/>
            <a:ext cx="545290" cy="444531"/>
          </a:xfrm>
          <a:prstGeom prst="leftRightArrow">
            <a:avLst>
              <a:gd name="adj1" fmla="val 50000"/>
              <a:gd name="adj2" fmla="val 38678"/>
            </a:avLst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28075" y="3446001"/>
            <a:ext cx="5814092" cy="424732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RMSE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(RMSE with Cross-Validation)</a:t>
            </a:r>
            <a:endParaRPr lang="ja-JP" altLang="en-US" sz="2400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601477" y="6328681"/>
            <a:ext cx="6484467" cy="424732"/>
          </a:xfrm>
          <a:prstGeom prst="rect">
            <a:avLst/>
          </a:prstGeom>
          <a:solidFill>
            <a:srgbClr val="FFFFCC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Aft>
                <a:spcPct val="0"/>
              </a:spcAft>
              <a:buClr>
                <a:srgbClr val="008000"/>
              </a:buClr>
              <a:buNone/>
            </a:pP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baseline="30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が大きい  ⇔  </a:t>
            </a: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RMSE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 </a:t>
            </a:r>
            <a:r>
              <a:rPr lang="en-US" altLang="ja-JP" sz="24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RMSE</a:t>
            </a:r>
            <a:r>
              <a:rPr lang="en-US" altLang="ja-JP" sz="2400" baseline="-25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CV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が小さい</a:t>
            </a:r>
            <a:endParaRPr lang="ja-JP" altLang="en-US" sz="2400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07717" y="6356381"/>
            <a:ext cx="24721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ja-JP" altLang="en-US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データが同じ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であれば、</a:t>
            </a:r>
            <a:endParaRPr lang="ja-JP" altLang="en-US" baseline="-25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280454"/>
              </p:ext>
            </p:extLst>
          </p:nvPr>
        </p:nvGraphicFramePr>
        <p:xfrm>
          <a:off x="5354563" y="1700989"/>
          <a:ext cx="2714625" cy="157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4" name="Equation" r:id="rId3" imgW="1447560" imgH="838080" progId="Equation.DSMT4">
                  <p:embed/>
                </p:oleObj>
              </mc:Choice>
              <mc:Fallback>
                <p:oleObj name="Equation" r:id="rId3" imgW="1447560" imgH="838080" progId="Equation.DSMT4">
                  <p:embed/>
                  <p:pic>
                    <p:nvPicPr>
                      <p:cNvPr id="14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563" y="1700989"/>
                        <a:ext cx="2714625" cy="1576388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518452"/>
              </p:ext>
            </p:extLst>
          </p:nvPr>
        </p:nvGraphicFramePr>
        <p:xfrm>
          <a:off x="217537" y="2035952"/>
          <a:ext cx="3214687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5" name="Equation" r:id="rId5" imgW="1714320" imgH="660240" progId="Equation.DSMT4">
                  <p:embed/>
                </p:oleObj>
              </mc:Choice>
              <mc:Fallback>
                <p:oleObj name="Equation" r:id="rId5" imgW="1714320" imgH="660240" progId="Equation.DSMT4">
                  <p:embed/>
                  <p:pic>
                    <p:nvPicPr>
                      <p:cNvPr id="15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537" y="2035952"/>
                        <a:ext cx="3214687" cy="12414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076427"/>
              </p:ext>
            </p:extLst>
          </p:nvPr>
        </p:nvGraphicFramePr>
        <p:xfrm>
          <a:off x="5258321" y="4448799"/>
          <a:ext cx="2976562" cy="157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6" name="Equation" r:id="rId7" imgW="1587240" imgH="838080" progId="Equation.DSMT4">
                  <p:embed/>
                </p:oleObj>
              </mc:Choice>
              <mc:Fallback>
                <p:oleObj name="Equation" r:id="rId7" imgW="1587240" imgH="838080" progId="Equation.DSMT4">
                  <p:embed/>
                  <p:pic>
                    <p:nvPicPr>
                      <p:cNvPr id="16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8321" y="4448799"/>
                        <a:ext cx="2976562" cy="1576387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カギ線コネクタ 33"/>
          <p:cNvCxnSpPr>
            <a:endCxn id="15" idx="1"/>
          </p:cNvCxnSpPr>
          <p:nvPr/>
        </p:nvCxnSpPr>
        <p:spPr>
          <a:xfrm flipV="1">
            <a:off x="2906291" y="1491024"/>
            <a:ext cx="1512168" cy="779794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sp>
        <p:nvSpPr>
          <p:cNvPr id="15" name="Text Box 37"/>
          <p:cNvSpPr txBox="1">
            <a:spLocks noChangeArrowheads="1"/>
          </p:cNvSpPr>
          <p:nvPr/>
        </p:nvSpPr>
        <p:spPr bwMode="auto">
          <a:xfrm>
            <a:off x="4418459" y="1260191"/>
            <a:ext cx="1534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の計算値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カギ線コネクタ 33"/>
          <p:cNvCxnSpPr>
            <a:endCxn id="15" idx="3"/>
          </p:cNvCxnSpPr>
          <p:nvPr/>
        </p:nvCxnSpPr>
        <p:spPr>
          <a:xfrm flipH="1" flipV="1">
            <a:off x="5952853" y="1491024"/>
            <a:ext cx="1417934" cy="35332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graphicFrame>
        <p:nvGraphicFramePr>
          <p:cNvPr id="1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515154"/>
              </p:ext>
            </p:extLst>
          </p:nvPr>
        </p:nvGraphicFramePr>
        <p:xfrm>
          <a:off x="74662" y="4783761"/>
          <a:ext cx="3357562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7" name="Equation" r:id="rId9" imgW="1790640" imgH="660240" progId="Equation.DSMT4">
                  <p:embed/>
                </p:oleObj>
              </mc:Choice>
              <mc:Fallback>
                <p:oleObj name="Equation" r:id="rId9" imgW="1790640" imgH="660240" progId="Equation.DSMT4">
                  <p:embed/>
                  <p:pic>
                    <p:nvPicPr>
                      <p:cNvPr id="3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62" y="4783761"/>
                        <a:ext cx="3357562" cy="1241425"/>
                      </a:xfrm>
                      <a:prstGeom prst="rect">
                        <a:avLst/>
                      </a:prstGeom>
                      <a:noFill/>
                      <a:ln w="19050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カギ線コネクタ 33"/>
          <p:cNvCxnSpPr/>
          <p:nvPr/>
        </p:nvCxnSpPr>
        <p:spPr>
          <a:xfrm flipH="1" flipV="1">
            <a:off x="7370787" y="4278649"/>
            <a:ext cx="288032" cy="31721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3474947" y="3885330"/>
            <a:ext cx="4496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クロスバリデーションによる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の予測値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-9525" y="3340735"/>
            <a:ext cx="9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カギ線コネクタ 33"/>
          <p:cNvCxnSpPr/>
          <p:nvPr/>
        </p:nvCxnSpPr>
        <p:spPr>
          <a:xfrm flipV="1">
            <a:off x="2906291" y="4264512"/>
            <a:ext cx="849700" cy="697623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triangle" w="lg" len="lg"/>
          </a:ln>
          <a:effectLst/>
        </p:spPr>
      </p:cxnSp>
      <p:cxnSp>
        <p:nvCxnSpPr>
          <p:cNvPr id="22" name="直線コネクタ 21"/>
          <p:cNvCxnSpPr/>
          <p:nvPr/>
        </p:nvCxnSpPr>
        <p:spPr bwMode="auto">
          <a:xfrm>
            <a:off x="-9525" y="6191597"/>
            <a:ext cx="9108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85012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779694" cy="590931"/>
          </a:xfrm>
        </p:spPr>
        <p:txBody>
          <a:bodyPr/>
          <a:lstStyle/>
          <a:p>
            <a:r>
              <a:rPr kumimoji="1" lang="ja-JP" altLang="en-US" dirty="0" smtClean="0"/>
              <a:t>どうして </a:t>
            </a:r>
            <a:r>
              <a:rPr kumimoji="1" lang="en-US" altLang="ja-JP" dirty="0" smtClean="0"/>
              <a:t>PLS </a:t>
            </a:r>
            <a:r>
              <a:rPr kumimoji="1" lang="ja-JP" altLang="en-US" dirty="0" smtClean="0"/>
              <a:t>を使うの？～</a:t>
            </a:r>
            <a:r>
              <a:rPr lang="ja-JP" altLang="en-US" dirty="0"/>
              <a:t>多重共</a:t>
            </a:r>
            <a:r>
              <a:rPr lang="ja-JP" altLang="en-US" dirty="0" smtClean="0"/>
              <a:t>線性～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844088" cy="1550168"/>
          </a:xfrm>
        </p:spPr>
        <p:txBody>
          <a:bodyPr/>
          <a:lstStyle/>
          <a:p>
            <a:r>
              <a:rPr kumimoji="1" lang="ja-JP" altLang="en-US" dirty="0" smtClean="0"/>
              <a:t>多重共線性の問題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説明変数の間</a:t>
            </a:r>
            <a:r>
              <a:rPr lang="ja-JP" altLang="en-US" dirty="0"/>
              <a:t>に強い相関がある場合</a:t>
            </a:r>
            <a:r>
              <a:rPr lang="ja-JP" altLang="en-US" dirty="0" smtClean="0"/>
              <a:t>、回帰</a:t>
            </a:r>
            <a:r>
              <a:rPr lang="ja-JP" altLang="en-US" dirty="0"/>
              <a:t>係数が不安定になる</a:t>
            </a:r>
          </a:p>
          <a:p>
            <a:pPr lvl="1"/>
            <a:r>
              <a:rPr lang="ja-JP" altLang="en-US" dirty="0"/>
              <a:t>わずかなデータの変化（追加、削除）</a:t>
            </a:r>
            <a:r>
              <a:rPr lang="ja-JP" altLang="en-US" dirty="0" smtClean="0"/>
              <a:t>で回帰</a:t>
            </a:r>
            <a:r>
              <a:rPr lang="ja-JP" altLang="en-US" dirty="0"/>
              <a:t>係数が</a:t>
            </a:r>
            <a:r>
              <a:rPr lang="ja-JP" altLang="en-US" dirty="0" smtClean="0"/>
              <a:t>大きく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変わってしまう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325243" y="3337041"/>
            <a:ext cx="4900701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  <a:buClr>
                <a:srgbClr val="008000"/>
              </a:buClr>
              <a:buFont typeface="Wingdings" pitchFamily="2" charset="2"/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赤い線を中心に回帰平面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が回りやすい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90000"/>
              </a:lnSpc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→ 回帰係数が変わりやすい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16309" y="3833638"/>
            <a:ext cx="31451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320382" y="4756220"/>
            <a:ext cx="40908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180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1800" baseline="-2500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37432" y="5738882"/>
            <a:ext cx="40908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  <a:buFont typeface="Wingdings" pitchFamily="2" charset="2"/>
              <a:buNone/>
            </a:pP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18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</a:p>
        </p:txBody>
      </p:sp>
      <p:sp>
        <p:nvSpPr>
          <p:cNvPr id="9" name="Line 11"/>
          <p:cNvSpPr>
            <a:spLocks noChangeAspect="1" noChangeShapeType="1"/>
          </p:cNvSpPr>
          <p:nvPr/>
        </p:nvSpPr>
        <p:spPr bwMode="auto">
          <a:xfrm flipV="1">
            <a:off x="2331245" y="3841820"/>
            <a:ext cx="0" cy="24272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AutoShape 12"/>
          <p:cNvSpPr>
            <a:spLocks noChangeAspect="1" noChangeArrowheads="1"/>
          </p:cNvSpPr>
          <p:nvPr/>
        </p:nvSpPr>
        <p:spPr bwMode="auto">
          <a:xfrm>
            <a:off x="1481932" y="5122932"/>
            <a:ext cx="2740025" cy="847725"/>
          </a:xfrm>
          <a:prstGeom prst="parallelogram">
            <a:avLst>
              <a:gd name="adj" fmla="val 100004"/>
            </a:avLst>
          </a:prstGeom>
          <a:solidFill>
            <a:srgbClr val="FBF7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Line 13"/>
          <p:cNvSpPr>
            <a:spLocks noChangeAspect="1" noChangeShapeType="1"/>
          </p:cNvSpPr>
          <p:nvPr/>
        </p:nvSpPr>
        <p:spPr bwMode="auto">
          <a:xfrm>
            <a:off x="1767682" y="5122932"/>
            <a:ext cx="2995613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Line 14"/>
          <p:cNvSpPr>
            <a:spLocks noChangeAspect="1" noChangeShapeType="1"/>
          </p:cNvSpPr>
          <p:nvPr/>
        </p:nvSpPr>
        <p:spPr bwMode="auto">
          <a:xfrm flipH="1">
            <a:off x="1088232" y="4799082"/>
            <a:ext cx="1565275" cy="15652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AutoShape 15"/>
          <p:cNvSpPr>
            <a:spLocks noChangeAspect="1" noChangeArrowheads="1"/>
          </p:cNvSpPr>
          <p:nvPr/>
        </p:nvSpPr>
        <p:spPr bwMode="auto">
          <a:xfrm rot="18484705">
            <a:off x="2043907" y="4433957"/>
            <a:ext cx="1608137" cy="1827213"/>
          </a:xfrm>
          <a:prstGeom prst="parallelogram">
            <a:avLst>
              <a:gd name="adj" fmla="val 40556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AutoShape 16"/>
          <p:cNvSpPr>
            <a:spLocks noChangeAspect="1" noChangeArrowheads="1"/>
          </p:cNvSpPr>
          <p:nvPr/>
        </p:nvSpPr>
        <p:spPr bwMode="auto">
          <a:xfrm rot="14267842" flipH="1" flipV="1">
            <a:off x="1667670" y="4791145"/>
            <a:ext cx="2389187" cy="1100138"/>
          </a:xfrm>
          <a:prstGeom prst="parallelogram">
            <a:avLst>
              <a:gd name="adj" fmla="val 40378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Line 17"/>
          <p:cNvSpPr>
            <a:spLocks noChangeAspect="1" noChangeShapeType="1"/>
          </p:cNvSpPr>
          <p:nvPr/>
        </p:nvSpPr>
        <p:spPr bwMode="auto">
          <a:xfrm>
            <a:off x="2331245" y="5122932"/>
            <a:ext cx="1042988" cy="847725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Oval 18"/>
          <p:cNvSpPr>
            <a:spLocks noChangeAspect="1" noChangeArrowheads="1"/>
          </p:cNvSpPr>
          <p:nvPr/>
        </p:nvSpPr>
        <p:spPr bwMode="auto">
          <a:xfrm>
            <a:off x="2461420" y="4795907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Oval 19"/>
          <p:cNvSpPr>
            <a:spLocks noChangeAspect="1" noChangeArrowheads="1"/>
          </p:cNvSpPr>
          <p:nvPr/>
        </p:nvSpPr>
        <p:spPr bwMode="auto">
          <a:xfrm>
            <a:off x="2558257" y="4983232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Oval 20"/>
          <p:cNvSpPr>
            <a:spLocks noChangeAspect="1" noChangeArrowheads="1"/>
          </p:cNvSpPr>
          <p:nvPr/>
        </p:nvSpPr>
        <p:spPr bwMode="auto">
          <a:xfrm>
            <a:off x="2737645" y="5248345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Oval 21"/>
          <p:cNvSpPr>
            <a:spLocks noChangeAspect="1" noChangeArrowheads="1"/>
          </p:cNvSpPr>
          <p:nvPr/>
        </p:nvSpPr>
        <p:spPr bwMode="auto">
          <a:xfrm>
            <a:off x="2982120" y="5643632"/>
            <a:ext cx="66675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Oval 22"/>
          <p:cNvSpPr>
            <a:spLocks noChangeAspect="1" noChangeArrowheads="1"/>
          </p:cNvSpPr>
          <p:nvPr/>
        </p:nvSpPr>
        <p:spPr bwMode="auto">
          <a:xfrm>
            <a:off x="2396332" y="4600645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Oval 23"/>
          <p:cNvSpPr>
            <a:spLocks noChangeAspect="1" noChangeArrowheads="1"/>
          </p:cNvSpPr>
          <p:nvPr/>
        </p:nvSpPr>
        <p:spPr bwMode="auto">
          <a:xfrm>
            <a:off x="2697957" y="5065782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Oval 24"/>
          <p:cNvSpPr>
            <a:spLocks noChangeAspect="1" noChangeArrowheads="1"/>
          </p:cNvSpPr>
          <p:nvPr/>
        </p:nvSpPr>
        <p:spPr bwMode="auto">
          <a:xfrm>
            <a:off x="2851945" y="5318195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Oval 25"/>
          <p:cNvSpPr>
            <a:spLocks noChangeAspect="1" noChangeArrowheads="1"/>
          </p:cNvSpPr>
          <p:nvPr/>
        </p:nvSpPr>
        <p:spPr bwMode="auto">
          <a:xfrm>
            <a:off x="2917032" y="5448370"/>
            <a:ext cx="65088" cy="65087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Line 26"/>
          <p:cNvSpPr>
            <a:spLocks noChangeAspect="1" noChangeShapeType="1"/>
          </p:cNvSpPr>
          <p:nvPr/>
        </p:nvSpPr>
        <p:spPr bwMode="auto">
          <a:xfrm>
            <a:off x="2428082" y="4668907"/>
            <a:ext cx="1588" cy="5207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Line 27"/>
          <p:cNvSpPr>
            <a:spLocks noChangeAspect="1" noChangeShapeType="1"/>
          </p:cNvSpPr>
          <p:nvPr/>
        </p:nvSpPr>
        <p:spPr bwMode="auto">
          <a:xfrm>
            <a:off x="2493170" y="4860995"/>
            <a:ext cx="1588" cy="39211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Line 28"/>
          <p:cNvSpPr>
            <a:spLocks noChangeAspect="1" noChangeShapeType="1"/>
          </p:cNvSpPr>
          <p:nvPr/>
        </p:nvSpPr>
        <p:spPr bwMode="auto">
          <a:xfrm>
            <a:off x="2591595" y="5056257"/>
            <a:ext cx="1588" cy="26193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Line 29"/>
          <p:cNvSpPr>
            <a:spLocks noChangeAspect="1" noChangeShapeType="1"/>
          </p:cNvSpPr>
          <p:nvPr/>
        </p:nvSpPr>
        <p:spPr bwMode="auto">
          <a:xfrm>
            <a:off x="2728120" y="5122932"/>
            <a:ext cx="0" cy="325437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Line 30"/>
          <p:cNvSpPr>
            <a:spLocks noChangeAspect="1" noChangeShapeType="1"/>
          </p:cNvSpPr>
          <p:nvPr/>
        </p:nvSpPr>
        <p:spPr bwMode="auto">
          <a:xfrm>
            <a:off x="2885282" y="5375345"/>
            <a:ext cx="1588" cy="19526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Line 31"/>
          <p:cNvSpPr>
            <a:spLocks noChangeAspect="1" noChangeShapeType="1"/>
          </p:cNvSpPr>
          <p:nvPr/>
        </p:nvSpPr>
        <p:spPr bwMode="auto">
          <a:xfrm>
            <a:off x="2770982" y="5318195"/>
            <a:ext cx="1588" cy="1651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Line 32"/>
          <p:cNvSpPr>
            <a:spLocks noChangeAspect="1" noChangeShapeType="1"/>
          </p:cNvSpPr>
          <p:nvPr/>
        </p:nvSpPr>
        <p:spPr bwMode="auto">
          <a:xfrm>
            <a:off x="2947195" y="5510282"/>
            <a:ext cx="1588" cy="11747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Line 33"/>
          <p:cNvSpPr>
            <a:spLocks noChangeAspect="1" noChangeShapeType="1"/>
          </p:cNvSpPr>
          <p:nvPr/>
        </p:nvSpPr>
        <p:spPr bwMode="auto">
          <a:xfrm rot="21320585">
            <a:off x="2396332" y="4476820"/>
            <a:ext cx="917575" cy="174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Line 34"/>
          <p:cNvSpPr>
            <a:spLocks noChangeAspect="1" noChangeShapeType="1"/>
          </p:cNvSpPr>
          <p:nvPr/>
        </p:nvSpPr>
        <p:spPr bwMode="auto">
          <a:xfrm rot="21495998">
            <a:off x="3113882" y="5764282"/>
            <a:ext cx="130175" cy="195262"/>
          </a:xfrm>
          <a:prstGeom prst="line">
            <a:avLst/>
          </a:prstGeom>
          <a:noFill/>
          <a:ln w="38100" cap="rnd">
            <a:solidFill>
              <a:srgbClr val="FBF7FF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Line 35"/>
          <p:cNvSpPr>
            <a:spLocks noChangeAspect="1" noChangeShapeType="1"/>
          </p:cNvSpPr>
          <p:nvPr/>
        </p:nvSpPr>
        <p:spPr bwMode="auto">
          <a:xfrm>
            <a:off x="3178970" y="5970657"/>
            <a:ext cx="13017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Line 36"/>
          <p:cNvSpPr>
            <a:spLocks noChangeAspect="1" noChangeShapeType="1"/>
          </p:cNvSpPr>
          <p:nvPr/>
        </p:nvSpPr>
        <p:spPr bwMode="auto">
          <a:xfrm>
            <a:off x="3091657" y="5730945"/>
            <a:ext cx="65088" cy="6508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Freeform 37"/>
          <p:cNvSpPr>
            <a:spLocks/>
          </p:cNvSpPr>
          <p:nvPr/>
        </p:nvSpPr>
        <p:spPr bwMode="auto">
          <a:xfrm rot="19170367">
            <a:off x="2818607" y="4021207"/>
            <a:ext cx="76200" cy="304800"/>
          </a:xfrm>
          <a:custGeom>
            <a:avLst/>
            <a:gdLst>
              <a:gd name="T0" fmla="*/ 0 w 48"/>
              <a:gd name="T1" fmla="*/ 0 h 192"/>
              <a:gd name="T2" fmla="*/ 48 w 48"/>
              <a:gd name="T3" fmla="*/ 96 h 192"/>
              <a:gd name="T4" fmla="*/ 0 w 48"/>
              <a:gd name="T5" fmla="*/ 192 h 192"/>
              <a:gd name="T6" fmla="*/ 0 60000 65536"/>
              <a:gd name="T7" fmla="*/ 0 60000 65536"/>
              <a:gd name="T8" fmla="*/ 0 60000 65536"/>
              <a:gd name="T9" fmla="*/ 0 w 48"/>
              <a:gd name="T10" fmla="*/ 0 h 192"/>
              <a:gd name="T11" fmla="*/ 48 w 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" h="192">
                <a:moveTo>
                  <a:pt x="0" y="0"/>
                </a:moveTo>
                <a:cubicBezTo>
                  <a:pt x="24" y="32"/>
                  <a:pt x="48" y="64"/>
                  <a:pt x="48" y="96"/>
                </a:cubicBezTo>
                <a:cubicBezTo>
                  <a:pt x="48" y="128"/>
                  <a:pt x="8" y="176"/>
                  <a:pt x="0" y="192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Freeform 38"/>
          <p:cNvSpPr>
            <a:spLocks/>
          </p:cNvSpPr>
          <p:nvPr/>
        </p:nvSpPr>
        <p:spPr bwMode="auto">
          <a:xfrm>
            <a:off x="1723232" y="4783207"/>
            <a:ext cx="228600" cy="228600"/>
          </a:xfrm>
          <a:custGeom>
            <a:avLst/>
            <a:gdLst>
              <a:gd name="T0" fmla="*/ 0 w 144"/>
              <a:gd name="T1" fmla="*/ 0 h 144"/>
              <a:gd name="T2" fmla="*/ 48 w 144"/>
              <a:gd name="T3" fmla="*/ 96 h 144"/>
              <a:gd name="T4" fmla="*/ 144 w 144"/>
              <a:gd name="T5" fmla="*/ 144 h 144"/>
              <a:gd name="T6" fmla="*/ 0 60000 65536"/>
              <a:gd name="T7" fmla="*/ 0 60000 65536"/>
              <a:gd name="T8" fmla="*/ 0 60000 65536"/>
              <a:gd name="T9" fmla="*/ 0 w 144"/>
              <a:gd name="T10" fmla="*/ 0 h 144"/>
              <a:gd name="T11" fmla="*/ 144 w 14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44">
                <a:moveTo>
                  <a:pt x="0" y="0"/>
                </a:moveTo>
                <a:cubicBezTo>
                  <a:pt x="12" y="36"/>
                  <a:pt x="24" y="72"/>
                  <a:pt x="48" y="96"/>
                </a:cubicBezTo>
                <a:cubicBezTo>
                  <a:pt x="72" y="120"/>
                  <a:pt x="128" y="136"/>
                  <a:pt x="144" y="144"/>
                </a:cubicBezTo>
              </a:path>
            </a:pathLst>
          </a:cu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677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69731" cy="590931"/>
          </a:xfrm>
        </p:spPr>
        <p:txBody>
          <a:bodyPr/>
          <a:lstStyle/>
          <a:p>
            <a:r>
              <a:rPr lang="ja-JP" altLang="en-US" dirty="0"/>
              <a:t>多重共</a:t>
            </a:r>
            <a:r>
              <a:rPr lang="ja-JP" altLang="en-US" dirty="0" smtClean="0"/>
              <a:t>線性への対策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348487" cy="2203167"/>
          </a:xfrm>
        </p:spPr>
        <p:txBody>
          <a:bodyPr/>
          <a:lstStyle/>
          <a:p>
            <a:r>
              <a:rPr lang="ja-JP" altLang="en-US" dirty="0"/>
              <a:t>事前に共線性のある変数</a:t>
            </a:r>
            <a:r>
              <a:rPr lang="en-US" altLang="ja-JP" dirty="0"/>
              <a:t>(</a:t>
            </a:r>
            <a:r>
              <a:rPr lang="ja-JP" altLang="en-US" dirty="0"/>
              <a:t>記述子</a:t>
            </a:r>
            <a:r>
              <a:rPr lang="en-US" altLang="ja-JP" dirty="0"/>
              <a:t>)</a:t>
            </a:r>
            <a:r>
              <a:rPr lang="ja-JP" altLang="en-US" dirty="0"/>
              <a:t>を削除 → 変数選択</a:t>
            </a:r>
            <a:endParaRPr lang="en-US" altLang="ja-JP" dirty="0"/>
          </a:p>
          <a:p>
            <a:pPr lvl="1"/>
            <a:r>
              <a:rPr lang="ja-JP" altLang="en-US" dirty="0"/>
              <a:t>必要な変数</a:t>
            </a:r>
            <a:r>
              <a:rPr lang="en-US" altLang="ja-JP" dirty="0"/>
              <a:t>(</a:t>
            </a:r>
            <a:r>
              <a:rPr lang="ja-JP" altLang="en-US" dirty="0"/>
              <a:t>記述子</a:t>
            </a:r>
            <a:r>
              <a:rPr lang="en-US" altLang="ja-JP" dirty="0"/>
              <a:t>)</a:t>
            </a:r>
            <a:r>
              <a:rPr lang="ja-JP" altLang="en-US" dirty="0"/>
              <a:t>を取り除いてしまう危険もある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X</a:t>
            </a:r>
            <a:r>
              <a:rPr lang="ja-JP" altLang="en-US" dirty="0"/>
              <a:t>を</a:t>
            </a:r>
            <a:r>
              <a:rPr lang="ja-JP" altLang="en-US" dirty="0" smtClean="0"/>
              <a:t>無相関化 </a:t>
            </a:r>
            <a:r>
              <a:rPr lang="en-US" altLang="ja-JP" dirty="0" smtClean="0"/>
              <a:t>(</a:t>
            </a:r>
            <a:r>
              <a:rPr lang="ja-JP" altLang="en-US" dirty="0" smtClean="0"/>
              <a:t>相関係数</a:t>
            </a:r>
            <a:r>
              <a:rPr lang="en-US" altLang="ja-JP" dirty="0" smtClean="0"/>
              <a:t>=0 </a:t>
            </a:r>
            <a:r>
              <a:rPr lang="ja-JP" altLang="en-US" dirty="0" smtClean="0"/>
              <a:t>に</a:t>
            </a:r>
            <a:r>
              <a:rPr lang="en-US" altLang="ja-JP" dirty="0" smtClean="0"/>
              <a:t>) </a:t>
            </a:r>
            <a:r>
              <a:rPr lang="ja-JP" altLang="en-US" dirty="0" smtClean="0"/>
              <a:t>して</a:t>
            </a:r>
            <a:r>
              <a:rPr lang="ja-JP" altLang="en-US" dirty="0"/>
              <a:t>から重回帰分析</a:t>
            </a:r>
            <a:endParaRPr lang="en-US" altLang="ja-JP" dirty="0"/>
          </a:p>
          <a:p>
            <a:r>
              <a:rPr lang="en-US" altLang="ja-JP" dirty="0"/>
              <a:t>X</a:t>
            </a:r>
            <a:r>
              <a:rPr lang="ja-JP" altLang="en-US" dirty="0"/>
              <a:t>の情報の一部のみを使用して重回帰</a:t>
            </a:r>
            <a:r>
              <a:rPr lang="ja-JP" altLang="en-US" dirty="0" smtClean="0"/>
              <a:t>分析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17901" y="3616503"/>
            <a:ext cx="7319632" cy="1200329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主成分分析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rincipal 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omponent 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nalysis, 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PCA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l" eaLnBrk="1" hangingPunct="1"/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＋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重回帰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分析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31477" y="5361446"/>
            <a:ext cx="773859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主成分回帰 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rincipal </a:t>
            </a:r>
            <a:r>
              <a:rPr lang="en-US" altLang="ja-JP" sz="2400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omponent 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egression, </a:t>
            </a:r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7" name="右矢印 6"/>
          <p:cNvSpPr/>
          <p:nvPr/>
        </p:nvSpPr>
        <p:spPr>
          <a:xfrm>
            <a:off x="512858" y="3982863"/>
            <a:ext cx="454967" cy="467609"/>
          </a:xfrm>
          <a:prstGeom prst="rightArrow">
            <a:avLst/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548577" y="6287253"/>
            <a:ext cx="6537367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重回帰分析については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こちら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PCA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こちら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645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2"/>
            <a:ext cx="3959738" cy="590931"/>
          </a:xfrm>
        </p:spPr>
        <p:txBody>
          <a:bodyPr/>
          <a:lstStyle/>
          <a:p>
            <a:r>
              <a:rPr lang="ja-JP" altLang="en-US" dirty="0"/>
              <a:t>主成分回帰 </a:t>
            </a:r>
            <a:r>
              <a:rPr lang="en-US" altLang="ja-JP" dirty="0" smtClean="0"/>
              <a:t>(PCR)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980646" cy="1946687"/>
          </a:xfrm>
        </p:spPr>
        <p:txBody>
          <a:bodyPr/>
          <a:lstStyle/>
          <a:p>
            <a:r>
              <a:rPr lang="ja-JP" altLang="en-US" dirty="0"/>
              <a:t>主成分回帰 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0000FF"/>
                </a:solidFill>
              </a:rPr>
              <a:t>P</a:t>
            </a:r>
            <a:r>
              <a:rPr lang="en-US" altLang="ja-JP" dirty="0"/>
              <a:t>rincipal </a:t>
            </a:r>
            <a:r>
              <a:rPr lang="en-US" altLang="ja-JP" dirty="0">
                <a:solidFill>
                  <a:srgbClr val="0000FF"/>
                </a:solidFill>
              </a:rPr>
              <a:t>C</a:t>
            </a:r>
            <a:r>
              <a:rPr lang="en-US" altLang="ja-JP" dirty="0"/>
              <a:t>omponent </a:t>
            </a:r>
            <a:r>
              <a:rPr lang="en-US" altLang="ja-JP" dirty="0">
                <a:solidFill>
                  <a:srgbClr val="0000FF"/>
                </a:solidFill>
              </a:rPr>
              <a:t>R</a:t>
            </a:r>
            <a:r>
              <a:rPr lang="en-US" altLang="ja-JP" dirty="0"/>
              <a:t>egression, </a:t>
            </a:r>
            <a:r>
              <a:rPr lang="en-US" altLang="ja-JP" dirty="0">
                <a:solidFill>
                  <a:srgbClr val="0000FF"/>
                </a:solidFill>
              </a:rPr>
              <a:t>PCR</a:t>
            </a:r>
            <a:r>
              <a:rPr lang="en-US" altLang="ja-JP" dirty="0"/>
              <a:t>)</a:t>
            </a:r>
          </a:p>
          <a:p>
            <a:pPr lvl="1"/>
            <a:r>
              <a:rPr lang="ja-JP" altLang="en-US" dirty="0" smtClean="0"/>
              <a:t>説明変数のデータ </a:t>
            </a:r>
            <a:r>
              <a:rPr lang="en-US" altLang="ja-JP" b="1" dirty="0" smtClean="0"/>
              <a:t>X</a:t>
            </a:r>
            <a:r>
              <a:rPr lang="ja-JP" altLang="en-US" dirty="0" smtClean="0"/>
              <a:t> のみを用いて主成分分析を行い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主成分 </a:t>
            </a:r>
            <a:r>
              <a:rPr lang="en-US" altLang="ja-JP" b="1" dirty="0" smtClean="0"/>
              <a:t>T</a:t>
            </a:r>
            <a:r>
              <a:rPr lang="en-US" altLang="ja-JP" dirty="0" smtClean="0"/>
              <a:t> </a:t>
            </a:r>
            <a:r>
              <a:rPr lang="ja-JP" altLang="en-US" dirty="0" smtClean="0"/>
              <a:t>を得る</a:t>
            </a:r>
            <a:endParaRPr lang="en-US" altLang="ja-JP" dirty="0" smtClean="0"/>
          </a:p>
          <a:p>
            <a:pPr lvl="2"/>
            <a:r>
              <a:rPr lang="en-US" altLang="ja-JP" b="1" dirty="0" smtClean="0"/>
              <a:t>T </a:t>
            </a:r>
            <a:r>
              <a:rPr lang="ja-JP" altLang="en-US" dirty="0" smtClean="0"/>
              <a:t>の成分</a:t>
            </a:r>
            <a:r>
              <a:rPr lang="en-US" altLang="ja-JP" dirty="0" smtClean="0"/>
              <a:t>(</a:t>
            </a:r>
            <a:r>
              <a:rPr lang="ja-JP" altLang="en-US" dirty="0" smtClean="0"/>
              <a:t>変数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の間は無相関</a:t>
            </a:r>
            <a:r>
              <a:rPr lang="en-US" altLang="ja-JP" dirty="0" smtClean="0"/>
              <a:t> </a:t>
            </a:r>
          </a:p>
          <a:p>
            <a:pPr lvl="1"/>
            <a:r>
              <a:rPr lang="en-US" altLang="ja-JP" b="1" dirty="0" smtClean="0"/>
              <a:t>T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と目的変数 </a:t>
            </a:r>
            <a:r>
              <a:rPr lang="en-US" altLang="ja-JP" b="1" dirty="0" smtClean="0"/>
              <a:t>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</a:t>
            </a:r>
            <a:r>
              <a:rPr lang="ja-JP" altLang="en-US" dirty="0"/>
              <a:t>の間で最小二乗法による重回帰</a:t>
            </a:r>
            <a:r>
              <a:rPr lang="ja-JP" altLang="en-US" dirty="0" smtClean="0"/>
              <a:t>分析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003079" y="5537320"/>
            <a:ext cx="642942" cy="1008062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755162" y="5537320"/>
            <a:ext cx="906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8217657" y="5537320"/>
            <a:ext cx="25241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endParaRPr lang="en-US" altLang="ja-JP" sz="2000" b="1" baseline="-25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4701038" y="5383432"/>
            <a:ext cx="12105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成分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抽出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(PCA)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6698305" y="5537320"/>
            <a:ext cx="146706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最小二乗法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7110086" y="6100584"/>
            <a:ext cx="545290" cy="444531"/>
          </a:xfrm>
          <a:prstGeom prst="leftRightArrow">
            <a:avLst>
              <a:gd name="adj1" fmla="val 50000"/>
              <a:gd name="adj2" fmla="val 38678"/>
            </a:avLst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755162" y="3821167"/>
            <a:ext cx="906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6846103" y="3812116"/>
            <a:ext cx="25241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endParaRPr lang="en-US" altLang="ja-JP" sz="2000" b="1" baseline="-25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4957806" y="3784809"/>
            <a:ext cx="146706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最小二乗法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5418695" y="4297891"/>
            <a:ext cx="545290" cy="444531"/>
          </a:xfrm>
          <a:prstGeom prst="leftRightArrow">
            <a:avLst>
              <a:gd name="adj1" fmla="val 50000"/>
              <a:gd name="adj2" fmla="val 38678"/>
            </a:avLst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>
              <a:solidFill>
                <a:schemeClr val="dk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210845" y="4094364"/>
            <a:ext cx="259077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通常の重回帰分析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210845" y="5805981"/>
            <a:ext cx="78418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PCR</a:t>
            </a:r>
            <a:endParaRPr lang="ja-JP" altLang="en-US" sz="24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3101882" y="3306925"/>
            <a:ext cx="220445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説明変数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記述子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 rot="16200000">
            <a:off x="2906183" y="4125142"/>
            <a:ext cx="989373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サンプル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5125690" y="6146551"/>
            <a:ext cx="454967" cy="352595"/>
          </a:xfrm>
          <a:prstGeom prst="rightArrow">
            <a:avLst>
              <a:gd name="adj1" fmla="val 50000"/>
              <a:gd name="adj2" fmla="val 71388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803931" y="3306925"/>
            <a:ext cx="258917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目的変数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物性・活性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844970" y="5082749"/>
            <a:ext cx="954107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主成分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649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79349" cy="590931"/>
          </a:xfrm>
        </p:spPr>
        <p:txBody>
          <a:bodyPr/>
          <a:lstStyle/>
          <a:p>
            <a:r>
              <a:rPr kumimoji="1" lang="en-US" altLang="ja-JP" dirty="0" smtClean="0"/>
              <a:t>PCR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PLS </a:t>
            </a:r>
            <a:r>
              <a:rPr kumimoji="1" lang="ja-JP" altLang="en-US" dirty="0" smtClean="0"/>
              <a:t>との違い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856912" cy="2010807"/>
          </a:xfrm>
        </p:spPr>
        <p:txBody>
          <a:bodyPr/>
          <a:lstStyle/>
          <a:p>
            <a:r>
              <a:rPr lang="en-US" altLang="ja-JP" dirty="0"/>
              <a:t>PCA</a:t>
            </a:r>
          </a:p>
          <a:p>
            <a:pPr lvl="1"/>
            <a:r>
              <a:rPr lang="ja-JP" altLang="en-US" dirty="0" smtClean="0"/>
              <a:t>主成分 </a:t>
            </a:r>
            <a:r>
              <a:rPr lang="en-US" altLang="ja-JP" b="1" dirty="0" smtClean="0"/>
              <a:t>t</a:t>
            </a:r>
            <a:r>
              <a:rPr lang="en-US" altLang="ja-JP" dirty="0" smtClean="0"/>
              <a:t> </a:t>
            </a:r>
            <a:r>
              <a:rPr lang="ja-JP" altLang="en-US" dirty="0"/>
              <a:t>の分散 </a:t>
            </a:r>
            <a:r>
              <a:rPr lang="en-US" altLang="ja-JP" dirty="0"/>
              <a:t>( </a:t>
            </a:r>
            <a:r>
              <a:rPr lang="en-US" altLang="ja-JP" b="1" dirty="0" err="1"/>
              <a:t>t</a:t>
            </a:r>
            <a:r>
              <a:rPr lang="en-US" altLang="ja-JP" baseline="30000" dirty="0" err="1"/>
              <a:t>T</a:t>
            </a:r>
            <a:r>
              <a:rPr lang="en-US" altLang="ja-JP" b="1" dirty="0" err="1"/>
              <a:t>t</a:t>
            </a:r>
            <a:r>
              <a:rPr lang="en-US" altLang="ja-JP" dirty="0"/>
              <a:t> ) </a:t>
            </a:r>
            <a:r>
              <a:rPr lang="ja-JP" altLang="en-US" dirty="0"/>
              <a:t>が最大になるように主成分を抽出</a:t>
            </a:r>
            <a:endParaRPr lang="en-US" altLang="ja-JP" dirty="0"/>
          </a:p>
          <a:p>
            <a:r>
              <a:rPr lang="en-US" altLang="ja-JP" dirty="0"/>
              <a:t>PLS</a:t>
            </a:r>
          </a:p>
          <a:p>
            <a:pPr lvl="1"/>
            <a:r>
              <a:rPr lang="ja-JP" altLang="en-US" dirty="0" smtClean="0"/>
              <a:t>主成分 </a:t>
            </a:r>
            <a:r>
              <a:rPr lang="en-US" altLang="ja-JP" b="1" dirty="0"/>
              <a:t>t</a:t>
            </a:r>
            <a:r>
              <a:rPr lang="en-US" altLang="ja-JP" dirty="0"/>
              <a:t> </a:t>
            </a:r>
            <a:r>
              <a:rPr lang="ja-JP" altLang="en-US" dirty="0" smtClean="0"/>
              <a:t>と目的変数 </a:t>
            </a:r>
            <a:r>
              <a:rPr lang="en-US" altLang="ja-JP" b="1" dirty="0"/>
              <a:t>y</a:t>
            </a:r>
            <a:r>
              <a:rPr lang="en-US" altLang="ja-JP" dirty="0"/>
              <a:t> </a:t>
            </a:r>
            <a:r>
              <a:rPr lang="ja-JP" altLang="en-US" dirty="0" smtClean="0"/>
              <a:t>との</a:t>
            </a:r>
            <a:r>
              <a:rPr lang="ja-JP" altLang="en-US" dirty="0"/>
              <a:t>共分散 </a:t>
            </a:r>
            <a:r>
              <a:rPr lang="en-US" altLang="ja-JP" dirty="0"/>
              <a:t>( </a:t>
            </a:r>
            <a:r>
              <a:rPr lang="en-US" altLang="ja-JP" b="1" dirty="0" err="1"/>
              <a:t>t</a:t>
            </a:r>
            <a:r>
              <a:rPr lang="en-US" altLang="ja-JP" baseline="30000" dirty="0" err="1"/>
              <a:t>T</a:t>
            </a:r>
            <a:r>
              <a:rPr lang="en-US" altLang="ja-JP" b="1" dirty="0" err="1"/>
              <a:t>y</a:t>
            </a:r>
            <a:r>
              <a:rPr lang="en-US" altLang="ja-JP" dirty="0"/>
              <a:t> ) </a:t>
            </a:r>
            <a:r>
              <a:rPr lang="ja-JP" altLang="en-US" dirty="0"/>
              <a:t>が最大になるように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主成分を</a:t>
            </a:r>
            <a:r>
              <a:rPr lang="ja-JP" altLang="en-US" dirty="0" smtClean="0"/>
              <a:t>抽出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23" y="3504786"/>
            <a:ext cx="4315310" cy="32400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4188" y="3504786"/>
            <a:ext cx="4315310" cy="3240000"/>
          </a:xfrm>
          <a:prstGeom prst="rect">
            <a:avLst/>
          </a:prstGeom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51227" y="3504786"/>
            <a:ext cx="1107996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共分散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大きい</a:t>
            </a:r>
            <a:endParaRPr lang="ja-JP" altLang="en-US" sz="2400" dirty="0">
              <a:solidFill>
                <a:srgbClr val="0000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794758" y="3504786"/>
            <a:ext cx="1107996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共分散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小さい</a:t>
            </a:r>
            <a:endParaRPr lang="ja-JP" altLang="en-US" sz="2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38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467342" cy="590931"/>
          </a:xfrm>
        </p:spPr>
        <p:txBody>
          <a:bodyPr/>
          <a:lstStyle/>
          <a:p>
            <a:r>
              <a:rPr lang="en-US" altLang="ja-JP" dirty="0" smtClean="0"/>
              <a:t>PLS </a:t>
            </a:r>
            <a:r>
              <a:rPr lang="ja-JP" altLang="en-US" dirty="0" smtClean="0"/>
              <a:t>の概要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43099" cy="2010807"/>
          </a:xfrm>
        </p:spPr>
        <p:txBody>
          <a:bodyPr/>
          <a:lstStyle/>
          <a:p>
            <a:r>
              <a:rPr lang="en-US" altLang="ja-JP" dirty="0"/>
              <a:t>PCA</a:t>
            </a:r>
          </a:p>
          <a:p>
            <a:pPr lvl="1"/>
            <a:r>
              <a:rPr lang="ja-JP" altLang="en-US" dirty="0"/>
              <a:t>主成分 </a:t>
            </a:r>
            <a:r>
              <a:rPr lang="en-US" altLang="ja-JP" b="1" dirty="0"/>
              <a:t>t</a:t>
            </a:r>
            <a:r>
              <a:rPr lang="en-US" altLang="ja-JP" dirty="0"/>
              <a:t> </a:t>
            </a:r>
            <a:r>
              <a:rPr lang="ja-JP" altLang="en-US" dirty="0"/>
              <a:t>の分散 </a:t>
            </a:r>
            <a:r>
              <a:rPr lang="en-US" altLang="ja-JP" dirty="0"/>
              <a:t>( </a:t>
            </a:r>
            <a:r>
              <a:rPr lang="en-US" altLang="ja-JP" b="1" dirty="0" err="1"/>
              <a:t>t</a:t>
            </a:r>
            <a:r>
              <a:rPr lang="en-US" altLang="ja-JP" baseline="30000" dirty="0" err="1"/>
              <a:t>T</a:t>
            </a:r>
            <a:r>
              <a:rPr lang="en-US" altLang="ja-JP" b="1" dirty="0" err="1"/>
              <a:t>t</a:t>
            </a:r>
            <a:r>
              <a:rPr lang="en-US" altLang="ja-JP" dirty="0"/>
              <a:t> ) </a:t>
            </a:r>
            <a:r>
              <a:rPr lang="ja-JP" altLang="en-US" dirty="0"/>
              <a:t>が最大になるように主成分を抽出</a:t>
            </a:r>
            <a:endParaRPr lang="en-US" altLang="ja-JP" dirty="0"/>
          </a:p>
          <a:p>
            <a:r>
              <a:rPr lang="en-US" altLang="ja-JP" dirty="0"/>
              <a:t>PLS</a:t>
            </a:r>
          </a:p>
          <a:p>
            <a:pPr lvl="1"/>
            <a:r>
              <a:rPr lang="ja-JP" altLang="en-US" dirty="0"/>
              <a:t>主成分 </a:t>
            </a:r>
            <a:r>
              <a:rPr lang="en-US" altLang="ja-JP" b="1" dirty="0"/>
              <a:t>t</a:t>
            </a:r>
            <a:r>
              <a:rPr lang="en-US" altLang="ja-JP" dirty="0"/>
              <a:t> </a:t>
            </a:r>
            <a:r>
              <a:rPr lang="ja-JP" altLang="en-US" dirty="0"/>
              <a:t>と目的変数 </a:t>
            </a:r>
            <a:r>
              <a:rPr lang="en-US" altLang="ja-JP" b="1" dirty="0"/>
              <a:t>y</a:t>
            </a:r>
            <a:r>
              <a:rPr lang="en-US" altLang="ja-JP" dirty="0"/>
              <a:t> </a:t>
            </a:r>
            <a:r>
              <a:rPr lang="ja-JP" altLang="en-US" dirty="0"/>
              <a:t>との共分散 </a:t>
            </a:r>
            <a:r>
              <a:rPr lang="en-US" altLang="ja-JP" dirty="0"/>
              <a:t>( </a:t>
            </a:r>
            <a:r>
              <a:rPr lang="en-US" altLang="ja-JP" b="1" dirty="0" err="1"/>
              <a:t>t</a:t>
            </a:r>
            <a:r>
              <a:rPr lang="en-US" altLang="ja-JP" baseline="30000" dirty="0" err="1"/>
              <a:t>T</a:t>
            </a:r>
            <a:r>
              <a:rPr lang="en-US" altLang="ja-JP" b="1" dirty="0" err="1"/>
              <a:t>y</a:t>
            </a:r>
            <a:r>
              <a:rPr lang="en-US" altLang="ja-JP" dirty="0"/>
              <a:t> ) </a:t>
            </a:r>
            <a:r>
              <a:rPr lang="ja-JP" altLang="en-US" dirty="0"/>
              <a:t>が最大になるように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主成分を抽出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764735" y="4333556"/>
            <a:ext cx="642942" cy="1008062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516818" y="4333556"/>
            <a:ext cx="906463" cy="10080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6979313" y="4333556"/>
            <a:ext cx="252413" cy="100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y</a:t>
            </a:r>
            <a:endParaRPr lang="en-US" altLang="ja-JP" sz="2000" b="1" baseline="-25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5459961" y="4333556"/>
            <a:ext cx="146706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最小二乗法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5871742" y="4896820"/>
            <a:ext cx="545290" cy="444531"/>
          </a:xfrm>
          <a:prstGeom prst="leftRightArrow">
            <a:avLst>
              <a:gd name="adj1" fmla="val 50000"/>
              <a:gd name="adj2" fmla="val 38678"/>
            </a:avLst>
          </a:prstGeom>
          <a:solidFill>
            <a:srgbClr val="CCFFCC"/>
          </a:solidFill>
          <a:ln w="19050">
            <a:solidFill>
              <a:srgbClr val="0066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3854014" y="4900010"/>
            <a:ext cx="479425" cy="438150"/>
          </a:xfrm>
          <a:prstGeom prst="rightArrow">
            <a:avLst>
              <a:gd name="adj1" fmla="val 50000"/>
              <a:gd name="adj2" fmla="val 46759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>
              <a:solidFill>
                <a:schemeClr val="dk1"/>
              </a:solidFill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463555" y="4365731"/>
            <a:ext cx="121058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成分抽出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3523154" y="5773716"/>
            <a:ext cx="1082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ja-JP" sz="20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itchFamily="34" charset="0"/>
              </a:rPr>
              <a:t>y</a:t>
            </a:r>
            <a:r>
              <a:rPr kumimoji="0" lang="ja-JP" altLang="en-US" sz="2000" kern="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の情報</a:t>
            </a:r>
          </a:p>
        </p:txBody>
      </p:sp>
      <p:sp>
        <p:nvSpPr>
          <p:cNvPr id="13" name="Line 173"/>
          <p:cNvSpPr>
            <a:spLocks noChangeShapeType="1"/>
          </p:cNvSpPr>
          <p:nvPr/>
        </p:nvSpPr>
        <p:spPr bwMode="auto">
          <a:xfrm flipH="1">
            <a:off x="4062904" y="5405416"/>
            <a:ext cx="1587" cy="39687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889276" y="3841328"/>
            <a:ext cx="220445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説明変数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記述子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 rot="16200000">
            <a:off x="1731485" y="4637531"/>
            <a:ext cx="989373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サンプル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614216" y="3841328"/>
            <a:ext cx="954108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主成分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7146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376793" cy="590931"/>
          </a:xfrm>
        </p:spPr>
        <p:txBody>
          <a:bodyPr/>
          <a:lstStyle/>
          <a:p>
            <a:r>
              <a:rPr lang="en-US" altLang="ja-JP" dirty="0"/>
              <a:t>PLS</a:t>
            </a:r>
            <a:r>
              <a:rPr lang="ja-JP" altLang="en-US" dirty="0"/>
              <a:t>の基本式 </a:t>
            </a:r>
            <a:r>
              <a:rPr lang="en-US" altLang="ja-JP" dirty="0"/>
              <a:t>(y</a:t>
            </a:r>
            <a:r>
              <a:rPr lang="ja-JP" altLang="en-US" dirty="0"/>
              <a:t>は１変数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>
          <a:xfrm>
            <a:off x="827088" y="4348781"/>
            <a:ext cx="3470822" cy="1806648"/>
          </a:xfrm>
        </p:spPr>
        <p:txBody>
          <a:bodyPr/>
          <a:lstStyle/>
          <a:p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PLS </a:t>
            </a:r>
            <a:r>
              <a:rPr lang="ja-JP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の成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分数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番目の主成分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ja-JP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ja-JP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番目のローディング</a:t>
            </a:r>
            <a:endParaRPr lang="en-US" altLang="ja-JP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altLang="ja-JP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ja-JP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ja-JP" alt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の残</a:t>
            </a:r>
            <a:r>
              <a:rPr lang="ja-JP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差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720059"/>
              </p:ext>
            </p:extLst>
          </p:nvPr>
        </p:nvGraphicFramePr>
        <p:xfrm>
          <a:off x="190500" y="2711815"/>
          <a:ext cx="40005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0" name="数式" r:id="rId3" imgW="1676400" imgH="431800" progId="Equation.3">
                  <p:embed/>
                </p:oleObj>
              </mc:Choice>
              <mc:Fallback>
                <p:oleObj name="数式" r:id="rId3" imgW="1676400" imgH="431800" progId="Equation.3">
                  <p:embed/>
                  <p:pic>
                    <p:nvPicPr>
                      <p:cNvPr id="2765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" y="2711815"/>
                        <a:ext cx="40005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503347"/>
              </p:ext>
            </p:extLst>
          </p:nvPr>
        </p:nvGraphicFramePr>
        <p:xfrm>
          <a:off x="5303838" y="2711815"/>
          <a:ext cx="3513137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数式" r:id="rId5" imgW="1473200" imgH="431800" progId="Equation.3">
                  <p:embed/>
                </p:oleObj>
              </mc:Choice>
              <mc:Fallback>
                <p:oleObj name="数式" r:id="rId5" imgW="1473200" imgH="431800" progId="Equation.3">
                  <p:embed/>
                  <p:pic>
                    <p:nvPicPr>
                      <p:cNvPr id="2765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2711815"/>
                        <a:ext cx="3513137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 txBox="1">
            <a:spLocks/>
          </p:cNvSpPr>
          <p:nvPr/>
        </p:nvSpPr>
        <p:spPr bwMode="auto">
          <a:xfrm>
            <a:off x="5364163" y="4348781"/>
            <a:ext cx="2543966" cy="88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Aft>
                <a:spcPct val="40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2400" i="1" kern="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q</a:t>
            </a:r>
            <a:r>
              <a:rPr lang="en-US" altLang="ja-JP" sz="2400" kern="0" baseline="-2500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</a:t>
            </a:r>
            <a:r>
              <a:rPr lang="en-US" altLang="ja-JP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 : </a:t>
            </a:r>
            <a:r>
              <a:rPr lang="en-US" altLang="ja-JP" sz="2400" i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a </a:t>
            </a:r>
            <a:r>
              <a:rPr lang="ja-JP" altLang="en-US" sz="2400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番目</a:t>
            </a:r>
            <a:r>
              <a:rPr lang="ja-JP" altLang="en-US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の係数</a:t>
            </a:r>
            <a:endParaRPr lang="en-US" altLang="ja-JP" sz="2400" kern="0" dirty="0">
              <a:latin typeface="Times New Roman" panose="02020603050405020304" pitchFamily="18" charset="0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indent="-342900">
              <a:spcAft>
                <a:spcPct val="40000"/>
              </a:spcAft>
              <a:buFont typeface="Wingdings" panose="05000000000000000000" pitchFamily="2" charset="2"/>
              <a:buChar char="ü"/>
              <a:defRPr/>
            </a:pPr>
            <a:r>
              <a:rPr lang="en-US" altLang="ja-JP" sz="2400" b="1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f </a:t>
            </a:r>
            <a:r>
              <a:rPr lang="en-US" altLang="ja-JP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: </a:t>
            </a:r>
            <a:r>
              <a:rPr lang="en-US" altLang="ja-JP" sz="2400" b="1" kern="0" dirty="0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y </a:t>
            </a:r>
            <a:r>
              <a:rPr lang="ja-JP" altLang="en-US" sz="2400" kern="0" dirty="0" err="1" smtClean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2400" kern="0" dirty="0" err="1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残</a:t>
            </a:r>
            <a:r>
              <a:rPr lang="ja-JP" altLang="en-US" sz="2400" kern="0" dirty="0">
                <a:latin typeface="Times New Roman" panose="020206030504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差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399306" y="1359618"/>
            <a:ext cx="6364243" cy="941796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Aft>
                <a:spcPct val="40000"/>
              </a:spcAft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Aft>
                <a:spcPct val="4000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Aft>
                <a:spcPct val="4000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4000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ja-JP" altLang="en-US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y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はオートスケーリング後 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sz="2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標準偏差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8000"/>
              </a:buClr>
              <a:buFont typeface="Wingdings" panose="05000000000000000000" pitchFamily="2" charset="2"/>
              <a:buNone/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オートスケーリング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7"/>
              </a:rPr>
              <a:t>こちら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61675" y="6268203"/>
            <a:ext cx="5524269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Clr>
                <a:srgbClr val="008000"/>
              </a:buClr>
            </a:pP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行列の表し方やローディングについては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8"/>
              </a:rPr>
              <a:t>こちら</a:t>
            </a:r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9641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81428" y="184441"/>
            <a:ext cx="3698448" cy="590931"/>
          </a:xfrm>
        </p:spPr>
        <p:txBody>
          <a:bodyPr/>
          <a:lstStyle/>
          <a:p>
            <a:r>
              <a:rPr lang="en-US" altLang="ja-JP" dirty="0"/>
              <a:t>1</a:t>
            </a:r>
            <a:r>
              <a:rPr lang="ja-JP" altLang="en-US" dirty="0"/>
              <a:t>成分の</a:t>
            </a:r>
            <a:r>
              <a:rPr lang="en-US" altLang="ja-JP" dirty="0"/>
              <a:t>PLS</a:t>
            </a:r>
            <a:r>
              <a:rPr lang="ja-JP" altLang="en-US" dirty="0"/>
              <a:t>モデル</a:t>
            </a:r>
            <a:endParaRPr kumimoji="1" lang="ja-JP" altLang="en-US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>
          <a:xfrm>
            <a:off x="728663" y="4995863"/>
            <a:ext cx="4017446" cy="757130"/>
          </a:xfrm>
        </p:spPr>
        <p:txBody>
          <a:bodyPr/>
          <a:lstStyle/>
          <a:p>
            <a:r>
              <a:rPr lang="en-US" altLang="ja-JP" b="1" smtClean="0"/>
              <a:t>w</a:t>
            </a:r>
            <a:r>
              <a:rPr lang="en-US" altLang="ja-JP" i="1" baseline="-25000" smtClean="0"/>
              <a:t>a</a:t>
            </a:r>
            <a:r>
              <a:rPr lang="en-US" altLang="ja-JP" smtClean="0"/>
              <a:t> : </a:t>
            </a:r>
            <a:r>
              <a:rPr lang="en-US" altLang="ja-JP" i="1" smtClean="0"/>
              <a:t>a</a:t>
            </a:r>
            <a:r>
              <a:rPr lang="ja-JP" altLang="en-US" smtClean="0"/>
              <a:t>番目の重みベクトル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      </a:t>
            </a:r>
            <a:r>
              <a:rPr lang="ja-JP" altLang="en-US" smtClean="0"/>
              <a:t>大きさ</a:t>
            </a:r>
            <a:r>
              <a:rPr lang="en-US" altLang="ja-JP" smtClean="0"/>
              <a:t>(</a:t>
            </a:r>
            <a:r>
              <a:rPr lang="ja-JP" altLang="en-US" smtClean="0"/>
              <a:t>ノルム</a:t>
            </a:r>
            <a:r>
              <a:rPr lang="en-US" altLang="ja-JP" smtClean="0"/>
              <a:t>)</a:t>
            </a:r>
            <a:r>
              <a:rPr lang="ja-JP" altLang="en-US" smtClean="0"/>
              <a:t>は</a:t>
            </a:r>
            <a:r>
              <a:rPr lang="en-US" altLang="ja-JP" smtClean="0"/>
              <a:t>1</a:t>
            </a:r>
            <a:r>
              <a:rPr lang="ja-JP" altLang="en-US" smtClean="0"/>
              <a:t>とする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611188" y="3265053"/>
            <a:ext cx="5077031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</a:t>
            </a:r>
            <a:r>
              <a:rPr lang="en-US" altLang="ja-JP" sz="2400" baseline="-250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は 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の線形結合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2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表わされると仮定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716073"/>
              </p:ext>
            </p:extLst>
          </p:nvPr>
        </p:nvGraphicFramePr>
        <p:xfrm>
          <a:off x="1692275" y="3819525"/>
          <a:ext cx="1363663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2" name="数式" r:id="rId3" imgW="571252" imgH="215806" progId="Equation.3">
                  <p:embed/>
                </p:oleObj>
              </mc:Choice>
              <mc:Fallback>
                <p:oleObj name="数式" r:id="rId3" imgW="571252" imgH="215806" progId="Equation.3">
                  <p:embed/>
                  <p:pic>
                    <p:nvPicPr>
                      <p:cNvPr id="2970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819525"/>
                        <a:ext cx="1363663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058755"/>
              </p:ext>
            </p:extLst>
          </p:nvPr>
        </p:nvGraphicFramePr>
        <p:xfrm>
          <a:off x="1835150" y="5956300"/>
          <a:ext cx="11811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3" name="数式" r:id="rId5" imgW="494870" imgH="253780" progId="Equation.3">
                  <p:embed/>
                </p:oleObj>
              </mc:Choice>
              <mc:Fallback>
                <p:oleObj name="数式" r:id="rId5" imgW="494870" imgH="253780" progId="Equation.3">
                  <p:embed/>
                  <p:pic>
                    <p:nvPicPr>
                      <p:cNvPr id="2970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956300"/>
                        <a:ext cx="11811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4785041"/>
              </p:ext>
            </p:extLst>
          </p:nvPr>
        </p:nvGraphicFramePr>
        <p:xfrm>
          <a:off x="1220788" y="1892300"/>
          <a:ext cx="19399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4" name="数式" r:id="rId7" imgW="812447" imgH="228501" progId="Equation.3">
                  <p:embed/>
                </p:oleObj>
              </mc:Choice>
              <mc:Fallback>
                <p:oleObj name="数式" r:id="rId7" imgW="812447" imgH="228501" progId="Equation.3">
                  <p:embed/>
                  <p:pic>
                    <p:nvPicPr>
                      <p:cNvPr id="2970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788" y="1892300"/>
                        <a:ext cx="1939925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819725"/>
              </p:ext>
            </p:extLst>
          </p:nvPr>
        </p:nvGraphicFramePr>
        <p:xfrm>
          <a:off x="4211638" y="1941513"/>
          <a:ext cx="1666875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25" name="数式" r:id="rId9" imgW="698197" imgH="215806" progId="Equation.3">
                  <p:embed/>
                </p:oleObj>
              </mc:Choice>
              <mc:Fallback>
                <p:oleObj name="数式" r:id="rId9" imgW="698197" imgH="215806" progId="Equation.3">
                  <p:embed/>
                  <p:pic>
                    <p:nvPicPr>
                      <p:cNvPr id="2970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941513"/>
                        <a:ext cx="1666875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611188" y="1199715"/>
            <a:ext cx="1778051" cy="424732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FF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 anchorCtr="1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008000"/>
              </a:buClr>
              <a:buFont typeface="Wingdings" panose="05000000000000000000" pitchFamily="2" charset="2"/>
              <a:buNone/>
              <a:defRPr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PLS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モデル式</a:t>
            </a:r>
          </a:p>
        </p:txBody>
      </p:sp>
    </p:spTree>
    <p:extLst>
      <p:ext uri="{BB962C8B-B14F-4D97-AF65-F5344CB8AC3E}">
        <p14:creationId xmlns:p14="http://schemas.microsoft.com/office/powerpoint/2010/main" val="375726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4429</TotalTime>
  <Words>980</Words>
  <Application>Microsoft Office PowerPoint</Application>
  <PresentationFormat>画面に合わせる (4:3)</PresentationFormat>
  <Paragraphs>235</Paragraphs>
  <Slides>22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22</vt:i4>
      </vt:variant>
    </vt:vector>
  </HeadingPairs>
  <TitlesOfParts>
    <vt:vector size="32" baseType="lpstr">
      <vt:lpstr>Meiryo UI</vt:lpstr>
      <vt:lpstr>ＭＳ Ｐゴシック</vt:lpstr>
      <vt:lpstr>メイリオ</vt:lpstr>
      <vt:lpstr>Arial</vt:lpstr>
      <vt:lpstr>Calibri</vt:lpstr>
      <vt:lpstr>Times New Roman</vt:lpstr>
      <vt:lpstr>Wingdings</vt:lpstr>
      <vt:lpstr>Office テーマ</vt:lpstr>
      <vt:lpstr>数式</vt:lpstr>
      <vt:lpstr>Equation</vt:lpstr>
      <vt:lpstr>部分的最小二乗回帰 Partial Least Squares Regression PLS</vt:lpstr>
      <vt:lpstr>部分的最小二乗回帰 (PLS) とは？</vt:lpstr>
      <vt:lpstr>どうして PLS を使うの？～多重共線性～</vt:lpstr>
      <vt:lpstr>多重共線性への対策</vt:lpstr>
      <vt:lpstr>主成分回帰 (PCR)</vt:lpstr>
      <vt:lpstr>PCR と PLS との違い</vt:lpstr>
      <vt:lpstr>PLS の概要</vt:lpstr>
      <vt:lpstr>PLSの基本式 (yは１変数)</vt:lpstr>
      <vt:lpstr>1成分のPLSモデル</vt:lpstr>
      <vt:lpstr>t1の計算 yとの共分散の最大化</vt:lpstr>
      <vt:lpstr>t1の計算 Lagrangeの未定乗数法</vt:lpstr>
      <vt:lpstr>t1の計算 Gの最大化</vt:lpstr>
      <vt:lpstr>t1の計算 式変形</vt:lpstr>
      <vt:lpstr>t1の計算 w1の計算</vt:lpstr>
      <vt:lpstr>p1とq1の計算</vt:lpstr>
      <vt:lpstr>2成分のPLSモデル</vt:lpstr>
      <vt:lpstr>w2、t2、p2、q2の計算</vt:lpstr>
      <vt:lpstr>何成分まで用いるか？</vt:lpstr>
      <vt:lpstr>クロスバリデーション</vt:lpstr>
      <vt:lpstr>r2CV (予測的説明分散)</vt:lpstr>
      <vt:lpstr>成分数の決め方</vt:lpstr>
      <vt:lpstr>Root Mean Squared Error (RMSE) :  誤差の指標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Hiromasa Kaneko</cp:lastModifiedBy>
  <cp:revision>285</cp:revision>
  <cp:lastPrinted>2017-06-18T03:17:39Z</cp:lastPrinted>
  <dcterms:created xsi:type="dcterms:W3CDTF">2017-03-17T08:34:14Z</dcterms:created>
  <dcterms:modified xsi:type="dcterms:W3CDTF">2017-06-19T03:39:52Z</dcterms:modified>
</cp:coreProperties>
</file>