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9"/>
  </p:notesMasterIdLst>
  <p:sldIdLst>
    <p:sldId id="256" r:id="rId2"/>
    <p:sldId id="395" r:id="rId3"/>
    <p:sldId id="463" r:id="rId4"/>
    <p:sldId id="464" r:id="rId5"/>
    <p:sldId id="465" r:id="rId6"/>
    <p:sldId id="466" r:id="rId7"/>
    <p:sldId id="469" r:id="rId8"/>
    <p:sldId id="470" r:id="rId9"/>
    <p:sldId id="471" r:id="rId10"/>
    <p:sldId id="472" r:id="rId11"/>
    <p:sldId id="475" r:id="rId12"/>
    <p:sldId id="476" r:id="rId13"/>
    <p:sldId id="477" r:id="rId14"/>
    <p:sldId id="480" r:id="rId15"/>
    <p:sldId id="481" r:id="rId16"/>
    <p:sldId id="478" r:id="rId17"/>
    <p:sldId id="479" r:id="rId18"/>
  </p:sldIdLst>
  <p:sldSz cx="9144000" cy="6858000" type="screen4x3"/>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CC"/>
    <a:srgbClr val="CCECFF"/>
    <a:srgbClr val="CCFFFF"/>
    <a:srgbClr val="006600"/>
    <a:srgbClr val="CC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96" autoAdjust="0"/>
    <p:restoredTop sz="96041" autoAdjust="0"/>
  </p:normalViewPr>
  <p:slideViewPr>
    <p:cSldViewPr snapToGrid="0">
      <p:cViewPr varScale="1">
        <p:scale>
          <a:sx n="101" d="100"/>
          <a:sy n="101" d="100"/>
        </p:scale>
        <p:origin x="2004" y="108"/>
      </p:cViewPr>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Lst>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77" d="100"/>
          <a:sy n="77" d="100"/>
        </p:scale>
        <p:origin x="398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_rels/viewProps.xml.rels><?xml version="1.0" encoding="UTF-8" standalone="yes"?>
<Relationships xmlns="http://schemas.openxmlformats.org/package/2006/relationships"><Relationship Id="rId8" Type="http://schemas.openxmlformats.org/officeDocument/2006/relationships/slide" Target="slides/slide8.xml"/><Relationship Id="rId13" Type="http://schemas.openxmlformats.org/officeDocument/2006/relationships/slide" Target="slides/slide13.xml"/><Relationship Id="rId3" Type="http://schemas.openxmlformats.org/officeDocument/2006/relationships/slide" Target="slides/slide3.xml"/><Relationship Id="rId7" Type="http://schemas.openxmlformats.org/officeDocument/2006/relationships/slide" Target="slides/slide7.xml"/><Relationship Id="rId12" Type="http://schemas.openxmlformats.org/officeDocument/2006/relationships/slide" Target="slides/slide12.xml"/><Relationship Id="rId17" Type="http://schemas.openxmlformats.org/officeDocument/2006/relationships/slide" Target="slides/slide17.xml"/><Relationship Id="rId2" Type="http://schemas.openxmlformats.org/officeDocument/2006/relationships/slide" Target="slides/slide2.xml"/><Relationship Id="rId16" Type="http://schemas.openxmlformats.org/officeDocument/2006/relationships/slide" Target="slides/slide16.xml"/><Relationship Id="rId1" Type="http://schemas.openxmlformats.org/officeDocument/2006/relationships/slide" Target="slides/slide1.xml"/><Relationship Id="rId6" Type="http://schemas.openxmlformats.org/officeDocument/2006/relationships/slide" Target="slides/slide6.xml"/><Relationship Id="rId11" Type="http://schemas.openxmlformats.org/officeDocument/2006/relationships/slide" Target="slides/slide11.xml"/><Relationship Id="rId5" Type="http://schemas.openxmlformats.org/officeDocument/2006/relationships/slide" Target="slides/slide5.xml"/><Relationship Id="rId15" Type="http://schemas.openxmlformats.org/officeDocument/2006/relationships/slide" Target="slides/slide15.xml"/><Relationship Id="rId10" Type="http://schemas.openxmlformats.org/officeDocument/2006/relationships/slide" Target="slides/slide10.xml"/><Relationship Id="rId4" Type="http://schemas.openxmlformats.org/officeDocument/2006/relationships/slide" Target="slides/slide4.xml"/><Relationship Id="rId9" Type="http://schemas.openxmlformats.org/officeDocument/2006/relationships/slide" Target="slides/slide9.xml"/><Relationship Id="rId14" Type="http://schemas.openxmlformats.org/officeDocument/2006/relationships/slide" Target="slides/slide14.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6.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3076363" cy="513508"/>
          </a:xfrm>
          <a:prstGeom prst="rect">
            <a:avLst/>
          </a:prstGeom>
        </p:spPr>
        <p:txBody>
          <a:bodyPr vert="horz" lIns="99048" tIns="49524" rIns="99048" bIns="49524" rtlCol="0"/>
          <a:lstStyle>
            <a:lvl1pPr algn="l">
              <a:defRPr sz="1300"/>
            </a:lvl1pPr>
          </a:lstStyle>
          <a:p>
            <a:endParaRPr kumimoji="1" lang="ja-JP" altLang="en-US"/>
          </a:p>
        </p:txBody>
      </p:sp>
      <p:sp>
        <p:nvSpPr>
          <p:cNvPr id="3" name="日付プレースホルダー 2"/>
          <p:cNvSpPr>
            <a:spLocks noGrp="1"/>
          </p:cNvSpPr>
          <p:nvPr>
            <p:ph type="dt" idx="1"/>
          </p:nvPr>
        </p:nvSpPr>
        <p:spPr>
          <a:xfrm>
            <a:off x="4021294" y="0"/>
            <a:ext cx="3076363" cy="513508"/>
          </a:xfrm>
          <a:prstGeom prst="rect">
            <a:avLst/>
          </a:prstGeom>
        </p:spPr>
        <p:txBody>
          <a:bodyPr vert="horz" lIns="99048" tIns="49524" rIns="99048" bIns="49524" rtlCol="0"/>
          <a:lstStyle>
            <a:lvl1pPr algn="r">
              <a:defRPr sz="1300"/>
            </a:lvl1pPr>
          </a:lstStyle>
          <a:p>
            <a:fld id="{DAF56501-E21B-4CA3-9621-57F669E716AA}" type="datetimeFigureOut">
              <a:rPr kumimoji="1" lang="ja-JP" altLang="en-US" smtClean="0"/>
              <a:t>2017/8/26</a:t>
            </a:fld>
            <a:endParaRPr kumimoji="1" lang="ja-JP" altLang="en-US"/>
          </a:p>
        </p:txBody>
      </p:sp>
      <p:sp>
        <p:nvSpPr>
          <p:cNvPr id="4" name="スライド イメージ プレースホルダー 3"/>
          <p:cNvSpPr>
            <a:spLocks noGrp="1" noRot="1" noChangeAspect="1"/>
          </p:cNvSpPr>
          <p:nvPr>
            <p:ph type="sldImg" idx="2"/>
          </p:nvPr>
        </p:nvSpPr>
        <p:spPr>
          <a:xfrm>
            <a:off x="1247775" y="1279525"/>
            <a:ext cx="4603750" cy="3454400"/>
          </a:xfrm>
          <a:prstGeom prst="rect">
            <a:avLst/>
          </a:prstGeom>
          <a:noFill/>
          <a:ln w="12700">
            <a:solidFill>
              <a:prstClr val="black"/>
            </a:solidFill>
          </a:ln>
        </p:spPr>
        <p:txBody>
          <a:bodyPr vert="horz" lIns="99048" tIns="49524" rIns="99048" bIns="49524" rtlCol="0" anchor="ctr"/>
          <a:lstStyle/>
          <a:p>
            <a:endParaRPr lang="ja-JP" altLang="en-US"/>
          </a:p>
        </p:txBody>
      </p:sp>
      <p:sp>
        <p:nvSpPr>
          <p:cNvPr id="5" name="ノート プレースホルダー 4"/>
          <p:cNvSpPr>
            <a:spLocks noGrp="1"/>
          </p:cNvSpPr>
          <p:nvPr>
            <p:ph type="body" sz="quarter" idx="3"/>
          </p:nvPr>
        </p:nvSpPr>
        <p:spPr>
          <a:xfrm>
            <a:off x="709930" y="4925407"/>
            <a:ext cx="5679440" cy="4029879"/>
          </a:xfrm>
          <a:prstGeom prst="rect">
            <a:avLst/>
          </a:prstGeom>
        </p:spPr>
        <p:txBody>
          <a:bodyPr vert="horz" lIns="99048" tIns="49524" rIns="99048" bIns="49524"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721107"/>
            <a:ext cx="3076363" cy="513507"/>
          </a:xfrm>
          <a:prstGeom prst="rect">
            <a:avLst/>
          </a:prstGeom>
        </p:spPr>
        <p:txBody>
          <a:bodyPr vert="horz" lIns="99048" tIns="49524" rIns="99048" bIns="49524" rtlCol="0" anchor="b"/>
          <a:lstStyle>
            <a:lvl1pPr algn="l">
              <a:defRPr sz="1300"/>
            </a:lvl1pPr>
          </a:lstStyle>
          <a:p>
            <a:endParaRPr kumimoji="1" lang="ja-JP" altLang="en-US"/>
          </a:p>
        </p:txBody>
      </p:sp>
      <p:sp>
        <p:nvSpPr>
          <p:cNvPr id="7" name="スライド番号プレースホルダー 6"/>
          <p:cNvSpPr>
            <a:spLocks noGrp="1"/>
          </p:cNvSpPr>
          <p:nvPr>
            <p:ph type="sldNum" sz="quarter" idx="5"/>
          </p:nvPr>
        </p:nvSpPr>
        <p:spPr>
          <a:xfrm>
            <a:off x="4021294" y="9721107"/>
            <a:ext cx="3076363" cy="513507"/>
          </a:xfrm>
          <a:prstGeom prst="rect">
            <a:avLst/>
          </a:prstGeom>
        </p:spPr>
        <p:txBody>
          <a:bodyPr vert="horz" lIns="99048" tIns="49524" rIns="99048" bIns="49524" rtlCol="0" anchor="b"/>
          <a:lstStyle>
            <a:lvl1pPr algn="r">
              <a:defRPr sz="1300"/>
            </a:lvl1pPr>
          </a:lstStyle>
          <a:p>
            <a:fld id="{24224AED-27D2-4369-927F-464A3A8543D8}" type="slidenum">
              <a:rPr kumimoji="1" lang="ja-JP" altLang="en-US" smtClean="0"/>
              <a:t>‹#›</a:t>
            </a:fld>
            <a:endParaRPr kumimoji="1" lang="ja-JP" altLang="en-US"/>
          </a:p>
        </p:txBody>
      </p:sp>
    </p:spTree>
    <p:extLst>
      <p:ext uri="{BB962C8B-B14F-4D97-AF65-F5344CB8AC3E}">
        <p14:creationId xmlns:p14="http://schemas.microsoft.com/office/powerpoint/2010/main" val="30106703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4224AED-27D2-4369-927F-464A3A8543D8}" type="slidenum">
              <a:rPr kumimoji="1" lang="ja-JP" altLang="en-US" smtClean="0"/>
              <a:t>0</a:t>
            </a:fld>
            <a:endParaRPr kumimoji="1" lang="ja-JP" altLang="en-US"/>
          </a:p>
        </p:txBody>
      </p:sp>
    </p:spTree>
    <p:extLst>
      <p:ext uri="{BB962C8B-B14F-4D97-AF65-F5344CB8AC3E}">
        <p14:creationId xmlns:p14="http://schemas.microsoft.com/office/powerpoint/2010/main" val="1674204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06291" y="1759791"/>
            <a:ext cx="7712368" cy="701731"/>
          </a:xfrm>
        </p:spPr>
        <p:txBody>
          <a:bodyPr anchor="b"/>
          <a:lstStyle>
            <a:lvl1pPr algn="l">
              <a:defRPr sz="4400">
                <a:solidFill>
                  <a:schemeClr val="tx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706291" y="4021138"/>
            <a:ext cx="4905510" cy="424732"/>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074E5B71-65AB-43FC-BB09-B0F1158D73E0}" type="datetime1">
              <a:rPr kumimoji="1" lang="ja-JP" altLang="en-US" smtClean="0"/>
              <a:t>2017/8/26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Tree>
    <p:extLst>
      <p:ext uri="{BB962C8B-B14F-4D97-AF65-F5344CB8AC3E}">
        <p14:creationId xmlns:p14="http://schemas.microsoft.com/office/powerpoint/2010/main" val="4401226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p:cNvSpPr/>
          <p:nvPr userDrawn="1"/>
        </p:nvSpPr>
        <p:spPr>
          <a:xfrm>
            <a:off x="0" y="2"/>
            <a:ext cx="9144000" cy="95218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Title 1"/>
          <p:cNvSpPr>
            <a:spLocks noGrp="1"/>
          </p:cNvSpPr>
          <p:nvPr>
            <p:ph type="title"/>
          </p:nvPr>
        </p:nvSpPr>
        <p:spPr>
          <a:xfrm>
            <a:off x="181428" y="184441"/>
            <a:ext cx="6343403" cy="590931"/>
          </a:xfrm>
        </p:spPr>
        <p:txBody>
          <a:bodyPr/>
          <a:lstStyle/>
          <a:p>
            <a:r>
              <a:rPr lang="ja-JP" altLang="en-US" smtClean="0"/>
              <a:t>マスター タイトルの書式設定</a:t>
            </a:r>
            <a:endParaRPr lang="en-US" dirty="0"/>
          </a:p>
        </p:txBody>
      </p:sp>
      <p:sp>
        <p:nvSpPr>
          <p:cNvPr id="3" name="Content Placeholder 2"/>
          <p:cNvSpPr>
            <a:spLocks noGrp="1"/>
          </p:cNvSpPr>
          <p:nvPr>
            <p:ph idx="1" hasCustomPrompt="1"/>
          </p:nvPr>
        </p:nvSpPr>
        <p:spPr>
          <a:xfrm>
            <a:off x="181428" y="1094354"/>
            <a:ext cx="3937296" cy="2010807"/>
          </a:xfrm>
        </p:spPr>
        <p:txBody>
          <a:bodyPr/>
          <a:lstStyle>
            <a:lvl1pPr marL="228600" indent="-228600">
              <a:buFont typeface="Wingdings" panose="05000000000000000000" pitchFamily="2" charset="2"/>
              <a:buChar char="ü"/>
              <a:defRPr>
                <a:latin typeface="Times New Roman" panose="02020603050405020304" pitchFamily="18" charset="0"/>
                <a:cs typeface="Times New Roman" panose="02020603050405020304" pitchFamily="18" charset="0"/>
              </a:defRPr>
            </a:lvl1pPr>
            <a:lvl2pPr marL="685800" indent="-228600">
              <a:buFont typeface="Arial" panose="020B0604020202020204" pitchFamily="34" charset="0"/>
              <a:buChar char="•"/>
              <a:defRPr>
                <a:latin typeface="Times New Roman" panose="02020603050405020304" pitchFamily="18" charset="0"/>
                <a:cs typeface="Times New Roman" panose="02020603050405020304" pitchFamily="18" charset="0"/>
              </a:defRPr>
            </a:lvl2pPr>
            <a:lvl3pPr marL="1143000" indent="-228600">
              <a:buFont typeface="メイリオ" panose="020B0604030504040204" pitchFamily="50" charset="-128"/>
              <a:buChar cha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ja-JP" altLang="en-US" dirty="0" smtClean="0"/>
              <a:t> 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10"/>
          </p:nvPr>
        </p:nvSpPr>
        <p:spPr/>
        <p:txBody>
          <a:bodyPr/>
          <a:lstStyle/>
          <a:p>
            <a:fld id="{4E1588C1-1192-472F-BEAF-5332750DAAD0}" type="datetime1">
              <a:rPr kumimoji="1" lang="ja-JP" altLang="en-US" smtClean="0"/>
              <a:t>2017/8/26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470070" y="37379"/>
            <a:ext cx="615874" cy="400110"/>
          </a:xfrm>
        </p:spPr>
        <p:txBody>
          <a:bodyPr/>
          <a:lstStyle>
            <a:lvl1pPr>
              <a:defRPr sz="2000"/>
            </a:lvl1pPr>
          </a:lstStyle>
          <a:p>
            <a:fld id="{5C10DD59-6834-4B70-81E7-829F7F51B488}" type="slidenum">
              <a:rPr lang="ja-JP" altLang="en-US" smtClean="0"/>
              <a:pPr/>
              <a:t>‹#›</a:t>
            </a:fld>
            <a:endParaRPr lang="ja-JP" altLang="en-US"/>
          </a:p>
        </p:txBody>
      </p:sp>
    </p:spTree>
    <p:extLst>
      <p:ext uri="{BB962C8B-B14F-4D97-AF65-F5344CB8AC3E}">
        <p14:creationId xmlns:p14="http://schemas.microsoft.com/office/powerpoint/2010/main" val="374683274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230" y="258023"/>
            <a:ext cx="5319085" cy="590931"/>
          </a:xfrm>
          <a:prstGeom prst="rect">
            <a:avLst/>
          </a:prstGeom>
        </p:spPr>
        <p:txBody>
          <a:bodyPr vert="horz" wrap="none" lIns="91440" tIns="45720" rIns="91440" bIns="45720" rtlCol="0" anchor="ctr">
            <a:spAutoFit/>
          </a:bodyPr>
          <a:lstStyle/>
          <a:p>
            <a:r>
              <a:rPr lang="ja-JP" altLang="en-US" dirty="0" smtClean="0"/>
              <a:t>マスター タイトルの書式設定</a:t>
            </a:r>
            <a:endParaRPr lang="en-US" dirty="0"/>
          </a:p>
        </p:txBody>
      </p:sp>
      <p:sp>
        <p:nvSpPr>
          <p:cNvPr id="3" name="Text Placeholder 2"/>
          <p:cNvSpPr>
            <a:spLocks noGrp="1"/>
          </p:cNvSpPr>
          <p:nvPr>
            <p:ph type="body" idx="1"/>
          </p:nvPr>
        </p:nvSpPr>
        <p:spPr>
          <a:xfrm>
            <a:off x="232230" y="1477282"/>
            <a:ext cx="3876382" cy="2010807"/>
          </a:xfrm>
          <a:prstGeom prst="rect">
            <a:avLst/>
          </a:prstGeom>
        </p:spPr>
        <p:txBody>
          <a:bodyPr vert="horz" wrap="none" lIns="91440" tIns="45720" rIns="91440" bIns="45720" rtlCol="0">
            <a:spAutoFit/>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baseline="0">
                <a:solidFill>
                  <a:schemeClr val="tx1">
                    <a:tint val="75000"/>
                  </a:schemeClr>
                </a:solidFill>
                <a:latin typeface="Meiryo UI" panose="020B0604030504040204" pitchFamily="50" charset="-128"/>
                <a:ea typeface="Meiryo UI" panose="020B0604030504040204" pitchFamily="50" charset="-128"/>
              </a:defRPr>
            </a:lvl1pPr>
          </a:lstStyle>
          <a:p>
            <a:fld id="{A62CB61B-0CA0-4BF9-B65F-F4146E3C1BAC}" type="datetime1">
              <a:rPr lang="ja-JP" altLang="en-US" smtClean="0"/>
              <a:t>2017/8/26</a:t>
            </a:fld>
            <a:endParaRPr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baseline="0">
                <a:solidFill>
                  <a:schemeClr val="tx1">
                    <a:tint val="75000"/>
                  </a:schemeClr>
                </a:solidFill>
                <a:latin typeface="Meiryo UI" panose="020B0604030504040204" pitchFamily="50" charset="-128"/>
                <a:ea typeface="Meiryo UI" panose="020B0604030504040204" pitchFamily="50" charset="-128"/>
              </a:defRPr>
            </a:lvl1pPr>
          </a:lstStyle>
          <a:p>
            <a:endParaRPr lang="ja-JP" altLang="en-US"/>
          </a:p>
        </p:txBody>
      </p:sp>
      <p:sp>
        <p:nvSpPr>
          <p:cNvPr id="6" name="Slide Number Placeholder 5"/>
          <p:cNvSpPr>
            <a:spLocks noGrp="1"/>
          </p:cNvSpPr>
          <p:nvPr>
            <p:ph type="sldNum" sz="quarter" idx="4"/>
          </p:nvPr>
        </p:nvSpPr>
        <p:spPr>
          <a:xfrm>
            <a:off x="8527864" y="23740"/>
            <a:ext cx="572594" cy="369332"/>
          </a:xfrm>
          <a:prstGeom prst="rect">
            <a:avLst/>
          </a:prstGeom>
        </p:spPr>
        <p:txBody>
          <a:bodyPr vert="horz" wrap="none" lIns="91440" tIns="45720" rIns="91440" bIns="45720" rtlCol="0" anchor="ctr">
            <a:spAutoFit/>
          </a:bodyPr>
          <a:lstStyle>
            <a:lvl1pPr algn="r">
              <a:defRPr sz="1800" baseline="0">
                <a:solidFill>
                  <a:schemeClr val="bg1"/>
                </a:solidFill>
                <a:latin typeface="Meiryo UI" panose="020B0604030504040204" pitchFamily="50" charset="-128"/>
                <a:ea typeface="Meiryo UI" panose="020B0604030504040204" pitchFamily="50" charset="-128"/>
              </a:defRPr>
            </a:lvl1pPr>
          </a:lstStyle>
          <a:p>
            <a:fld id="{5C10DD59-6834-4B70-81E7-829F7F51B488}" type="slidenum">
              <a:rPr lang="ja-JP" altLang="en-US" smtClean="0"/>
              <a:pPr/>
              <a:t>‹#›</a:t>
            </a:fld>
            <a:endParaRPr lang="ja-JP" altLang="en-US" dirty="0"/>
          </a:p>
        </p:txBody>
      </p:sp>
    </p:spTree>
    <p:extLst>
      <p:ext uri="{BB962C8B-B14F-4D97-AF65-F5344CB8AC3E}">
        <p14:creationId xmlns:p14="http://schemas.microsoft.com/office/powerpoint/2010/main" val="496334468"/>
      </p:ext>
    </p:extLst>
  </p:cSld>
  <p:clrMap bg1="lt1" tx1="dk1" bg2="lt2" tx2="dk2" accent1="accent1" accent2="accent2" accent3="accent3" accent4="accent4" accent5="accent5" accent6="accent6" hlink="hlink" folHlink="folHlink"/>
  <p:sldLayoutIdLst>
    <p:sldLayoutId id="2147483661" r:id="rId1"/>
    <p:sldLayoutId id="2147483662" r:id="rId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kumimoji="1" sz="3600" kern="1200" baseline="0">
          <a:solidFill>
            <a:schemeClr val="bg1"/>
          </a:solidFill>
          <a:latin typeface="Meiryo UI" panose="020B0604030504040204" pitchFamily="50" charset="-128"/>
          <a:ea typeface="Meiryo UI" panose="020B060403050404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2400" kern="1200" baseline="0">
          <a:solidFill>
            <a:schemeClr val="tx1"/>
          </a:solidFill>
          <a:latin typeface="Meiryo UI" panose="020B0604030504040204" pitchFamily="50" charset="-128"/>
          <a:ea typeface="Meiryo UI" panose="020B060403050404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2.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4.w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5.w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6.wmf"/></Relationships>
</file>

<file path=ppt/slides/_rels/slide16.xml.rels><?xml version="1.0" encoding="UTF-8" standalone="yes"?>
<Relationships xmlns="http://schemas.openxmlformats.org/package/2006/relationships"><Relationship Id="rId2" Type="http://schemas.openxmlformats.org/officeDocument/2006/relationships/hyperlink" Target="http://datachemeng.com/basicdatapreprocessin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5.wmf"/><Relationship Id="rId5" Type="http://schemas.openxmlformats.org/officeDocument/2006/relationships/oleObject" Target="../embeddings/oleObject5.bin"/><Relationship Id="rId4" Type="http://schemas.openxmlformats.org/officeDocument/2006/relationships/image" Target="../media/image4.wmf"/></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mlDrawing" Target="../drawings/vmlDrawing5.vml"/><Relationship Id="rId5" Type="http://schemas.openxmlformats.org/officeDocument/2006/relationships/image" Target="../media/image6.wmf"/><Relationship Id="rId4" Type="http://schemas.openxmlformats.org/officeDocument/2006/relationships/oleObject" Target="../embeddings/oleObject6.bin"/></Relationships>
</file>

<file path=ppt/slides/_rels/slide8.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7.bin"/><Relationship Id="rId7"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8.wmf"/><Relationship Id="rId5" Type="http://schemas.openxmlformats.org/officeDocument/2006/relationships/oleObject" Target="../embeddings/oleObject8.bin"/><Relationship Id="rId4" Type="http://schemas.openxmlformats.org/officeDocument/2006/relationships/image" Target="../media/image6.w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0.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4294967295"/>
          </p:nvPr>
        </p:nvSpPr>
        <p:spPr>
          <a:xfrm>
            <a:off x="8571406" y="9226"/>
            <a:ext cx="572594" cy="369332"/>
          </a:xfrm>
        </p:spPr>
        <p:txBody>
          <a:bodyPr/>
          <a:lstStyle/>
          <a:p>
            <a:fld id="{5C10DD59-6834-4B70-81E7-829F7F51B488}" type="slidenum">
              <a:rPr kumimoji="1" lang="ja-JP" altLang="en-US" smtClean="0"/>
              <a:t>0</a:t>
            </a:fld>
            <a:endParaRPr kumimoji="1" lang="ja-JP" altLang="en-US"/>
          </a:p>
        </p:txBody>
      </p:sp>
      <p:sp>
        <p:nvSpPr>
          <p:cNvPr id="6" name="タイトル 1"/>
          <p:cNvSpPr>
            <a:spLocks noGrp="1"/>
          </p:cNvSpPr>
          <p:nvPr>
            <p:ph type="ctrTitle"/>
          </p:nvPr>
        </p:nvSpPr>
        <p:spPr>
          <a:xfrm>
            <a:off x="706291" y="2517753"/>
            <a:ext cx="4031873" cy="646331"/>
          </a:xfrm>
        </p:spPr>
        <p:txBody>
          <a:bodyPr/>
          <a:lstStyle/>
          <a:p>
            <a:r>
              <a:rPr kumimoji="1" lang="ja-JP" altLang="en-US" sz="4000" dirty="0" smtClean="0"/>
              <a:t>最尤推定・最尤法</a:t>
            </a:r>
            <a:endParaRPr kumimoji="1" lang="ja-JP" altLang="en-US" sz="4000" dirty="0"/>
          </a:p>
        </p:txBody>
      </p:sp>
      <p:sp>
        <p:nvSpPr>
          <p:cNvPr id="7" name="サブタイトル 2"/>
          <p:cNvSpPr txBox="1">
            <a:spLocks/>
          </p:cNvSpPr>
          <p:nvPr/>
        </p:nvSpPr>
        <p:spPr>
          <a:xfrm>
            <a:off x="706291" y="5216892"/>
            <a:ext cx="4599336" cy="885371"/>
          </a:xfrm>
          <a:prstGeom prst="rect">
            <a:avLst/>
          </a:prstGeom>
        </p:spPr>
        <p:txBody>
          <a:bodyPr vert="horz" wrap="non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kumimoji="1" sz="2400" kern="1200" baseline="0">
                <a:solidFill>
                  <a:schemeClr val="tx1"/>
                </a:solidFill>
                <a:latin typeface="Meiryo UI" panose="020B0604030504040204" pitchFamily="50" charset="-128"/>
                <a:ea typeface="Meiryo UI" panose="020B0604030504040204" pitchFamily="50" charset="-128"/>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baseline="0">
                <a:solidFill>
                  <a:schemeClr val="tx1"/>
                </a:solidFill>
                <a:latin typeface="Meiryo UI" panose="020B0604030504040204" pitchFamily="50" charset="-128"/>
                <a:ea typeface="Meiryo UI" panose="020B0604030504040204" pitchFamily="50" charset="-128"/>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baseline="0">
                <a:solidFill>
                  <a:schemeClr val="tx1"/>
                </a:solidFill>
                <a:latin typeface="Meiryo UI" panose="020B0604030504040204" pitchFamily="50" charset="-128"/>
                <a:ea typeface="Meiryo UI" panose="020B0604030504040204" pitchFamily="50" charset="-128"/>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baseline="0">
                <a:solidFill>
                  <a:schemeClr val="tx1"/>
                </a:solidFill>
                <a:latin typeface="Meiryo UI" panose="020B0604030504040204" pitchFamily="50" charset="-128"/>
                <a:ea typeface="Meiryo UI" panose="020B0604030504040204" pitchFamily="50" charset="-128"/>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baseline="0">
                <a:solidFill>
                  <a:schemeClr val="tx1"/>
                </a:solidFill>
                <a:latin typeface="Meiryo UI" panose="020B0604030504040204" pitchFamily="50" charset="-128"/>
                <a:ea typeface="Meiryo UI" panose="020B0604030504040204" pitchFamily="50" charset="-128"/>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dirty="0" smtClean="0"/>
              <a:t>明治大学 理工学部 応用化学科</a:t>
            </a:r>
            <a:endParaRPr lang="en-US" altLang="ja-JP" dirty="0" smtClean="0"/>
          </a:p>
          <a:p>
            <a:r>
              <a:rPr lang="ja-JP" altLang="en-US" dirty="0" smtClean="0"/>
              <a:t>データ化学工学研究室  金子 弘昌</a:t>
            </a:r>
            <a:endParaRPr lang="ja-JP" altLang="en-US" dirty="0"/>
          </a:p>
        </p:txBody>
      </p:sp>
    </p:spTree>
    <p:extLst>
      <p:ext uri="{BB962C8B-B14F-4D97-AF65-F5344CB8AC3E}">
        <p14:creationId xmlns:p14="http://schemas.microsoft.com/office/powerpoint/2010/main" val="37564721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7348487" cy="590931"/>
          </a:xfrm>
        </p:spPr>
        <p:txBody>
          <a:bodyPr/>
          <a:lstStyle/>
          <a:p>
            <a:r>
              <a:rPr lang="ja-JP" altLang="en-US" dirty="0"/>
              <a:t>尤度関数を最大にする </a:t>
            </a:r>
            <a:r>
              <a:rPr lang="en-US" altLang="ja-JP" dirty="0"/>
              <a:t>μ, σ</a:t>
            </a:r>
            <a:r>
              <a:rPr lang="en-US" altLang="ja-JP" baseline="30000" dirty="0"/>
              <a:t>2</a:t>
            </a:r>
            <a:r>
              <a:rPr lang="en-US" altLang="ja-JP" dirty="0" smtClean="0"/>
              <a:t> </a:t>
            </a:r>
            <a:r>
              <a:rPr lang="ja-JP" altLang="en-US" dirty="0"/>
              <a:t>を求める</a:t>
            </a:r>
            <a:endParaRPr kumimoji="1" lang="ja-JP" altLang="en-US" dirty="0"/>
          </a:p>
        </p:txBody>
      </p:sp>
      <p:sp>
        <p:nvSpPr>
          <p:cNvPr id="3" name="コンテンツ プレースホルダー 2"/>
          <p:cNvSpPr>
            <a:spLocks noGrp="1"/>
          </p:cNvSpPr>
          <p:nvPr>
            <p:ph idx="1"/>
          </p:nvPr>
        </p:nvSpPr>
        <p:spPr>
          <a:xfrm>
            <a:off x="181428" y="1094354"/>
            <a:ext cx="7587333" cy="5491760"/>
          </a:xfrm>
        </p:spPr>
        <p:txBody>
          <a:bodyPr/>
          <a:lstStyle/>
          <a:p>
            <a:r>
              <a:rPr kumimoji="1" lang="ja-JP" altLang="en-US" dirty="0" smtClean="0"/>
              <a:t>尤度関数 </a:t>
            </a:r>
            <a:r>
              <a:rPr kumimoji="1" lang="en-US" altLang="ja-JP" dirty="0" smtClean="0"/>
              <a:t>L(</a:t>
            </a:r>
            <a:r>
              <a:rPr kumimoji="1" lang="en-US" altLang="ja-JP" i="1" dirty="0" smtClean="0"/>
              <a:t>μ</a:t>
            </a:r>
            <a:r>
              <a:rPr kumimoji="1" lang="en-US" altLang="ja-JP" dirty="0" smtClean="0"/>
              <a:t>, </a:t>
            </a:r>
            <a:r>
              <a:rPr kumimoji="1" lang="en-US" altLang="ja-JP" i="1" dirty="0" smtClean="0"/>
              <a:t>σ</a:t>
            </a:r>
            <a:r>
              <a:rPr kumimoji="1" lang="en-US" altLang="ja-JP" baseline="30000" dirty="0" smtClean="0"/>
              <a:t>2</a:t>
            </a:r>
            <a:r>
              <a:rPr kumimoji="1" lang="en-US" altLang="ja-JP" dirty="0" smtClean="0"/>
              <a:t>) </a:t>
            </a:r>
            <a:r>
              <a:rPr kumimoji="1" lang="ja-JP" altLang="en-US" dirty="0" smtClean="0"/>
              <a:t>は</a:t>
            </a:r>
            <a:endParaRPr kumimoji="1" lang="en-US" altLang="ja-JP" dirty="0" smtClean="0"/>
          </a:p>
          <a:p>
            <a:endParaRPr lang="en-US" altLang="ja-JP" dirty="0"/>
          </a:p>
          <a:p>
            <a:endParaRPr kumimoji="1" lang="en-US" altLang="ja-JP" dirty="0" smtClean="0"/>
          </a:p>
          <a:p>
            <a:endParaRPr lang="en-US" altLang="ja-JP" dirty="0"/>
          </a:p>
          <a:p>
            <a:endParaRPr lang="en-US" altLang="ja-JP" dirty="0" smtClean="0"/>
          </a:p>
          <a:p>
            <a:endParaRPr lang="en-US" altLang="ja-JP" dirty="0" smtClean="0"/>
          </a:p>
          <a:p>
            <a:endParaRPr lang="en-US" altLang="ja-JP" dirty="0"/>
          </a:p>
          <a:p>
            <a:endParaRPr lang="en-US" altLang="ja-JP" dirty="0" smtClean="0"/>
          </a:p>
          <a:p>
            <a:r>
              <a:rPr lang="ja-JP" altLang="en-US" dirty="0" smtClean="0"/>
              <a:t>尤度</a:t>
            </a:r>
            <a:r>
              <a:rPr lang="ja-JP" altLang="en-US" dirty="0"/>
              <a:t>関数 </a:t>
            </a:r>
            <a:r>
              <a:rPr lang="en-US" altLang="ja-JP" i="1" dirty="0"/>
              <a:t>L</a:t>
            </a:r>
            <a:r>
              <a:rPr lang="en-US" altLang="ja-JP" dirty="0"/>
              <a:t> </a:t>
            </a:r>
            <a:r>
              <a:rPr lang="ja-JP" altLang="en-US" dirty="0"/>
              <a:t>を最大にする </a:t>
            </a:r>
            <a:r>
              <a:rPr lang="en-US" altLang="ja-JP" i="1" dirty="0"/>
              <a:t>μ</a:t>
            </a:r>
            <a:r>
              <a:rPr lang="en-US" altLang="ja-JP" dirty="0"/>
              <a:t>, </a:t>
            </a:r>
            <a:r>
              <a:rPr lang="en-US" altLang="ja-JP" i="1" dirty="0"/>
              <a:t>σ</a:t>
            </a:r>
            <a:r>
              <a:rPr lang="en-US" altLang="ja-JP" baseline="30000" dirty="0"/>
              <a:t>2</a:t>
            </a:r>
            <a:r>
              <a:rPr lang="en-US" altLang="ja-JP" dirty="0" smtClean="0"/>
              <a:t> </a:t>
            </a:r>
            <a:r>
              <a:rPr lang="en-US" altLang="ja-JP" dirty="0"/>
              <a:t>= </a:t>
            </a:r>
            <a:r>
              <a:rPr lang="ja-JP" altLang="en-US" dirty="0"/>
              <a:t>一番もっともらしい </a:t>
            </a:r>
            <a:r>
              <a:rPr lang="en-US" altLang="ja-JP" i="1" dirty="0"/>
              <a:t>μ</a:t>
            </a:r>
            <a:r>
              <a:rPr lang="en-US" altLang="ja-JP" dirty="0"/>
              <a:t>, </a:t>
            </a:r>
            <a:r>
              <a:rPr lang="en-US" altLang="ja-JP" i="1" dirty="0"/>
              <a:t>σ</a:t>
            </a:r>
            <a:r>
              <a:rPr lang="en-US" altLang="ja-JP" baseline="30000" dirty="0"/>
              <a:t>2</a:t>
            </a:r>
            <a:endParaRPr lang="en-US" altLang="ja-JP" i="1" dirty="0"/>
          </a:p>
          <a:p>
            <a:endParaRPr lang="en-US" altLang="ja-JP" dirty="0"/>
          </a:p>
          <a:p>
            <a:r>
              <a:rPr lang="en-US" altLang="ja-JP" i="1" dirty="0"/>
              <a:t>L</a:t>
            </a:r>
            <a:r>
              <a:rPr lang="en-US" altLang="ja-JP" dirty="0"/>
              <a:t> </a:t>
            </a:r>
            <a:r>
              <a:rPr lang="ja-JP" altLang="en-US" dirty="0"/>
              <a:t>を最大にする </a:t>
            </a:r>
            <a:r>
              <a:rPr lang="en-US" altLang="ja-JP" i="1" dirty="0"/>
              <a:t>μ</a:t>
            </a:r>
            <a:r>
              <a:rPr lang="en-US" altLang="ja-JP" dirty="0"/>
              <a:t>, </a:t>
            </a:r>
            <a:r>
              <a:rPr lang="en-US" altLang="ja-JP" i="1" dirty="0"/>
              <a:t>σ</a:t>
            </a:r>
            <a:r>
              <a:rPr lang="en-US" altLang="ja-JP" baseline="30000" dirty="0"/>
              <a:t>2</a:t>
            </a:r>
            <a:r>
              <a:rPr lang="en-US" altLang="ja-JP" dirty="0" smtClean="0"/>
              <a:t> </a:t>
            </a:r>
            <a:r>
              <a:rPr lang="ja-JP" altLang="en-US" dirty="0"/>
              <a:t>と、</a:t>
            </a:r>
            <a:r>
              <a:rPr lang="en-US" altLang="ja-JP" i="1" dirty="0"/>
              <a:t>L</a:t>
            </a:r>
            <a:r>
              <a:rPr lang="en-US" altLang="ja-JP" dirty="0"/>
              <a:t> </a:t>
            </a:r>
            <a:r>
              <a:rPr lang="ja-JP" altLang="en-US" dirty="0"/>
              <a:t>の対数を最大にする </a:t>
            </a:r>
            <a:r>
              <a:rPr lang="en-US" altLang="ja-JP" i="1" dirty="0"/>
              <a:t>μ</a:t>
            </a:r>
            <a:r>
              <a:rPr lang="en-US" altLang="ja-JP" dirty="0"/>
              <a:t>, </a:t>
            </a:r>
            <a:r>
              <a:rPr lang="en-US" altLang="ja-JP" i="1" dirty="0"/>
              <a:t>σ</a:t>
            </a:r>
            <a:r>
              <a:rPr lang="en-US" altLang="ja-JP" baseline="30000" dirty="0"/>
              <a:t>2</a:t>
            </a:r>
            <a:r>
              <a:rPr lang="en-US" altLang="ja-JP" dirty="0" smtClean="0"/>
              <a:t> </a:t>
            </a:r>
            <a:r>
              <a:rPr lang="ja-JP" altLang="en-US" dirty="0"/>
              <a:t>は同じ</a:t>
            </a:r>
            <a:endParaRPr lang="en-US" altLang="ja-JP" dirty="0"/>
          </a:p>
          <a:p>
            <a:r>
              <a:rPr lang="en-US" altLang="ja-JP" i="1" dirty="0"/>
              <a:t>L</a:t>
            </a:r>
            <a:r>
              <a:rPr lang="en-US" altLang="ja-JP" dirty="0"/>
              <a:t> </a:t>
            </a:r>
            <a:r>
              <a:rPr lang="ja-JP" altLang="en-US" dirty="0"/>
              <a:t>の対数のほうが扱いやすいため、対数に変換</a:t>
            </a:r>
            <a:r>
              <a:rPr lang="ja-JP" altLang="en-US" dirty="0" smtClean="0"/>
              <a:t>する</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9</a:t>
            </a:fld>
            <a:endParaRPr lang="ja-JP" altLang="en-US"/>
          </a:p>
        </p:txBody>
      </p:sp>
      <p:graphicFrame>
        <p:nvGraphicFramePr>
          <p:cNvPr id="6" name="Object 19"/>
          <p:cNvGraphicFramePr>
            <a:graphicFrameLocks noChangeAspect="1"/>
          </p:cNvGraphicFramePr>
          <p:nvPr>
            <p:extLst>
              <p:ext uri="{D42A27DB-BD31-4B8C-83A1-F6EECF244321}">
                <p14:modId xmlns:p14="http://schemas.microsoft.com/office/powerpoint/2010/main" val="3623033082"/>
              </p:ext>
            </p:extLst>
          </p:nvPr>
        </p:nvGraphicFramePr>
        <p:xfrm>
          <a:off x="678265" y="1552575"/>
          <a:ext cx="6851650" cy="2490788"/>
        </p:xfrm>
        <a:graphic>
          <a:graphicData uri="http://schemas.openxmlformats.org/presentationml/2006/ole">
            <mc:AlternateContent xmlns:mc="http://schemas.openxmlformats.org/markup-compatibility/2006">
              <mc:Choice xmlns:v="urn:schemas-microsoft-com:vml" Requires="v">
                <p:oleObj spid="_x0000_s113683" name="Equation" r:id="rId3" imgW="2857320" imgH="1041120" progId="Equation.DSMT4">
                  <p:embed/>
                </p:oleObj>
              </mc:Choice>
              <mc:Fallback>
                <p:oleObj name="Equation" r:id="rId3" imgW="2857320" imgH="1041120" progId="Equation.DSMT4">
                  <p:embed/>
                  <p:pic>
                    <p:nvPicPr>
                      <p:cNvPr id="5" name="Object 19"/>
                      <p:cNvPicPr>
                        <a:picLocks noChangeAspect="1" noChangeArrowheads="1"/>
                      </p:cNvPicPr>
                      <p:nvPr/>
                    </p:nvPicPr>
                    <p:blipFill>
                      <a:blip r:embed="rId4"/>
                      <a:srcRect/>
                      <a:stretch>
                        <a:fillRect/>
                      </a:stretch>
                    </p:blipFill>
                    <p:spPr bwMode="auto">
                      <a:xfrm>
                        <a:off x="678265" y="1552575"/>
                        <a:ext cx="6851650" cy="2490788"/>
                      </a:xfrm>
                      <a:prstGeom prst="rect">
                        <a:avLst/>
                      </a:prstGeom>
                      <a:noFill/>
                      <a:extLst/>
                    </p:spPr>
                  </p:pic>
                </p:oleObj>
              </mc:Fallback>
            </mc:AlternateContent>
          </a:graphicData>
        </a:graphic>
      </p:graphicFrame>
    </p:spTree>
    <p:extLst>
      <p:ext uri="{BB962C8B-B14F-4D97-AF65-F5344CB8AC3E}">
        <p14:creationId xmlns:p14="http://schemas.microsoft.com/office/powerpoint/2010/main" val="22971458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2954655" cy="590931"/>
          </a:xfrm>
        </p:spPr>
        <p:txBody>
          <a:bodyPr/>
          <a:lstStyle/>
          <a:p>
            <a:r>
              <a:rPr kumimoji="1" lang="ja-JP" altLang="en-US" dirty="0" smtClean="0"/>
              <a:t>対数尤度関数</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10</a:t>
            </a:fld>
            <a:endParaRPr lang="ja-JP" altLang="en-US"/>
          </a:p>
        </p:txBody>
      </p:sp>
      <p:graphicFrame>
        <p:nvGraphicFramePr>
          <p:cNvPr id="5" name="Object 19"/>
          <p:cNvGraphicFramePr>
            <a:graphicFrameLocks noChangeAspect="1"/>
          </p:cNvGraphicFramePr>
          <p:nvPr>
            <p:extLst>
              <p:ext uri="{D42A27DB-BD31-4B8C-83A1-F6EECF244321}">
                <p14:modId xmlns:p14="http://schemas.microsoft.com/office/powerpoint/2010/main" val="498062763"/>
              </p:ext>
            </p:extLst>
          </p:nvPr>
        </p:nvGraphicFramePr>
        <p:xfrm>
          <a:off x="134031" y="1285875"/>
          <a:ext cx="8951913" cy="3919538"/>
        </p:xfrm>
        <a:graphic>
          <a:graphicData uri="http://schemas.openxmlformats.org/presentationml/2006/ole">
            <mc:AlternateContent xmlns:mc="http://schemas.openxmlformats.org/markup-compatibility/2006">
              <mc:Choice xmlns:v="urn:schemas-microsoft-com:vml" Requires="v">
                <p:oleObj spid="_x0000_s116753" name="Equation" r:id="rId3" imgW="3733560" imgH="1638000" progId="Equation.DSMT4">
                  <p:embed/>
                </p:oleObj>
              </mc:Choice>
              <mc:Fallback>
                <p:oleObj name="Equation" r:id="rId3" imgW="3733560" imgH="1638000" progId="Equation.DSMT4">
                  <p:embed/>
                  <p:pic>
                    <p:nvPicPr>
                      <p:cNvPr id="6" name="Object 19"/>
                      <p:cNvPicPr>
                        <a:picLocks noChangeAspect="1" noChangeArrowheads="1"/>
                      </p:cNvPicPr>
                      <p:nvPr/>
                    </p:nvPicPr>
                    <p:blipFill>
                      <a:blip r:embed="rId4"/>
                      <a:srcRect/>
                      <a:stretch>
                        <a:fillRect/>
                      </a:stretch>
                    </p:blipFill>
                    <p:spPr bwMode="auto">
                      <a:xfrm>
                        <a:off x="134031" y="1285875"/>
                        <a:ext cx="8951913" cy="3919538"/>
                      </a:xfrm>
                      <a:prstGeom prst="rect">
                        <a:avLst/>
                      </a:prstGeom>
                      <a:noFill/>
                      <a:extLst/>
                    </p:spPr>
                  </p:pic>
                </p:oleObj>
              </mc:Fallback>
            </mc:AlternateContent>
          </a:graphicData>
        </a:graphic>
      </p:graphicFrame>
    </p:spTree>
    <p:extLst>
      <p:ext uri="{BB962C8B-B14F-4D97-AF65-F5344CB8AC3E}">
        <p14:creationId xmlns:p14="http://schemas.microsoft.com/office/powerpoint/2010/main" val="396647051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3531736" cy="590931"/>
          </a:xfrm>
        </p:spPr>
        <p:txBody>
          <a:bodyPr/>
          <a:lstStyle/>
          <a:p>
            <a:r>
              <a:rPr kumimoji="1" lang="en-US" altLang="ja-JP" dirty="0" smtClean="0"/>
              <a:t>μ </a:t>
            </a:r>
            <a:r>
              <a:rPr kumimoji="1" lang="ja-JP" altLang="en-US" dirty="0" err="1" smtClean="0"/>
              <a:t>で偏</a:t>
            </a:r>
            <a:r>
              <a:rPr kumimoji="1" lang="ja-JP" altLang="en-US" dirty="0" smtClean="0"/>
              <a:t>微分して </a:t>
            </a:r>
            <a:r>
              <a:rPr kumimoji="1" lang="en-US" altLang="ja-JP" dirty="0" smtClean="0"/>
              <a:t>0</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11</a:t>
            </a:fld>
            <a:endParaRPr lang="ja-JP" altLang="en-US"/>
          </a:p>
        </p:txBody>
      </p:sp>
      <p:sp>
        <p:nvSpPr>
          <p:cNvPr id="5" name="Text Box 8"/>
          <p:cNvSpPr txBox="1">
            <a:spLocks noChangeArrowheads="1"/>
          </p:cNvSpPr>
          <p:nvPr/>
        </p:nvSpPr>
        <p:spPr bwMode="auto">
          <a:xfrm>
            <a:off x="369243" y="1200146"/>
            <a:ext cx="31662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L(</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μ</a:t>
            </a:r>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σ</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2</a:t>
            </a:r>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dirty="0" smtClean="0">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が最大値</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を取る</a:t>
            </a:r>
            <a:endParaRPr lang="ja-JP" altLang="en-US" sz="24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6" name="Text Box 5"/>
          <p:cNvSpPr txBox="1">
            <a:spLocks noChangeArrowheads="1"/>
          </p:cNvSpPr>
          <p:nvPr/>
        </p:nvSpPr>
        <p:spPr bwMode="auto">
          <a:xfrm>
            <a:off x="369243" y="3849798"/>
            <a:ext cx="43652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L(</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μ</a:t>
            </a:r>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σ</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2</a:t>
            </a:r>
            <a: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を </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μ</a:t>
            </a:r>
            <a:r>
              <a:rPr lang="en-US" altLang="ja-JP" sz="2400" dirty="0" smtClean="0">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err="1" smtClean="0">
                <a:latin typeface="Times New Roman" panose="02020603050405020304" pitchFamily="18" charset="0"/>
                <a:ea typeface="Meiryo UI" panose="020B0604030504040204" pitchFamily="50" charset="-128"/>
                <a:cs typeface="Times New Roman" panose="02020603050405020304" pitchFamily="18" charset="0"/>
              </a:rPr>
              <a:t>で偏</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微分</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したものが 0</a:t>
            </a:r>
            <a:endParaRPr lang="ja-JP" altLang="en-US" sz="24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7" name="Text Box 8"/>
          <p:cNvSpPr txBox="1">
            <a:spLocks noChangeArrowheads="1"/>
          </p:cNvSpPr>
          <p:nvPr/>
        </p:nvSpPr>
        <p:spPr bwMode="auto">
          <a:xfrm>
            <a:off x="369243" y="2524971"/>
            <a:ext cx="3207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L(</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μ</a:t>
            </a:r>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σ</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2</a:t>
            </a:r>
            <a: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が極</a:t>
            </a:r>
            <a:r>
              <a:rPr lang="ja-JP" altLang="en-US" sz="2400" dirty="0">
                <a:latin typeface="Times New Roman" panose="02020603050405020304" pitchFamily="18" charset="0"/>
                <a:ea typeface="Meiryo UI" panose="020B0604030504040204" pitchFamily="50" charset="-128"/>
                <a:cs typeface="Times New Roman" panose="02020603050405020304" pitchFamily="18" charset="0"/>
              </a:rPr>
              <a:t>大値</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を取る</a:t>
            </a:r>
            <a:endParaRPr lang="ja-JP" altLang="en-US" sz="24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8" name="AutoShape 14"/>
          <p:cNvSpPr>
            <a:spLocks noChangeArrowheads="1"/>
          </p:cNvSpPr>
          <p:nvPr/>
        </p:nvSpPr>
        <p:spPr bwMode="auto">
          <a:xfrm rot="5400000">
            <a:off x="495971" y="1888082"/>
            <a:ext cx="366712" cy="410617"/>
          </a:xfrm>
          <a:prstGeom prst="rightArrow">
            <a:avLst>
              <a:gd name="adj1" fmla="val 50000"/>
              <a:gd name="adj2" fmla="val 64497"/>
            </a:avLst>
          </a:prstGeom>
          <a:solidFill>
            <a:srgbClr val="CCFFFF"/>
          </a:solidFill>
          <a:ln w="19050">
            <a:solidFill>
              <a:srgbClr val="0000FF"/>
            </a:solidFill>
            <a:miter lim="800000"/>
            <a:headEnd/>
            <a:tailEnd/>
          </a:ln>
        </p:spPr>
        <p:txBody>
          <a:bodyPr rot="10800000" vert="eaVert" wrap="none" anchor="ct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pPr>
            <a:endParaRPr lang="ja-JP" altLang="en-US" sz="3600">
              <a:latin typeface="Meiryo UI" panose="020B0604030504040204" pitchFamily="50" charset="-128"/>
              <a:ea typeface="Meiryo UI" panose="020B0604030504040204" pitchFamily="50" charset="-128"/>
            </a:endParaRPr>
          </a:p>
        </p:txBody>
      </p:sp>
      <p:sp>
        <p:nvSpPr>
          <p:cNvPr id="9" name="AutoShape 14"/>
          <p:cNvSpPr>
            <a:spLocks noChangeArrowheads="1"/>
          </p:cNvSpPr>
          <p:nvPr/>
        </p:nvSpPr>
        <p:spPr bwMode="auto">
          <a:xfrm rot="5400000">
            <a:off x="495971" y="3212908"/>
            <a:ext cx="366712" cy="410617"/>
          </a:xfrm>
          <a:prstGeom prst="rightArrow">
            <a:avLst>
              <a:gd name="adj1" fmla="val 50000"/>
              <a:gd name="adj2" fmla="val 64497"/>
            </a:avLst>
          </a:prstGeom>
          <a:solidFill>
            <a:srgbClr val="CCFFFF"/>
          </a:solidFill>
          <a:ln w="19050">
            <a:solidFill>
              <a:srgbClr val="0000FF"/>
            </a:solidFill>
            <a:miter lim="800000"/>
            <a:headEnd/>
            <a:tailEnd/>
          </a:ln>
        </p:spPr>
        <p:txBody>
          <a:bodyPr rot="10800000" vert="eaVert" wrap="none" anchor="ct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pPr>
            <a:endParaRPr lang="ja-JP" altLang="en-US" sz="3600">
              <a:latin typeface="Meiryo UI" panose="020B0604030504040204" pitchFamily="50" charset="-128"/>
              <a:ea typeface="Meiryo UI" panose="020B0604030504040204" pitchFamily="50" charset="-128"/>
            </a:endParaRPr>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3396443702"/>
              </p:ext>
            </p:extLst>
          </p:nvPr>
        </p:nvGraphicFramePr>
        <p:xfrm>
          <a:off x="649288" y="5141913"/>
          <a:ext cx="5883275" cy="1003300"/>
        </p:xfrm>
        <a:graphic>
          <a:graphicData uri="http://schemas.openxmlformats.org/presentationml/2006/ole">
            <mc:AlternateContent xmlns:mc="http://schemas.openxmlformats.org/markup-compatibility/2006">
              <mc:Choice xmlns:v="urn:schemas-microsoft-com:vml" Requires="v">
                <p:oleObj spid="_x0000_s117776" name="Equation" r:id="rId3" imgW="2450880" imgH="431640" progId="Equation.DSMT4">
                  <p:embed/>
                </p:oleObj>
              </mc:Choice>
              <mc:Fallback>
                <p:oleObj name="Equation" r:id="rId3" imgW="2450880" imgH="431640" progId="Equation.DSMT4">
                  <p:embed/>
                  <p:pic>
                    <p:nvPicPr>
                      <p:cNvPr id="10" name="オブジェクト 9"/>
                      <p:cNvPicPr>
                        <a:picLocks noChangeAspect="1" noChangeArrowheads="1"/>
                      </p:cNvPicPr>
                      <p:nvPr/>
                    </p:nvPicPr>
                    <p:blipFill>
                      <a:blip r:embed="rId4"/>
                      <a:srcRect/>
                      <a:stretch>
                        <a:fillRect/>
                      </a:stretch>
                    </p:blipFill>
                    <p:spPr bwMode="auto">
                      <a:xfrm>
                        <a:off x="649288" y="5141913"/>
                        <a:ext cx="5883275" cy="1003300"/>
                      </a:xfrm>
                      <a:prstGeom prst="rect">
                        <a:avLst/>
                      </a:prstGeom>
                      <a:noFill/>
                    </p:spPr>
                  </p:pic>
                </p:oleObj>
              </mc:Fallback>
            </mc:AlternateContent>
          </a:graphicData>
        </a:graphic>
      </p:graphicFrame>
    </p:spTree>
    <p:extLst>
      <p:ext uri="{BB962C8B-B14F-4D97-AF65-F5344CB8AC3E}">
        <p14:creationId xmlns:p14="http://schemas.microsoft.com/office/powerpoint/2010/main" val="2279400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2167581" cy="590931"/>
          </a:xfrm>
        </p:spPr>
        <p:txBody>
          <a:bodyPr/>
          <a:lstStyle/>
          <a:p>
            <a:r>
              <a:rPr kumimoji="1" lang="el-GR" altLang="ja-JP" dirty="0" smtClean="0"/>
              <a:t>μ</a:t>
            </a:r>
            <a:r>
              <a:rPr kumimoji="1" lang="en-US" altLang="ja-JP" dirty="0" smtClean="0"/>
              <a:t> </a:t>
            </a:r>
            <a:r>
              <a:rPr kumimoji="1" lang="ja-JP" altLang="en-US" dirty="0" smtClean="0"/>
              <a:t>を求める</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12</a:t>
            </a:fld>
            <a:endParaRPr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609436052"/>
              </p:ext>
            </p:extLst>
          </p:nvPr>
        </p:nvGraphicFramePr>
        <p:xfrm>
          <a:off x="1341438" y="1292225"/>
          <a:ext cx="4267200" cy="4130675"/>
        </p:xfrm>
        <a:graphic>
          <a:graphicData uri="http://schemas.openxmlformats.org/presentationml/2006/ole">
            <mc:AlternateContent xmlns:mc="http://schemas.openxmlformats.org/markup-compatibility/2006">
              <mc:Choice xmlns:v="urn:schemas-microsoft-com:vml" Requires="v">
                <p:oleObj spid="_x0000_s118799" name="Equation" r:id="rId3" imgW="1777680" imgH="1777680" progId="Equation.DSMT4">
                  <p:embed/>
                </p:oleObj>
              </mc:Choice>
              <mc:Fallback>
                <p:oleObj name="Equation" r:id="rId3" imgW="1777680" imgH="1777680" progId="Equation.DSMT4">
                  <p:embed/>
                  <p:pic>
                    <p:nvPicPr>
                      <p:cNvPr id="10" name="オブジェクト 9"/>
                      <p:cNvPicPr>
                        <a:picLocks noChangeAspect="1" noChangeArrowheads="1"/>
                      </p:cNvPicPr>
                      <p:nvPr/>
                    </p:nvPicPr>
                    <p:blipFill>
                      <a:blip r:embed="rId4"/>
                      <a:srcRect/>
                      <a:stretch>
                        <a:fillRect/>
                      </a:stretch>
                    </p:blipFill>
                    <p:spPr bwMode="auto">
                      <a:xfrm>
                        <a:off x="1341438" y="1292225"/>
                        <a:ext cx="4267200" cy="4130675"/>
                      </a:xfrm>
                      <a:prstGeom prst="rect">
                        <a:avLst/>
                      </a:prstGeom>
                      <a:noFill/>
                    </p:spPr>
                  </p:pic>
                </p:oleObj>
              </mc:Fallback>
            </mc:AlternateContent>
          </a:graphicData>
        </a:graphic>
      </p:graphicFrame>
      <p:sp>
        <p:nvSpPr>
          <p:cNvPr id="6" name="Text Box 5"/>
          <p:cNvSpPr txBox="1">
            <a:spLocks noChangeArrowheads="1"/>
          </p:cNvSpPr>
          <p:nvPr/>
        </p:nvSpPr>
        <p:spPr bwMode="auto">
          <a:xfrm>
            <a:off x="2562678" y="5939753"/>
            <a:ext cx="42883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これは、いわゆる</a:t>
            </a:r>
            <a:r>
              <a:rPr lang="ja-JP" altLang="en-US" sz="2400" dirty="0" smtClean="0">
                <a:solidFill>
                  <a:srgbClr val="0000FF"/>
                </a:solidFill>
                <a:latin typeface="Times New Roman" panose="02020603050405020304" pitchFamily="18" charset="0"/>
                <a:ea typeface="Meiryo UI" panose="020B0604030504040204" pitchFamily="50" charset="-128"/>
                <a:cs typeface="Times New Roman" panose="02020603050405020304" pitchFamily="18" charset="0"/>
              </a:rPr>
              <a:t>サンプルの平均値</a:t>
            </a:r>
            <a:endParaRPr lang="ja-JP" altLang="en-US" sz="2400" dirty="0">
              <a:solidFill>
                <a:srgbClr val="0000FF"/>
              </a:solidFill>
              <a:latin typeface="Times New Roman" panose="02020603050405020304" pitchFamily="18" charset="0"/>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33482442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3821880" cy="590931"/>
          </a:xfrm>
        </p:spPr>
        <p:txBody>
          <a:bodyPr/>
          <a:lstStyle/>
          <a:p>
            <a:r>
              <a:rPr kumimoji="1" lang="en-US" altLang="ja-JP" dirty="0" smtClean="0"/>
              <a:t>σ</a:t>
            </a:r>
            <a:r>
              <a:rPr kumimoji="1" lang="en-US" altLang="ja-JP" baseline="30000" dirty="0" smtClean="0"/>
              <a:t>2</a:t>
            </a:r>
            <a:r>
              <a:rPr kumimoji="1" lang="en-US" altLang="ja-JP" dirty="0" smtClean="0"/>
              <a:t> </a:t>
            </a:r>
            <a:r>
              <a:rPr kumimoji="1" lang="ja-JP" altLang="en-US" dirty="0" err="1" smtClean="0"/>
              <a:t>で偏</a:t>
            </a:r>
            <a:r>
              <a:rPr kumimoji="1" lang="ja-JP" altLang="en-US" dirty="0" smtClean="0"/>
              <a:t>微分して </a:t>
            </a:r>
            <a:r>
              <a:rPr kumimoji="1" lang="en-US" altLang="ja-JP" dirty="0" smtClean="0"/>
              <a:t>0</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13</a:t>
            </a:fld>
            <a:endParaRPr lang="ja-JP" altLang="en-US"/>
          </a:p>
        </p:txBody>
      </p:sp>
      <p:sp>
        <p:nvSpPr>
          <p:cNvPr id="5" name="Text Box 8"/>
          <p:cNvSpPr txBox="1">
            <a:spLocks noChangeArrowheads="1"/>
          </p:cNvSpPr>
          <p:nvPr/>
        </p:nvSpPr>
        <p:spPr bwMode="auto">
          <a:xfrm>
            <a:off x="369243" y="1200146"/>
            <a:ext cx="3166251"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L(</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μ</a:t>
            </a:r>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σ</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2</a:t>
            </a:r>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dirty="0" smtClean="0">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が最大値</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を取る</a:t>
            </a:r>
            <a:endParaRPr lang="ja-JP" altLang="en-US" sz="24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6" name="Text Box 5"/>
          <p:cNvSpPr txBox="1">
            <a:spLocks noChangeArrowheads="1"/>
          </p:cNvSpPr>
          <p:nvPr/>
        </p:nvSpPr>
        <p:spPr bwMode="auto">
          <a:xfrm>
            <a:off x="369243" y="3849798"/>
            <a:ext cx="446628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L(</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μ</a:t>
            </a:r>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σ</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2</a:t>
            </a:r>
            <a: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を </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σ</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2</a:t>
            </a:r>
            <a:r>
              <a:rPr lang="en-US" altLang="ja-JP" sz="2400" dirty="0" smtClean="0">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err="1" smtClean="0">
                <a:latin typeface="Times New Roman" panose="02020603050405020304" pitchFamily="18" charset="0"/>
                <a:ea typeface="Meiryo UI" panose="020B0604030504040204" pitchFamily="50" charset="-128"/>
                <a:cs typeface="Times New Roman" panose="02020603050405020304" pitchFamily="18" charset="0"/>
              </a:rPr>
              <a:t>で偏</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微分</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したものが 0</a:t>
            </a:r>
            <a:endParaRPr lang="ja-JP" altLang="en-US" sz="24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7" name="Text Box 8"/>
          <p:cNvSpPr txBox="1">
            <a:spLocks noChangeArrowheads="1"/>
          </p:cNvSpPr>
          <p:nvPr/>
        </p:nvSpPr>
        <p:spPr bwMode="auto">
          <a:xfrm>
            <a:off x="369243" y="2524971"/>
            <a:ext cx="3207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L(</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μ</a:t>
            </a:r>
            <a:r>
              <a:rPr lang="en-US" altLang="ja-JP" sz="24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t>
            </a:r>
            <a:r>
              <a:rPr lang="en-US" altLang="ja-JP" sz="2400" i="1"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σ</a:t>
            </a:r>
            <a:r>
              <a:rPr lang="en-US" altLang="ja-JP" sz="2400" baseline="30000" dirty="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2</a:t>
            </a:r>
            <a: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が極</a:t>
            </a:r>
            <a:r>
              <a:rPr lang="ja-JP" altLang="en-US" sz="2400" dirty="0">
                <a:latin typeface="Times New Roman" panose="02020603050405020304" pitchFamily="18" charset="0"/>
                <a:ea typeface="Meiryo UI" panose="020B0604030504040204" pitchFamily="50" charset="-128"/>
                <a:cs typeface="Times New Roman" panose="02020603050405020304" pitchFamily="18" charset="0"/>
              </a:rPr>
              <a:t>大値</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を取る</a:t>
            </a:r>
            <a:endParaRPr lang="ja-JP" altLang="en-US" sz="24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8" name="AutoShape 14"/>
          <p:cNvSpPr>
            <a:spLocks noChangeArrowheads="1"/>
          </p:cNvSpPr>
          <p:nvPr/>
        </p:nvSpPr>
        <p:spPr bwMode="auto">
          <a:xfrm rot="5400000">
            <a:off x="495971" y="1888082"/>
            <a:ext cx="366712" cy="410617"/>
          </a:xfrm>
          <a:prstGeom prst="rightArrow">
            <a:avLst>
              <a:gd name="adj1" fmla="val 50000"/>
              <a:gd name="adj2" fmla="val 64497"/>
            </a:avLst>
          </a:prstGeom>
          <a:solidFill>
            <a:srgbClr val="CCFFFF"/>
          </a:solidFill>
          <a:ln w="19050">
            <a:solidFill>
              <a:srgbClr val="0000FF"/>
            </a:solidFill>
            <a:miter lim="800000"/>
            <a:headEnd/>
            <a:tailEnd/>
          </a:ln>
        </p:spPr>
        <p:txBody>
          <a:bodyPr rot="10800000" vert="eaVert" wrap="none" anchor="ct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pPr>
            <a:endParaRPr lang="ja-JP" altLang="en-US" sz="3600">
              <a:latin typeface="Meiryo UI" panose="020B0604030504040204" pitchFamily="50" charset="-128"/>
              <a:ea typeface="Meiryo UI" panose="020B0604030504040204" pitchFamily="50" charset="-128"/>
            </a:endParaRPr>
          </a:p>
        </p:txBody>
      </p:sp>
      <p:sp>
        <p:nvSpPr>
          <p:cNvPr id="9" name="AutoShape 14"/>
          <p:cNvSpPr>
            <a:spLocks noChangeArrowheads="1"/>
          </p:cNvSpPr>
          <p:nvPr/>
        </p:nvSpPr>
        <p:spPr bwMode="auto">
          <a:xfrm rot="5400000">
            <a:off x="495971" y="3212908"/>
            <a:ext cx="366712" cy="410617"/>
          </a:xfrm>
          <a:prstGeom prst="rightArrow">
            <a:avLst>
              <a:gd name="adj1" fmla="val 50000"/>
              <a:gd name="adj2" fmla="val 64497"/>
            </a:avLst>
          </a:prstGeom>
          <a:solidFill>
            <a:srgbClr val="CCFFFF"/>
          </a:solidFill>
          <a:ln w="19050">
            <a:solidFill>
              <a:srgbClr val="0000FF"/>
            </a:solidFill>
            <a:miter lim="800000"/>
            <a:headEnd/>
            <a:tailEnd/>
          </a:ln>
        </p:spPr>
        <p:txBody>
          <a:bodyPr rot="10800000" vert="eaVert" wrap="none" anchor="ct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pPr>
            <a:endParaRPr lang="ja-JP" altLang="en-US" sz="3600">
              <a:latin typeface="Meiryo UI" panose="020B0604030504040204" pitchFamily="50" charset="-128"/>
              <a:ea typeface="Meiryo UI" panose="020B0604030504040204" pitchFamily="50" charset="-128"/>
            </a:endParaRPr>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809494280"/>
              </p:ext>
            </p:extLst>
          </p:nvPr>
        </p:nvGraphicFramePr>
        <p:xfrm>
          <a:off x="549665" y="4946650"/>
          <a:ext cx="7894638" cy="1209675"/>
        </p:xfrm>
        <a:graphic>
          <a:graphicData uri="http://schemas.openxmlformats.org/presentationml/2006/ole">
            <mc:AlternateContent xmlns:mc="http://schemas.openxmlformats.org/markup-compatibility/2006">
              <mc:Choice xmlns:v="urn:schemas-microsoft-com:vml" Requires="v">
                <p:oleObj spid="_x0000_s119822" name="Equation" r:id="rId3" imgW="3288960" imgH="520560" progId="Equation.DSMT4">
                  <p:embed/>
                </p:oleObj>
              </mc:Choice>
              <mc:Fallback>
                <p:oleObj name="Equation" r:id="rId3" imgW="3288960" imgH="520560" progId="Equation.DSMT4">
                  <p:embed/>
                  <p:pic>
                    <p:nvPicPr>
                      <p:cNvPr id="10" name="オブジェクト 9"/>
                      <p:cNvPicPr>
                        <a:picLocks noChangeAspect="1" noChangeArrowheads="1"/>
                      </p:cNvPicPr>
                      <p:nvPr/>
                    </p:nvPicPr>
                    <p:blipFill>
                      <a:blip r:embed="rId4"/>
                      <a:srcRect/>
                      <a:stretch>
                        <a:fillRect/>
                      </a:stretch>
                    </p:blipFill>
                    <p:spPr bwMode="auto">
                      <a:xfrm>
                        <a:off x="549665" y="4946650"/>
                        <a:ext cx="7894638" cy="1209675"/>
                      </a:xfrm>
                      <a:prstGeom prst="rect">
                        <a:avLst/>
                      </a:prstGeom>
                      <a:noFill/>
                    </p:spPr>
                  </p:pic>
                </p:oleObj>
              </mc:Fallback>
            </mc:AlternateContent>
          </a:graphicData>
        </a:graphic>
      </p:graphicFrame>
    </p:spTree>
    <p:extLst>
      <p:ext uri="{BB962C8B-B14F-4D97-AF65-F5344CB8AC3E}">
        <p14:creationId xmlns:p14="http://schemas.microsoft.com/office/powerpoint/2010/main" val="35285973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2361544" cy="590931"/>
          </a:xfrm>
        </p:spPr>
        <p:txBody>
          <a:bodyPr/>
          <a:lstStyle/>
          <a:p>
            <a:r>
              <a:rPr lang="en-US" altLang="ja-JP" dirty="0"/>
              <a:t>σ</a:t>
            </a:r>
            <a:r>
              <a:rPr lang="en-US" altLang="ja-JP" baseline="30000" dirty="0"/>
              <a:t>2</a:t>
            </a:r>
            <a:r>
              <a:rPr kumimoji="1" lang="en-US" altLang="ja-JP" dirty="0" smtClean="0"/>
              <a:t> </a:t>
            </a:r>
            <a:r>
              <a:rPr kumimoji="1" lang="ja-JP" altLang="en-US" dirty="0" smtClean="0"/>
              <a:t>を求める</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14</a:t>
            </a:fld>
            <a:endParaRPr lang="ja-JP" altLang="en-US"/>
          </a:p>
        </p:txBody>
      </p:sp>
      <p:sp>
        <p:nvSpPr>
          <p:cNvPr id="6" name="Text Box 5"/>
          <p:cNvSpPr txBox="1">
            <a:spLocks noChangeArrowheads="1"/>
          </p:cNvSpPr>
          <p:nvPr/>
        </p:nvSpPr>
        <p:spPr bwMode="auto">
          <a:xfrm>
            <a:off x="2542972" y="4698544"/>
            <a:ext cx="398057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これは、いわゆる</a:t>
            </a:r>
            <a:r>
              <a:rPr lang="ja-JP" altLang="en-US" sz="2400" dirty="0" smtClean="0">
                <a:solidFill>
                  <a:srgbClr val="0000FF"/>
                </a:solidFill>
                <a:latin typeface="Times New Roman" panose="02020603050405020304" pitchFamily="18" charset="0"/>
                <a:ea typeface="Meiryo UI" panose="020B0604030504040204" pitchFamily="50" charset="-128"/>
                <a:cs typeface="Times New Roman" panose="02020603050405020304" pitchFamily="18" charset="0"/>
              </a:rPr>
              <a:t>サンプルの分散</a:t>
            </a:r>
            <a:endParaRPr lang="ja-JP" altLang="en-US" sz="2400" dirty="0">
              <a:solidFill>
                <a:srgbClr val="0000FF"/>
              </a:solidFill>
              <a:latin typeface="Times New Roman" panose="02020603050405020304" pitchFamily="18" charset="0"/>
              <a:ea typeface="Meiryo UI" panose="020B0604030504040204" pitchFamily="50" charset="-128"/>
              <a:cs typeface="Times New Roman" panose="02020603050405020304" pitchFamily="18" charset="0"/>
            </a:endParaRPr>
          </a:p>
        </p:txBody>
      </p:sp>
      <p:graphicFrame>
        <p:nvGraphicFramePr>
          <p:cNvPr id="7" name="オブジェクト 6"/>
          <p:cNvGraphicFramePr>
            <a:graphicFrameLocks noChangeAspect="1"/>
          </p:cNvGraphicFramePr>
          <p:nvPr>
            <p:extLst>
              <p:ext uri="{D42A27DB-BD31-4B8C-83A1-F6EECF244321}">
                <p14:modId xmlns:p14="http://schemas.microsoft.com/office/powerpoint/2010/main" val="3008181076"/>
              </p:ext>
            </p:extLst>
          </p:nvPr>
        </p:nvGraphicFramePr>
        <p:xfrm>
          <a:off x="503238" y="1295400"/>
          <a:ext cx="7072312" cy="3275013"/>
        </p:xfrm>
        <a:graphic>
          <a:graphicData uri="http://schemas.openxmlformats.org/presentationml/2006/ole">
            <mc:AlternateContent xmlns:mc="http://schemas.openxmlformats.org/markup-compatibility/2006">
              <mc:Choice xmlns:v="urn:schemas-microsoft-com:vml" Requires="v">
                <p:oleObj spid="_x0000_s120845" name="Equation" r:id="rId3" imgW="2946240" imgH="1409400" progId="Equation.DSMT4">
                  <p:embed/>
                </p:oleObj>
              </mc:Choice>
              <mc:Fallback>
                <p:oleObj name="Equation" r:id="rId3" imgW="2946240" imgH="1409400" progId="Equation.DSMT4">
                  <p:embed/>
                  <p:pic>
                    <p:nvPicPr>
                      <p:cNvPr id="10" name="オブジェクト 9"/>
                      <p:cNvPicPr>
                        <a:picLocks noChangeAspect="1" noChangeArrowheads="1"/>
                      </p:cNvPicPr>
                      <p:nvPr/>
                    </p:nvPicPr>
                    <p:blipFill>
                      <a:blip r:embed="rId4"/>
                      <a:srcRect/>
                      <a:stretch>
                        <a:fillRect/>
                      </a:stretch>
                    </p:blipFill>
                    <p:spPr bwMode="auto">
                      <a:xfrm>
                        <a:off x="503238" y="1295400"/>
                        <a:ext cx="7072312" cy="3275013"/>
                      </a:xfrm>
                      <a:prstGeom prst="rect">
                        <a:avLst/>
                      </a:prstGeom>
                      <a:noFill/>
                    </p:spPr>
                  </p:pic>
                </p:oleObj>
              </mc:Fallback>
            </mc:AlternateContent>
          </a:graphicData>
        </a:graphic>
      </p:graphicFrame>
      <p:sp>
        <p:nvSpPr>
          <p:cNvPr id="8" name="Text Box 5"/>
          <p:cNvSpPr txBox="1">
            <a:spLocks noChangeArrowheads="1"/>
          </p:cNvSpPr>
          <p:nvPr/>
        </p:nvSpPr>
        <p:spPr bwMode="auto">
          <a:xfrm>
            <a:off x="276022" y="5288340"/>
            <a:ext cx="807625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r>
              <a:rPr lang="ja-JP" altLang="en-US"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一般的には </a:t>
            </a:r>
            <a: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m </a:t>
            </a:r>
            <a:r>
              <a:rPr lang="ja-JP" altLang="en-US"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ではなく </a:t>
            </a:r>
            <a: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m-1 </a:t>
            </a:r>
            <a:r>
              <a:rPr lang="ja-JP" altLang="en-US"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で割りますが、これは、真の分散は</a:t>
            </a:r>
            <a: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r>
            <a:b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br>
            <a:r>
              <a:rPr lang="ja-JP" altLang="en-US"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サンプルから計算される分散の期待値に等しく、サンプルの分散を</a:t>
            </a:r>
            <a: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r>
            <a:b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br>
            <a:r>
              <a:rPr lang="ja-JP" altLang="en-US"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計算するときはサンプルの平均を用いているため小さく見積もられる</a:t>
            </a:r>
            <a: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
            </a:r>
            <a:b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br>
            <a:r>
              <a:rPr lang="ja-JP" altLang="en-US"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ことに由来します。具体的な計算は複雑になるため省きます。</a:t>
            </a:r>
            <a:r>
              <a:rPr lang="en-US" altLang="ja-JP" sz="2400" dirty="0" smtClean="0">
                <a:solidFill>
                  <a:prstClr val="black"/>
                </a:solidFill>
                <a:latin typeface="Times New Roman" panose="02020603050405020304" pitchFamily="18" charset="0"/>
                <a:ea typeface="Meiryo UI" panose="020B0604030504040204" pitchFamily="50" charset="-128"/>
                <a:cs typeface="Times New Roman" panose="02020603050405020304" pitchFamily="18" charset="0"/>
              </a:rPr>
              <a:t>)</a:t>
            </a:r>
            <a:endParaRPr lang="ja-JP" altLang="en-US" sz="2400" dirty="0">
              <a:latin typeface="Times New Roman" panose="02020603050405020304" pitchFamily="18" charset="0"/>
              <a:ea typeface="Meiryo UI" panose="020B0604030504040204" pitchFamily="50" charset="-128"/>
              <a:cs typeface="Times New Roman" panose="02020603050405020304" pitchFamily="18" charset="0"/>
            </a:endParaRPr>
          </a:p>
        </p:txBody>
      </p:sp>
    </p:spTree>
    <p:extLst>
      <p:ext uri="{BB962C8B-B14F-4D97-AF65-F5344CB8AC3E}">
        <p14:creationId xmlns:p14="http://schemas.microsoft.com/office/powerpoint/2010/main" val="8002038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4392549" cy="590931"/>
          </a:xfrm>
        </p:spPr>
        <p:txBody>
          <a:bodyPr/>
          <a:lstStyle/>
          <a:p>
            <a:r>
              <a:rPr kumimoji="1" lang="ja-JP" altLang="en-US" dirty="0" smtClean="0"/>
              <a:t>変数の標準化を考える</a:t>
            </a:r>
            <a:endParaRPr kumimoji="1" lang="ja-JP" altLang="en-US" dirty="0"/>
          </a:p>
        </p:txBody>
      </p:sp>
      <p:sp>
        <p:nvSpPr>
          <p:cNvPr id="3" name="コンテンツ プレースホルダー 2"/>
          <p:cNvSpPr>
            <a:spLocks noGrp="1"/>
          </p:cNvSpPr>
          <p:nvPr>
            <p:ph idx="1"/>
          </p:nvPr>
        </p:nvSpPr>
        <p:spPr>
          <a:xfrm>
            <a:off x="181428" y="1094354"/>
            <a:ext cx="7896714" cy="2471446"/>
          </a:xfrm>
        </p:spPr>
        <p:txBody>
          <a:bodyPr/>
          <a:lstStyle/>
          <a:p>
            <a:r>
              <a:rPr kumimoji="1" lang="ja-JP" altLang="en-US" dirty="0" smtClean="0">
                <a:hlinkClick r:id="rId2"/>
              </a:rPr>
              <a:t>標準化 </a:t>
            </a:r>
            <a:r>
              <a:rPr kumimoji="1" lang="en-US" altLang="ja-JP" dirty="0" smtClean="0">
                <a:hlinkClick r:id="rId2"/>
              </a:rPr>
              <a:t>(</a:t>
            </a:r>
            <a:r>
              <a:rPr kumimoji="1" lang="ja-JP" altLang="en-US" dirty="0" smtClean="0">
                <a:hlinkClick r:id="rId2"/>
              </a:rPr>
              <a:t>オートスケーリング</a:t>
            </a:r>
            <a:r>
              <a:rPr kumimoji="1" lang="en-US" altLang="ja-JP" dirty="0" smtClean="0">
                <a:hlinkClick r:id="rId2"/>
              </a:rPr>
              <a:t>)</a:t>
            </a:r>
            <a:r>
              <a:rPr lang="ja-JP" altLang="en-US" dirty="0">
                <a:hlinkClick r:id="rId2"/>
              </a:rPr>
              <a:t> </a:t>
            </a:r>
            <a:endParaRPr lang="en-US" altLang="ja-JP" dirty="0" smtClean="0"/>
          </a:p>
          <a:p>
            <a:pPr lvl="1"/>
            <a:r>
              <a:rPr lang="ja-JP" altLang="en-US" dirty="0" smtClean="0"/>
              <a:t>サンプルから</a:t>
            </a:r>
            <a:r>
              <a:rPr lang="ja-JP" altLang="en-US" dirty="0" smtClean="0">
                <a:solidFill>
                  <a:srgbClr val="0000FF"/>
                </a:solidFill>
              </a:rPr>
              <a:t>平均値</a:t>
            </a:r>
            <a:r>
              <a:rPr lang="ja-JP" altLang="en-US" dirty="0" smtClean="0"/>
              <a:t>を引き、</a:t>
            </a:r>
            <a:endParaRPr lang="en-US" altLang="ja-JP" dirty="0" smtClean="0"/>
          </a:p>
          <a:p>
            <a:pPr lvl="1"/>
            <a:r>
              <a:rPr kumimoji="1" lang="ja-JP" altLang="en-US" dirty="0"/>
              <a:t>サンプル</a:t>
            </a:r>
            <a:r>
              <a:rPr kumimoji="1" lang="ja-JP" altLang="en-US" dirty="0" smtClean="0"/>
              <a:t>を</a:t>
            </a:r>
            <a:r>
              <a:rPr kumimoji="1" lang="ja-JP" altLang="en-US" dirty="0" smtClean="0">
                <a:solidFill>
                  <a:srgbClr val="0000FF"/>
                </a:solidFill>
              </a:rPr>
              <a:t>標準偏差 </a:t>
            </a:r>
            <a:r>
              <a:rPr kumimoji="1" lang="en-US" altLang="ja-JP" dirty="0" smtClean="0">
                <a:solidFill>
                  <a:srgbClr val="0000FF"/>
                </a:solidFill>
              </a:rPr>
              <a:t>(</a:t>
            </a:r>
            <a:r>
              <a:rPr kumimoji="1" lang="ja-JP" altLang="en-US" dirty="0" smtClean="0">
                <a:solidFill>
                  <a:srgbClr val="0000FF"/>
                </a:solidFill>
              </a:rPr>
              <a:t>分散の平方根</a:t>
            </a:r>
            <a:r>
              <a:rPr kumimoji="1" lang="en-US" altLang="ja-JP" dirty="0" smtClean="0">
                <a:solidFill>
                  <a:srgbClr val="0000FF"/>
                </a:solidFill>
              </a:rPr>
              <a:t>) </a:t>
            </a:r>
            <a:r>
              <a:rPr kumimoji="1" lang="ja-JP" altLang="en-US" dirty="0" smtClean="0"/>
              <a:t>で割る操作</a:t>
            </a:r>
            <a:endParaRPr kumimoji="1" lang="en-US" altLang="ja-JP" dirty="0" smtClean="0"/>
          </a:p>
          <a:p>
            <a:endParaRPr lang="en-US" altLang="ja-JP" dirty="0"/>
          </a:p>
          <a:p>
            <a:r>
              <a:rPr kumimoji="1" lang="ja-JP" altLang="en-US" dirty="0" smtClean="0"/>
              <a:t>実は標準化は、各変数のデータ分布を</a:t>
            </a:r>
            <a:r>
              <a:rPr kumimoji="1" lang="ja-JP" altLang="en-US" dirty="0" smtClean="0">
                <a:solidFill>
                  <a:srgbClr val="0000FF"/>
                </a:solidFill>
              </a:rPr>
              <a:t>正規分布と仮定</a:t>
            </a:r>
            <a:r>
              <a:rPr kumimoji="1" lang="ja-JP" altLang="en-US" dirty="0" smtClean="0"/>
              <a:t>して、</a:t>
            </a:r>
            <a:r>
              <a:rPr kumimoji="1" lang="en-US" altLang="ja-JP" dirty="0" smtClean="0"/>
              <a:t/>
            </a:r>
            <a:br>
              <a:rPr kumimoji="1" lang="en-US" altLang="ja-JP" dirty="0" smtClean="0"/>
            </a:br>
            <a:r>
              <a:rPr kumimoji="1" lang="ja-JP" altLang="en-US" dirty="0" smtClean="0"/>
              <a:t>最尤推定により求められた平均値・分散を利用して行っていた</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15</a:t>
            </a:fld>
            <a:endParaRPr lang="ja-JP" altLang="en-US"/>
          </a:p>
        </p:txBody>
      </p:sp>
    </p:spTree>
    <p:extLst>
      <p:ext uri="{BB962C8B-B14F-4D97-AF65-F5344CB8AC3E}">
        <p14:creationId xmlns:p14="http://schemas.microsoft.com/office/powerpoint/2010/main" val="1344070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3203121" cy="590931"/>
          </a:xfrm>
        </p:spPr>
        <p:txBody>
          <a:bodyPr/>
          <a:lstStyle/>
          <a:p>
            <a:r>
              <a:rPr kumimoji="1" lang="ja-JP" altLang="en-US" dirty="0" smtClean="0"/>
              <a:t>最尤推定 まとめ</a:t>
            </a:r>
            <a:endParaRPr kumimoji="1" lang="ja-JP" altLang="en-US" dirty="0"/>
          </a:p>
        </p:txBody>
      </p:sp>
      <p:sp>
        <p:nvSpPr>
          <p:cNvPr id="3" name="コンテンツ プレースホルダー 2"/>
          <p:cNvSpPr>
            <a:spLocks noGrp="1"/>
          </p:cNvSpPr>
          <p:nvPr>
            <p:ph idx="1"/>
          </p:nvPr>
        </p:nvSpPr>
        <p:spPr>
          <a:xfrm>
            <a:off x="181428" y="1094354"/>
            <a:ext cx="8420895" cy="4185761"/>
          </a:xfrm>
        </p:spPr>
        <p:txBody>
          <a:bodyPr/>
          <a:lstStyle/>
          <a:p>
            <a:r>
              <a:rPr kumimoji="1" lang="ja-JP" altLang="en-US" dirty="0" smtClean="0"/>
              <a:t>与えられたデータ・情報から、それが起こる確率 </a:t>
            </a:r>
            <a:r>
              <a:rPr kumimoji="1" lang="en-US" altLang="ja-JP" dirty="0" smtClean="0"/>
              <a:t>(</a:t>
            </a:r>
            <a:r>
              <a:rPr kumimoji="1" lang="ja-JP" altLang="en-US" dirty="0" smtClean="0"/>
              <a:t>尤度関数</a:t>
            </a:r>
            <a:r>
              <a:rPr kumimoji="1" lang="en-US" altLang="ja-JP" dirty="0" smtClean="0"/>
              <a:t>)</a:t>
            </a:r>
            <a:r>
              <a:rPr kumimoji="1" lang="ja-JP" altLang="en-US" dirty="0" smtClean="0"/>
              <a:t> </a:t>
            </a:r>
            <a:r>
              <a:rPr lang="en-US" altLang="ja-JP" i="1" dirty="0" smtClean="0"/>
              <a:t>L</a:t>
            </a:r>
            <a:r>
              <a:rPr lang="en-US" altLang="ja-JP" dirty="0" smtClean="0"/>
              <a:t>(</a:t>
            </a:r>
            <a:r>
              <a:rPr lang="en-US" altLang="ja-JP" b="1" dirty="0" smtClean="0"/>
              <a:t>θ</a:t>
            </a:r>
            <a:r>
              <a:rPr lang="en-US" altLang="ja-JP" dirty="0" smtClean="0"/>
              <a:t>) </a:t>
            </a:r>
            <a:r>
              <a:rPr lang="ja-JP" altLang="en-US" dirty="0" smtClean="0"/>
              <a:t>を</a:t>
            </a:r>
            <a:r>
              <a:rPr lang="en-US" altLang="ja-JP" dirty="0" smtClean="0"/>
              <a:t/>
            </a:r>
            <a:br>
              <a:rPr lang="en-US" altLang="ja-JP" dirty="0" smtClean="0"/>
            </a:br>
            <a:r>
              <a:rPr lang="ja-JP" altLang="en-US" dirty="0" smtClean="0"/>
              <a:t>求める</a:t>
            </a:r>
            <a:endParaRPr lang="en-US" altLang="ja-JP" dirty="0" smtClean="0"/>
          </a:p>
          <a:p>
            <a:pPr lvl="1"/>
            <a:r>
              <a:rPr lang="en-US" altLang="ja-JP" b="1" dirty="0" smtClean="0"/>
              <a:t>θ </a:t>
            </a:r>
            <a:r>
              <a:rPr kumimoji="1" lang="ja-JP" altLang="en-US" dirty="0" smtClean="0"/>
              <a:t>は </a:t>
            </a:r>
            <a:r>
              <a:rPr kumimoji="1" lang="en-US" altLang="ja-JP" dirty="0" smtClean="0"/>
              <a:t>(</a:t>
            </a:r>
            <a:r>
              <a:rPr kumimoji="1" lang="ja-JP" altLang="en-US" dirty="0" smtClean="0"/>
              <a:t>複数の</a:t>
            </a:r>
            <a:r>
              <a:rPr kumimoji="1" lang="en-US" altLang="ja-JP" dirty="0" smtClean="0"/>
              <a:t>) </a:t>
            </a:r>
            <a:r>
              <a:rPr kumimoji="1" lang="ja-JP" altLang="en-US" dirty="0" smtClean="0"/>
              <a:t>パラメータ</a:t>
            </a:r>
            <a:endParaRPr kumimoji="1" lang="en-US" altLang="ja-JP" dirty="0" smtClean="0"/>
          </a:p>
          <a:p>
            <a:endParaRPr lang="en-US" altLang="ja-JP" dirty="0"/>
          </a:p>
          <a:p>
            <a:r>
              <a:rPr kumimoji="1" lang="ja-JP" altLang="en-US" dirty="0" smtClean="0"/>
              <a:t>尤度関数の対数 </a:t>
            </a:r>
            <a:r>
              <a:rPr kumimoji="1" lang="en-US" altLang="ja-JP" dirty="0" smtClean="0"/>
              <a:t>log </a:t>
            </a:r>
            <a:r>
              <a:rPr lang="en-US" altLang="ja-JP" i="1" dirty="0"/>
              <a:t>L</a:t>
            </a:r>
            <a:r>
              <a:rPr lang="en-US" altLang="ja-JP" dirty="0"/>
              <a:t>(</a:t>
            </a:r>
            <a:r>
              <a:rPr lang="en-US" altLang="ja-JP" b="1" dirty="0"/>
              <a:t>θ</a:t>
            </a:r>
            <a:r>
              <a:rPr lang="en-US" altLang="ja-JP" dirty="0"/>
              <a:t>) </a:t>
            </a:r>
            <a:r>
              <a:rPr lang="ja-JP" altLang="en-US" dirty="0" smtClean="0"/>
              <a:t>を計算する</a:t>
            </a:r>
            <a:endParaRPr lang="en-US" altLang="ja-JP" dirty="0" smtClean="0"/>
          </a:p>
          <a:p>
            <a:endParaRPr kumimoji="1" lang="en-US" altLang="ja-JP" dirty="0"/>
          </a:p>
          <a:p>
            <a:r>
              <a:rPr lang="en-US" altLang="ja-JP" dirty="0"/>
              <a:t>log </a:t>
            </a:r>
            <a:r>
              <a:rPr lang="en-US" altLang="ja-JP" i="1" dirty="0"/>
              <a:t>L</a:t>
            </a:r>
            <a:r>
              <a:rPr lang="en-US" altLang="ja-JP" dirty="0"/>
              <a:t>(</a:t>
            </a:r>
            <a:r>
              <a:rPr lang="en-US" altLang="ja-JP" b="1" dirty="0"/>
              <a:t>θ</a:t>
            </a:r>
            <a:r>
              <a:rPr lang="en-US" altLang="ja-JP" dirty="0"/>
              <a:t>) </a:t>
            </a:r>
            <a:r>
              <a:rPr lang="ja-JP" altLang="en-US" dirty="0" smtClean="0"/>
              <a:t>を </a:t>
            </a:r>
            <a:r>
              <a:rPr lang="en-US" altLang="ja-JP" b="1" dirty="0"/>
              <a:t>θ</a:t>
            </a:r>
            <a:r>
              <a:rPr lang="ja-JP" altLang="en-US" dirty="0" smtClean="0"/>
              <a:t> で微分して </a:t>
            </a:r>
            <a:r>
              <a:rPr lang="en-US" altLang="ja-JP" dirty="0" smtClean="0"/>
              <a:t>0</a:t>
            </a:r>
            <a:r>
              <a:rPr lang="ja-JP" altLang="en-US" dirty="0"/>
              <a:t> </a:t>
            </a:r>
            <a:r>
              <a:rPr lang="ja-JP" altLang="en-US" dirty="0" smtClean="0"/>
              <a:t>とし、</a:t>
            </a:r>
            <a:r>
              <a:rPr lang="en-US" altLang="ja-JP" b="1" dirty="0"/>
              <a:t> θ</a:t>
            </a:r>
            <a:r>
              <a:rPr lang="ja-JP" altLang="en-US" dirty="0" smtClean="0"/>
              <a:t> を求める</a:t>
            </a:r>
            <a:endParaRPr lang="en-US" altLang="ja-JP" dirty="0" smtClean="0"/>
          </a:p>
          <a:p>
            <a:endParaRPr kumimoji="1" lang="en-US" altLang="ja-JP" dirty="0"/>
          </a:p>
          <a:p>
            <a:pPr lvl="1"/>
            <a:r>
              <a:rPr lang="ja-JP" altLang="en-US" dirty="0" smtClean="0"/>
              <a:t>微分できれば、どんな分布でも与えられたデータからパラメータの</a:t>
            </a:r>
            <a:r>
              <a:rPr lang="en-US" altLang="ja-JP" dirty="0" smtClean="0"/>
              <a:t/>
            </a:r>
            <a:br>
              <a:rPr lang="en-US" altLang="ja-JP" dirty="0" smtClean="0"/>
            </a:br>
            <a:r>
              <a:rPr lang="ja-JP" altLang="en-US" dirty="0" smtClean="0"/>
              <a:t>値を計算できる！</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16</a:t>
            </a:fld>
            <a:endParaRPr lang="ja-JP" altLang="en-US"/>
          </a:p>
        </p:txBody>
      </p:sp>
    </p:spTree>
    <p:extLst>
      <p:ext uri="{BB962C8B-B14F-4D97-AF65-F5344CB8AC3E}">
        <p14:creationId xmlns:p14="http://schemas.microsoft.com/office/powerpoint/2010/main" val="33069906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4793300" cy="590931"/>
          </a:xfrm>
        </p:spPr>
        <p:txBody>
          <a:bodyPr/>
          <a:lstStyle/>
          <a:p>
            <a:r>
              <a:rPr lang="ja-JP" altLang="en-US" dirty="0"/>
              <a:t>最尤推定・最尤法</a:t>
            </a:r>
            <a:r>
              <a:rPr kumimoji="1" lang="ja-JP" altLang="en-US" dirty="0" smtClean="0"/>
              <a:t>と</a:t>
            </a:r>
            <a:r>
              <a:rPr kumimoji="1" lang="ja-JP" altLang="en-US" dirty="0" smtClean="0"/>
              <a:t>は？</a:t>
            </a:r>
            <a:endParaRPr kumimoji="1" lang="ja-JP" altLang="en-US" dirty="0"/>
          </a:p>
        </p:txBody>
      </p:sp>
      <p:sp>
        <p:nvSpPr>
          <p:cNvPr id="3" name="コンテンツ プレースホルダー 2"/>
          <p:cNvSpPr>
            <a:spLocks noGrp="1"/>
          </p:cNvSpPr>
          <p:nvPr>
            <p:ph idx="1"/>
          </p:nvPr>
        </p:nvSpPr>
        <p:spPr>
          <a:xfrm>
            <a:off x="181428" y="1094354"/>
            <a:ext cx="8367996" cy="2010807"/>
          </a:xfrm>
        </p:spPr>
        <p:txBody>
          <a:bodyPr/>
          <a:lstStyle/>
          <a:p>
            <a:r>
              <a:rPr kumimoji="1" lang="ja-JP" altLang="en-US" dirty="0" smtClean="0"/>
              <a:t>データが与えられたときに、そのデータが従う確率分布のパラメータを</a:t>
            </a:r>
            <a:r>
              <a:rPr kumimoji="1" lang="en-US" altLang="ja-JP" dirty="0" smtClean="0"/>
              <a:t/>
            </a:r>
            <a:br>
              <a:rPr kumimoji="1" lang="en-US" altLang="ja-JP" dirty="0" smtClean="0"/>
            </a:br>
            <a:r>
              <a:rPr kumimoji="1" lang="ja-JP" altLang="en-US" dirty="0" smtClean="0"/>
              <a:t>求める方法</a:t>
            </a:r>
            <a:endParaRPr kumimoji="1" lang="en-US" altLang="ja-JP" dirty="0" smtClean="0"/>
          </a:p>
          <a:p>
            <a:endParaRPr lang="en-US" altLang="ja-JP" dirty="0" smtClean="0"/>
          </a:p>
          <a:p>
            <a:r>
              <a:rPr lang="ja-JP" altLang="en-US" dirty="0"/>
              <a:t>尤度</a:t>
            </a:r>
            <a:r>
              <a:rPr lang="ja-JP" altLang="en-US" dirty="0" smtClean="0"/>
              <a:t>関数 </a:t>
            </a:r>
            <a:r>
              <a:rPr lang="en-US" altLang="ja-JP" dirty="0" smtClean="0"/>
              <a:t>(</a:t>
            </a:r>
            <a:r>
              <a:rPr lang="ja-JP" altLang="en-US" dirty="0" smtClean="0"/>
              <a:t>もっともらしさをあらわす関数</a:t>
            </a:r>
            <a:r>
              <a:rPr lang="en-US" altLang="ja-JP" dirty="0" smtClean="0"/>
              <a:t>) </a:t>
            </a:r>
            <a:r>
              <a:rPr lang="ja-JP" altLang="en-US" dirty="0" smtClean="0"/>
              <a:t>を最大化する</a:t>
            </a:r>
            <a:r>
              <a:rPr lang="en-US" altLang="ja-JP" dirty="0" smtClean="0"/>
              <a:t/>
            </a:r>
            <a:br>
              <a:rPr lang="en-US" altLang="ja-JP" dirty="0" smtClean="0"/>
            </a:br>
            <a:r>
              <a:rPr lang="en-US" altLang="ja-JP" dirty="0" smtClean="0"/>
              <a:t>(</a:t>
            </a:r>
            <a:r>
              <a:rPr lang="ja-JP" altLang="en-US" dirty="0" smtClean="0"/>
              <a:t>微分して </a:t>
            </a:r>
            <a:r>
              <a:rPr lang="en-US" altLang="ja-JP" dirty="0" smtClean="0"/>
              <a:t>0</a:t>
            </a:r>
            <a:r>
              <a:rPr lang="ja-JP" altLang="en-US" dirty="0" smtClean="0"/>
              <a:t> とする</a:t>
            </a:r>
            <a:r>
              <a:rPr lang="en-US" altLang="ja-JP" dirty="0" smtClean="0"/>
              <a:t>)</a:t>
            </a:r>
            <a:endParaRPr lang="en-US" altLang="ja-JP"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1</a:t>
            </a:fld>
            <a:endParaRPr lang="ja-JP" altLang="en-US"/>
          </a:p>
        </p:txBody>
      </p:sp>
    </p:spTree>
    <p:extLst>
      <p:ext uri="{BB962C8B-B14F-4D97-AF65-F5344CB8AC3E}">
        <p14:creationId xmlns:p14="http://schemas.microsoft.com/office/powerpoint/2010/main" val="21237145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4988866" cy="590931"/>
          </a:xfrm>
        </p:spPr>
        <p:txBody>
          <a:bodyPr/>
          <a:lstStyle/>
          <a:p>
            <a:r>
              <a:rPr kumimoji="1" lang="ja-JP" altLang="en-US" dirty="0" smtClean="0"/>
              <a:t>コインの表が出る確率は？</a:t>
            </a:r>
            <a:endParaRPr kumimoji="1" lang="ja-JP" altLang="en-US" dirty="0"/>
          </a:p>
        </p:txBody>
      </p:sp>
      <p:sp>
        <p:nvSpPr>
          <p:cNvPr id="3" name="コンテンツ プレースホルダー 2"/>
          <p:cNvSpPr>
            <a:spLocks noGrp="1"/>
          </p:cNvSpPr>
          <p:nvPr>
            <p:ph idx="1"/>
          </p:nvPr>
        </p:nvSpPr>
        <p:spPr>
          <a:xfrm>
            <a:off x="181428" y="1094354"/>
            <a:ext cx="8468985" cy="5363520"/>
          </a:xfrm>
        </p:spPr>
        <p:txBody>
          <a:bodyPr/>
          <a:lstStyle/>
          <a:p>
            <a:r>
              <a:rPr kumimoji="1" lang="ja-JP" altLang="en-US" dirty="0" smtClean="0"/>
              <a:t>あるコインを </a:t>
            </a:r>
            <a:r>
              <a:rPr kumimoji="1" lang="en-US" altLang="ja-JP" dirty="0" smtClean="0"/>
              <a:t>100 </a:t>
            </a:r>
            <a:r>
              <a:rPr kumimoji="1" lang="ja-JP" altLang="en-US" dirty="0" smtClean="0"/>
              <a:t>回投げたら、</a:t>
            </a:r>
            <a:r>
              <a:rPr kumimoji="1" lang="en-US" altLang="ja-JP" dirty="0" smtClean="0"/>
              <a:t>60</a:t>
            </a:r>
            <a:r>
              <a:rPr kumimoji="1" lang="ja-JP" altLang="en-US" dirty="0" smtClean="0"/>
              <a:t>回</a:t>
            </a:r>
            <a:r>
              <a:rPr lang="ja-JP" altLang="en-US" dirty="0"/>
              <a:t>表</a:t>
            </a:r>
            <a:r>
              <a:rPr lang="ja-JP" altLang="en-US" dirty="0" smtClean="0"/>
              <a:t>が出た</a:t>
            </a:r>
            <a:endParaRPr lang="en-US" altLang="ja-JP" dirty="0" smtClean="0"/>
          </a:p>
          <a:p>
            <a:endParaRPr kumimoji="1" lang="en-US" altLang="ja-JP" dirty="0"/>
          </a:p>
          <a:p>
            <a:r>
              <a:rPr kumimoji="1" lang="ja-JP" altLang="en-US" dirty="0" smtClean="0"/>
              <a:t>コインの表が出る確率 </a:t>
            </a:r>
            <a:r>
              <a:rPr kumimoji="1" lang="en-US" altLang="ja-JP" i="1" dirty="0" smtClean="0"/>
              <a:t>θ</a:t>
            </a:r>
            <a:r>
              <a:rPr kumimoji="1" lang="en-US" altLang="ja-JP" dirty="0" smtClean="0"/>
              <a:t> </a:t>
            </a:r>
            <a:r>
              <a:rPr kumimoji="1" lang="ja-JP" altLang="en-US" dirty="0" err="1" smtClean="0"/>
              <a:t>を最尤</a:t>
            </a:r>
            <a:r>
              <a:rPr kumimoji="1" lang="ja-JP" altLang="en-US" dirty="0" smtClean="0"/>
              <a:t>推定により求めてみる</a:t>
            </a:r>
            <a:endParaRPr kumimoji="1" lang="en-US" altLang="ja-JP" dirty="0" smtClean="0"/>
          </a:p>
          <a:p>
            <a:pPr lvl="1"/>
            <a:r>
              <a:rPr lang="ja-JP" altLang="en-US" dirty="0"/>
              <a:t>ここでは</a:t>
            </a:r>
            <a:r>
              <a:rPr lang="ja-JP" altLang="en-US" dirty="0" smtClean="0"/>
              <a:t>、</a:t>
            </a:r>
            <a:r>
              <a:rPr lang="en-US" altLang="ja-JP" i="1" dirty="0" smtClean="0"/>
              <a:t>θ</a:t>
            </a:r>
            <a:r>
              <a:rPr lang="en-US" altLang="ja-JP" dirty="0" smtClean="0"/>
              <a:t> </a:t>
            </a:r>
            <a:r>
              <a:rPr lang="ja-JP" altLang="en-US" dirty="0" smtClean="0"/>
              <a:t>がパラメータ</a:t>
            </a:r>
            <a:endParaRPr lang="en-US" altLang="ja-JP" dirty="0" smtClean="0"/>
          </a:p>
          <a:p>
            <a:pPr lvl="1"/>
            <a:endParaRPr kumimoji="1" lang="en-US" altLang="ja-JP" dirty="0"/>
          </a:p>
          <a:p>
            <a:endParaRPr lang="en-US" altLang="ja-JP" dirty="0" smtClean="0"/>
          </a:p>
          <a:p>
            <a:r>
              <a:rPr kumimoji="1" lang="en-US" altLang="ja-JP" i="1" dirty="0" smtClean="0"/>
              <a:t>θ</a:t>
            </a:r>
            <a:r>
              <a:rPr kumimoji="1" lang="en-US" altLang="ja-JP" dirty="0" smtClean="0"/>
              <a:t> </a:t>
            </a:r>
            <a:r>
              <a:rPr kumimoji="1" lang="ja-JP" altLang="en-US" dirty="0" smtClean="0"/>
              <a:t>の確率で表が出るコインを</a:t>
            </a:r>
            <a:r>
              <a:rPr kumimoji="1" lang="en-US" altLang="ja-JP" dirty="0" smtClean="0"/>
              <a:t>100</a:t>
            </a:r>
            <a:r>
              <a:rPr kumimoji="1" lang="ja-JP" altLang="en-US" dirty="0" smtClean="0"/>
              <a:t>回投げて、</a:t>
            </a:r>
            <a:r>
              <a:rPr kumimoji="1" lang="en-US" altLang="ja-JP" dirty="0" smtClean="0"/>
              <a:t>60</a:t>
            </a:r>
            <a:r>
              <a:rPr kumimoji="1" lang="ja-JP" altLang="en-US" dirty="0" smtClean="0"/>
              <a:t>回表が出る確率 </a:t>
            </a:r>
            <a:r>
              <a:rPr kumimoji="1" lang="en-US" altLang="ja-JP" i="1" dirty="0" smtClean="0"/>
              <a:t>L</a:t>
            </a:r>
            <a:r>
              <a:rPr kumimoji="1" lang="en-US" altLang="ja-JP" dirty="0" smtClean="0"/>
              <a:t> </a:t>
            </a:r>
            <a:r>
              <a:rPr kumimoji="1" lang="ja-JP" altLang="en-US" dirty="0" smtClean="0"/>
              <a:t>は</a:t>
            </a:r>
            <a:endParaRPr kumimoji="1" lang="en-US" altLang="ja-JP" dirty="0" smtClean="0"/>
          </a:p>
          <a:p>
            <a:endParaRPr lang="en-US" altLang="ja-JP" dirty="0"/>
          </a:p>
          <a:p>
            <a:endParaRPr kumimoji="1" lang="en-US" altLang="ja-JP" dirty="0" smtClean="0"/>
          </a:p>
          <a:p>
            <a:endParaRPr lang="en-US" altLang="ja-JP" dirty="0"/>
          </a:p>
          <a:p>
            <a:endParaRPr kumimoji="1" lang="en-US" altLang="ja-JP" dirty="0" smtClean="0"/>
          </a:p>
          <a:p>
            <a:pPr lvl="1"/>
            <a:r>
              <a:rPr lang="en-US" altLang="ja-JP" i="1" dirty="0" smtClean="0"/>
              <a:t>L</a:t>
            </a:r>
            <a:r>
              <a:rPr lang="en-US" altLang="ja-JP" dirty="0" smtClean="0"/>
              <a:t> </a:t>
            </a:r>
            <a:r>
              <a:rPr lang="ja-JP" altLang="en-US" dirty="0" err="1" smtClean="0"/>
              <a:t>を尤</a:t>
            </a:r>
            <a:r>
              <a:rPr lang="ja-JP" altLang="en-US" dirty="0" smtClean="0"/>
              <a:t>度関数と呼ぶ</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2</a:t>
            </a:fld>
            <a:endParaRPr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462490480"/>
              </p:ext>
            </p:extLst>
          </p:nvPr>
        </p:nvGraphicFramePr>
        <p:xfrm>
          <a:off x="1422206" y="4718050"/>
          <a:ext cx="3748088" cy="649288"/>
        </p:xfrm>
        <a:graphic>
          <a:graphicData uri="http://schemas.openxmlformats.org/presentationml/2006/ole">
            <mc:AlternateContent xmlns:mc="http://schemas.openxmlformats.org/markup-compatibility/2006">
              <mc:Choice xmlns:v="urn:schemas-microsoft-com:vml" Requires="v">
                <p:oleObj spid="_x0000_s106529" name="Equation" r:id="rId3" imgW="1562040" imgH="279360" progId="Equation.DSMT4">
                  <p:embed/>
                </p:oleObj>
              </mc:Choice>
              <mc:Fallback>
                <p:oleObj name="Equation" r:id="rId3" imgW="1562040" imgH="279360" progId="Equation.DSMT4">
                  <p:embed/>
                  <p:pic>
                    <p:nvPicPr>
                      <p:cNvPr id="5" name="オブジェクト 4"/>
                      <p:cNvPicPr>
                        <a:picLocks noChangeAspect="1" noChangeArrowheads="1"/>
                      </p:cNvPicPr>
                      <p:nvPr/>
                    </p:nvPicPr>
                    <p:blipFill>
                      <a:blip r:embed="rId4"/>
                      <a:srcRect/>
                      <a:stretch>
                        <a:fillRect/>
                      </a:stretch>
                    </p:blipFill>
                    <p:spPr bwMode="auto">
                      <a:xfrm>
                        <a:off x="1422206" y="4718050"/>
                        <a:ext cx="3748088" cy="649288"/>
                      </a:xfrm>
                      <a:prstGeom prst="rect">
                        <a:avLst/>
                      </a:prstGeom>
                      <a:noFill/>
                    </p:spPr>
                  </p:pic>
                </p:oleObj>
              </mc:Fallback>
            </mc:AlternateContent>
          </a:graphicData>
        </a:graphic>
      </p:graphicFrame>
    </p:spTree>
    <p:extLst>
      <p:ext uri="{BB962C8B-B14F-4D97-AF65-F5344CB8AC3E}">
        <p14:creationId xmlns:p14="http://schemas.microsoft.com/office/powerpoint/2010/main" val="15009804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6538970" cy="590931"/>
          </a:xfrm>
        </p:spPr>
        <p:txBody>
          <a:bodyPr/>
          <a:lstStyle/>
          <a:p>
            <a:r>
              <a:rPr kumimoji="1" lang="ja-JP" altLang="en-US" dirty="0" smtClean="0"/>
              <a:t>尤度関数を最大にする </a:t>
            </a:r>
            <a:r>
              <a:rPr kumimoji="1" lang="en-US" altLang="ja-JP" dirty="0" smtClean="0"/>
              <a:t>θ </a:t>
            </a:r>
            <a:r>
              <a:rPr kumimoji="1" lang="ja-JP" altLang="en-US" dirty="0" smtClean="0"/>
              <a:t>を求める</a:t>
            </a:r>
            <a:endParaRPr kumimoji="1" lang="ja-JP" altLang="en-US" dirty="0"/>
          </a:p>
        </p:txBody>
      </p:sp>
      <p:sp>
        <p:nvSpPr>
          <p:cNvPr id="3" name="コンテンツ プレースホルダー 2"/>
          <p:cNvSpPr>
            <a:spLocks noGrp="1"/>
          </p:cNvSpPr>
          <p:nvPr>
            <p:ph idx="1"/>
          </p:nvPr>
        </p:nvSpPr>
        <p:spPr>
          <a:xfrm>
            <a:off x="181428" y="1094354"/>
            <a:ext cx="6947543" cy="1806648"/>
          </a:xfrm>
        </p:spPr>
        <p:txBody>
          <a:bodyPr/>
          <a:lstStyle/>
          <a:p>
            <a:r>
              <a:rPr kumimoji="1" lang="ja-JP" altLang="en-US" dirty="0" smtClean="0"/>
              <a:t>尤度関数 </a:t>
            </a:r>
            <a:r>
              <a:rPr kumimoji="1" lang="en-US" altLang="ja-JP" i="1" dirty="0" smtClean="0"/>
              <a:t>L</a:t>
            </a:r>
            <a:r>
              <a:rPr kumimoji="1" lang="en-US" altLang="ja-JP" dirty="0" smtClean="0"/>
              <a:t> </a:t>
            </a:r>
            <a:r>
              <a:rPr kumimoji="1" lang="ja-JP" altLang="en-US" dirty="0" smtClean="0"/>
              <a:t>を最大にする </a:t>
            </a:r>
            <a:r>
              <a:rPr kumimoji="1" lang="en-US" altLang="ja-JP" i="1" dirty="0" smtClean="0"/>
              <a:t>θ</a:t>
            </a:r>
            <a:r>
              <a:rPr kumimoji="1" lang="en-US" altLang="ja-JP" dirty="0" smtClean="0"/>
              <a:t> = </a:t>
            </a:r>
            <a:r>
              <a:rPr kumimoji="1" lang="ja-JP" altLang="en-US" dirty="0" smtClean="0"/>
              <a:t>一番もっともらしい </a:t>
            </a:r>
            <a:r>
              <a:rPr kumimoji="1" lang="en-US" altLang="ja-JP" i="1" dirty="0" smtClean="0"/>
              <a:t>θ</a:t>
            </a:r>
          </a:p>
          <a:p>
            <a:endParaRPr kumimoji="1" lang="en-US" altLang="ja-JP" dirty="0" smtClean="0"/>
          </a:p>
          <a:p>
            <a:r>
              <a:rPr kumimoji="1" lang="en-US" altLang="ja-JP" i="1" dirty="0" smtClean="0"/>
              <a:t>L</a:t>
            </a:r>
            <a:r>
              <a:rPr kumimoji="1" lang="en-US" altLang="ja-JP" dirty="0" smtClean="0"/>
              <a:t> </a:t>
            </a:r>
            <a:r>
              <a:rPr kumimoji="1" lang="ja-JP" altLang="en-US" dirty="0" smtClean="0"/>
              <a:t>を最大にする </a:t>
            </a:r>
            <a:r>
              <a:rPr kumimoji="1" lang="en-US" altLang="ja-JP" i="1" dirty="0" smtClean="0"/>
              <a:t>θ</a:t>
            </a:r>
            <a:r>
              <a:rPr kumimoji="1" lang="en-US" altLang="ja-JP" dirty="0" smtClean="0"/>
              <a:t> </a:t>
            </a:r>
            <a:r>
              <a:rPr kumimoji="1" lang="ja-JP" altLang="en-US" dirty="0" smtClean="0"/>
              <a:t>と、</a:t>
            </a:r>
            <a:r>
              <a:rPr kumimoji="1" lang="en-US" altLang="ja-JP" i="1" dirty="0" smtClean="0"/>
              <a:t>L</a:t>
            </a:r>
            <a:r>
              <a:rPr kumimoji="1" lang="en-US" altLang="ja-JP" dirty="0" smtClean="0"/>
              <a:t> </a:t>
            </a:r>
            <a:r>
              <a:rPr kumimoji="1" lang="ja-JP" altLang="en-US" dirty="0" smtClean="0"/>
              <a:t>の対数を最大にする </a:t>
            </a:r>
            <a:r>
              <a:rPr kumimoji="1" lang="en-US" altLang="ja-JP" i="1" dirty="0" smtClean="0"/>
              <a:t>θ</a:t>
            </a:r>
            <a:r>
              <a:rPr kumimoji="1" lang="en-US" altLang="ja-JP" dirty="0" smtClean="0"/>
              <a:t> </a:t>
            </a:r>
            <a:r>
              <a:rPr kumimoji="1" lang="ja-JP" altLang="en-US" dirty="0" smtClean="0"/>
              <a:t>は同じ</a:t>
            </a:r>
            <a:endParaRPr kumimoji="1" lang="en-US" altLang="ja-JP" dirty="0" smtClean="0"/>
          </a:p>
          <a:p>
            <a:r>
              <a:rPr lang="en-US" altLang="ja-JP" i="1" dirty="0" smtClean="0"/>
              <a:t>L</a:t>
            </a:r>
            <a:r>
              <a:rPr lang="en-US" altLang="ja-JP" dirty="0" smtClean="0"/>
              <a:t> </a:t>
            </a:r>
            <a:r>
              <a:rPr lang="ja-JP" altLang="en-US" dirty="0" smtClean="0"/>
              <a:t>の対数のほうが扱いやすいため、対数に変換する</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3</a:t>
            </a:fld>
            <a:endParaRPr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514921816"/>
              </p:ext>
            </p:extLst>
          </p:nvPr>
        </p:nvGraphicFramePr>
        <p:xfrm>
          <a:off x="527050" y="3470275"/>
          <a:ext cx="7313613" cy="2214563"/>
        </p:xfrm>
        <a:graphic>
          <a:graphicData uri="http://schemas.openxmlformats.org/presentationml/2006/ole">
            <mc:AlternateContent xmlns:mc="http://schemas.openxmlformats.org/markup-compatibility/2006">
              <mc:Choice xmlns:v="urn:schemas-microsoft-com:vml" Requires="v">
                <p:oleObj spid="_x0000_s107552" name="Equation" r:id="rId3" imgW="3047760" imgH="952200" progId="Equation.DSMT4">
                  <p:embed/>
                </p:oleObj>
              </mc:Choice>
              <mc:Fallback>
                <p:oleObj name="Equation" r:id="rId3" imgW="3047760" imgH="952200" progId="Equation.DSMT4">
                  <p:embed/>
                  <p:pic>
                    <p:nvPicPr>
                      <p:cNvPr id="5" name="オブジェクト 4"/>
                      <p:cNvPicPr>
                        <a:picLocks noChangeAspect="1" noChangeArrowheads="1"/>
                      </p:cNvPicPr>
                      <p:nvPr/>
                    </p:nvPicPr>
                    <p:blipFill>
                      <a:blip r:embed="rId4"/>
                      <a:srcRect/>
                      <a:stretch>
                        <a:fillRect/>
                      </a:stretch>
                    </p:blipFill>
                    <p:spPr bwMode="auto">
                      <a:xfrm>
                        <a:off x="527050" y="3470275"/>
                        <a:ext cx="7313613" cy="2214563"/>
                      </a:xfrm>
                      <a:prstGeom prst="rect">
                        <a:avLst/>
                      </a:prstGeom>
                      <a:noFill/>
                    </p:spPr>
                  </p:pic>
                </p:oleObj>
              </mc:Fallback>
            </mc:AlternateContent>
          </a:graphicData>
        </a:graphic>
      </p:graphicFrame>
    </p:spTree>
    <p:extLst>
      <p:ext uri="{BB962C8B-B14F-4D97-AF65-F5344CB8AC3E}">
        <p14:creationId xmlns:p14="http://schemas.microsoft.com/office/powerpoint/2010/main" val="12855441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3062057" cy="590931"/>
          </a:xfrm>
        </p:spPr>
        <p:txBody>
          <a:bodyPr/>
          <a:lstStyle/>
          <a:p>
            <a:r>
              <a:rPr kumimoji="1" lang="en-US" altLang="ja-JP" dirty="0" smtClean="0"/>
              <a:t>θ </a:t>
            </a:r>
            <a:r>
              <a:rPr kumimoji="1" lang="ja-JP" altLang="en-US" dirty="0" smtClean="0"/>
              <a:t>で微分して </a:t>
            </a:r>
            <a:r>
              <a:rPr kumimoji="1" lang="en-US" altLang="ja-JP" dirty="0" smtClean="0"/>
              <a:t>0</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4</a:t>
            </a:fld>
            <a:endParaRPr lang="ja-JP" altLang="en-US"/>
          </a:p>
        </p:txBody>
      </p:sp>
      <p:sp>
        <p:nvSpPr>
          <p:cNvPr id="5" name="Text Box 8"/>
          <p:cNvSpPr txBox="1">
            <a:spLocks noChangeArrowheads="1"/>
          </p:cNvSpPr>
          <p:nvPr/>
        </p:nvSpPr>
        <p:spPr bwMode="auto">
          <a:xfrm>
            <a:off x="369243" y="1200146"/>
            <a:ext cx="322075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smtClean="0">
                <a:latin typeface="Times New Roman" panose="02020603050405020304" pitchFamily="18" charset="0"/>
                <a:ea typeface="Meiryo UI" panose="020B0604030504040204" pitchFamily="50" charset="-128"/>
                <a:cs typeface="Times New Roman" panose="02020603050405020304" pitchFamily="18" charset="0"/>
              </a:rPr>
              <a:t>log </a:t>
            </a:r>
            <a:r>
              <a:rPr lang="en-US" altLang="ja-JP" sz="2400" i="1" dirty="0" smtClean="0">
                <a:latin typeface="Times New Roman" panose="02020603050405020304" pitchFamily="18" charset="0"/>
                <a:ea typeface="Meiryo UI" panose="020B0604030504040204" pitchFamily="50" charset="-128"/>
                <a:cs typeface="Times New Roman" panose="02020603050405020304" pitchFamily="18" charset="0"/>
              </a:rPr>
              <a:t>L</a:t>
            </a:r>
            <a:r>
              <a:rPr lang="en-US" altLang="ja-JP" sz="2400" dirty="0" smtClean="0">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i="1" dirty="0" smtClean="0">
                <a:latin typeface="Times New Roman" panose="02020603050405020304" pitchFamily="18" charset="0"/>
                <a:ea typeface="Meiryo UI" panose="020B0604030504040204" pitchFamily="50" charset="-128"/>
                <a:cs typeface="Times New Roman" panose="02020603050405020304" pitchFamily="18" charset="0"/>
              </a:rPr>
              <a:t>θ</a:t>
            </a:r>
            <a:r>
              <a:rPr lang="en-US" altLang="ja-JP" sz="2400" dirty="0" smtClean="0">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a:latin typeface="Times New Roman" panose="02020603050405020304" pitchFamily="18" charset="0"/>
                <a:ea typeface="Meiryo UI" panose="020B0604030504040204" pitchFamily="50" charset="-128"/>
                <a:cs typeface="Times New Roman" panose="02020603050405020304" pitchFamily="18" charset="0"/>
              </a:rPr>
              <a:t>が最大値</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を取る</a:t>
            </a:r>
            <a:endParaRPr lang="ja-JP" altLang="en-US" sz="24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6" name="Text Box 5"/>
          <p:cNvSpPr txBox="1">
            <a:spLocks noChangeArrowheads="1"/>
          </p:cNvSpPr>
          <p:nvPr/>
        </p:nvSpPr>
        <p:spPr bwMode="auto">
          <a:xfrm>
            <a:off x="369243" y="3849798"/>
            <a:ext cx="4095993"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a:latin typeface="Times New Roman" panose="02020603050405020304" pitchFamily="18" charset="0"/>
                <a:ea typeface="Meiryo UI" panose="020B0604030504040204" pitchFamily="50" charset="-128"/>
                <a:cs typeface="Times New Roman" panose="02020603050405020304" pitchFamily="18" charset="0"/>
              </a:rPr>
              <a:t>log </a:t>
            </a:r>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L</a:t>
            </a:r>
            <a:r>
              <a:rPr lang="en-US" altLang="ja-JP" sz="24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θ</a:t>
            </a:r>
            <a:r>
              <a:rPr lang="en-US" altLang="ja-JP" sz="2400" dirty="0">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を </a:t>
            </a:r>
            <a:r>
              <a:rPr lang="en-US" altLang="ja-JP" sz="2400" i="1" dirty="0" smtClean="0">
                <a:latin typeface="Times New Roman" panose="02020603050405020304" pitchFamily="18" charset="0"/>
                <a:ea typeface="Meiryo UI" panose="020B0604030504040204" pitchFamily="50" charset="-128"/>
                <a:cs typeface="Times New Roman" panose="02020603050405020304" pitchFamily="18" charset="0"/>
              </a:rPr>
              <a:t>θ</a:t>
            </a:r>
            <a:r>
              <a:rPr lang="en-US" altLang="ja-JP" sz="2400" dirty="0" smtClean="0">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で微分</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したものが 0</a:t>
            </a:r>
            <a:endParaRPr lang="ja-JP" altLang="en-US" sz="24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7" name="Text Box 8"/>
          <p:cNvSpPr txBox="1">
            <a:spLocks noChangeArrowheads="1"/>
          </p:cNvSpPr>
          <p:nvPr/>
        </p:nvSpPr>
        <p:spPr bwMode="auto">
          <a:xfrm>
            <a:off x="369243" y="2524971"/>
            <a:ext cx="3207929"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en-US" altLang="ja-JP" sz="2400" dirty="0">
                <a:latin typeface="Times New Roman" panose="02020603050405020304" pitchFamily="18" charset="0"/>
                <a:ea typeface="Meiryo UI" panose="020B0604030504040204" pitchFamily="50" charset="-128"/>
                <a:cs typeface="Times New Roman" panose="02020603050405020304" pitchFamily="18" charset="0"/>
              </a:rPr>
              <a:t>log </a:t>
            </a:r>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L</a:t>
            </a:r>
            <a:r>
              <a:rPr lang="en-US" altLang="ja-JP" sz="2400" dirty="0">
                <a:latin typeface="Times New Roman" panose="02020603050405020304" pitchFamily="18" charset="0"/>
                <a:ea typeface="Meiryo UI" panose="020B0604030504040204" pitchFamily="50" charset="-128"/>
                <a:cs typeface="Times New Roman" panose="02020603050405020304" pitchFamily="18" charset="0"/>
              </a:rPr>
              <a:t>(</a:t>
            </a:r>
            <a:r>
              <a:rPr lang="en-US" altLang="ja-JP" sz="2400" i="1" dirty="0">
                <a:latin typeface="Times New Roman" panose="02020603050405020304" pitchFamily="18" charset="0"/>
                <a:ea typeface="Meiryo UI" panose="020B0604030504040204" pitchFamily="50" charset="-128"/>
                <a:cs typeface="Times New Roman" panose="02020603050405020304" pitchFamily="18" charset="0"/>
              </a:rPr>
              <a:t>θ</a:t>
            </a:r>
            <a:r>
              <a:rPr lang="en-US" altLang="ja-JP" sz="2400" dirty="0">
                <a:latin typeface="Times New Roman" panose="02020603050405020304" pitchFamily="18" charset="0"/>
                <a:ea typeface="Meiryo UI" panose="020B0604030504040204" pitchFamily="50" charset="-128"/>
                <a:cs typeface="Times New Roman" panose="02020603050405020304" pitchFamily="18" charset="0"/>
              </a:rPr>
              <a:t>) </a:t>
            </a:r>
            <a:r>
              <a:rPr lang="ja-JP" altLang="en-US" sz="2400" dirty="0">
                <a:latin typeface="Times New Roman" panose="02020603050405020304" pitchFamily="18" charset="0"/>
                <a:ea typeface="Meiryo UI" panose="020B0604030504040204" pitchFamily="50" charset="-128"/>
                <a:cs typeface="Times New Roman" panose="02020603050405020304" pitchFamily="18" charset="0"/>
              </a:rPr>
              <a:t>が</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極</a:t>
            </a:r>
            <a:r>
              <a:rPr lang="ja-JP" altLang="en-US" sz="2400" dirty="0">
                <a:latin typeface="Times New Roman" panose="02020603050405020304" pitchFamily="18" charset="0"/>
                <a:ea typeface="Meiryo UI" panose="020B0604030504040204" pitchFamily="50" charset="-128"/>
                <a:cs typeface="Times New Roman" panose="02020603050405020304" pitchFamily="18" charset="0"/>
              </a:rPr>
              <a:t>大値</a:t>
            </a:r>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を取る</a:t>
            </a:r>
            <a:endParaRPr lang="ja-JP" altLang="en-US" sz="2400"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8" name="AutoShape 14"/>
          <p:cNvSpPr>
            <a:spLocks noChangeArrowheads="1"/>
          </p:cNvSpPr>
          <p:nvPr/>
        </p:nvSpPr>
        <p:spPr bwMode="auto">
          <a:xfrm rot="5400000">
            <a:off x="495971" y="1888082"/>
            <a:ext cx="366712" cy="410617"/>
          </a:xfrm>
          <a:prstGeom prst="rightArrow">
            <a:avLst>
              <a:gd name="adj1" fmla="val 50000"/>
              <a:gd name="adj2" fmla="val 64497"/>
            </a:avLst>
          </a:prstGeom>
          <a:solidFill>
            <a:srgbClr val="CCFFFF"/>
          </a:solidFill>
          <a:ln w="19050">
            <a:solidFill>
              <a:srgbClr val="0000FF"/>
            </a:solidFill>
            <a:miter lim="800000"/>
            <a:headEnd/>
            <a:tailEnd/>
          </a:ln>
        </p:spPr>
        <p:txBody>
          <a:bodyPr rot="10800000" vert="eaVert" wrap="none" anchor="ct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pPr>
            <a:endParaRPr lang="ja-JP" altLang="en-US" sz="3600">
              <a:latin typeface="Meiryo UI" panose="020B0604030504040204" pitchFamily="50" charset="-128"/>
              <a:ea typeface="Meiryo UI" panose="020B0604030504040204" pitchFamily="50" charset="-128"/>
            </a:endParaRPr>
          </a:p>
        </p:txBody>
      </p:sp>
      <p:sp>
        <p:nvSpPr>
          <p:cNvPr id="9" name="AutoShape 14"/>
          <p:cNvSpPr>
            <a:spLocks noChangeArrowheads="1"/>
          </p:cNvSpPr>
          <p:nvPr/>
        </p:nvSpPr>
        <p:spPr bwMode="auto">
          <a:xfrm rot="5400000">
            <a:off x="495971" y="3212908"/>
            <a:ext cx="366712" cy="410617"/>
          </a:xfrm>
          <a:prstGeom prst="rightArrow">
            <a:avLst>
              <a:gd name="adj1" fmla="val 50000"/>
              <a:gd name="adj2" fmla="val 64497"/>
            </a:avLst>
          </a:prstGeom>
          <a:solidFill>
            <a:srgbClr val="CCFFFF"/>
          </a:solidFill>
          <a:ln w="19050">
            <a:solidFill>
              <a:srgbClr val="0000FF"/>
            </a:solidFill>
            <a:miter lim="800000"/>
            <a:headEnd/>
            <a:tailEnd/>
          </a:ln>
        </p:spPr>
        <p:txBody>
          <a:bodyPr rot="10800000" vert="eaVert" wrap="none" anchor="ct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pPr>
            <a:endParaRPr lang="ja-JP" altLang="en-US" sz="3600">
              <a:latin typeface="Meiryo UI" panose="020B0604030504040204" pitchFamily="50" charset="-128"/>
              <a:ea typeface="Meiryo UI" panose="020B0604030504040204" pitchFamily="50" charset="-128"/>
            </a:endParaRPr>
          </a:p>
        </p:txBody>
      </p:sp>
      <p:graphicFrame>
        <p:nvGraphicFramePr>
          <p:cNvPr id="10" name="オブジェクト 9"/>
          <p:cNvGraphicFramePr>
            <a:graphicFrameLocks noChangeAspect="1"/>
          </p:cNvGraphicFramePr>
          <p:nvPr>
            <p:extLst>
              <p:ext uri="{D42A27DB-BD31-4B8C-83A1-F6EECF244321}">
                <p14:modId xmlns:p14="http://schemas.microsoft.com/office/powerpoint/2010/main" val="2468179539"/>
              </p:ext>
            </p:extLst>
          </p:nvPr>
        </p:nvGraphicFramePr>
        <p:xfrm>
          <a:off x="1456396" y="4654550"/>
          <a:ext cx="4267200" cy="1976438"/>
        </p:xfrm>
        <a:graphic>
          <a:graphicData uri="http://schemas.openxmlformats.org/presentationml/2006/ole">
            <mc:AlternateContent xmlns:mc="http://schemas.openxmlformats.org/markup-compatibility/2006">
              <mc:Choice xmlns:v="urn:schemas-microsoft-com:vml" Requires="v">
                <p:oleObj spid="_x0000_s108575" name="Equation" r:id="rId3" imgW="1777680" imgH="850680" progId="Equation.DSMT4">
                  <p:embed/>
                </p:oleObj>
              </mc:Choice>
              <mc:Fallback>
                <p:oleObj name="Equation" r:id="rId3" imgW="1777680" imgH="850680" progId="Equation.DSMT4">
                  <p:embed/>
                  <p:pic>
                    <p:nvPicPr>
                      <p:cNvPr id="5" name="オブジェクト 4"/>
                      <p:cNvPicPr>
                        <a:picLocks noChangeAspect="1" noChangeArrowheads="1"/>
                      </p:cNvPicPr>
                      <p:nvPr/>
                    </p:nvPicPr>
                    <p:blipFill>
                      <a:blip r:embed="rId4"/>
                      <a:srcRect/>
                      <a:stretch>
                        <a:fillRect/>
                      </a:stretch>
                    </p:blipFill>
                    <p:spPr bwMode="auto">
                      <a:xfrm>
                        <a:off x="1456396" y="4654550"/>
                        <a:ext cx="4267200" cy="1976438"/>
                      </a:xfrm>
                      <a:prstGeom prst="rect">
                        <a:avLst/>
                      </a:prstGeom>
                      <a:noFill/>
                    </p:spPr>
                  </p:pic>
                </p:oleObj>
              </mc:Fallback>
            </mc:AlternateContent>
          </a:graphicData>
        </a:graphic>
      </p:graphicFrame>
    </p:spTree>
    <p:extLst>
      <p:ext uri="{BB962C8B-B14F-4D97-AF65-F5344CB8AC3E}">
        <p14:creationId xmlns:p14="http://schemas.microsoft.com/office/powerpoint/2010/main" val="4071366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2031325" cy="590931"/>
          </a:xfrm>
        </p:spPr>
        <p:txBody>
          <a:bodyPr/>
          <a:lstStyle/>
          <a:p>
            <a:r>
              <a:rPr kumimoji="1" lang="ja-JP" altLang="en-US" dirty="0" smtClean="0"/>
              <a:t>二項分布</a:t>
            </a:r>
            <a:endParaRPr kumimoji="1" lang="ja-JP" altLang="en-US" dirty="0"/>
          </a:p>
        </p:txBody>
      </p:sp>
      <p:sp>
        <p:nvSpPr>
          <p:cNvPr id="3" name="コンテンツ プレースホルダー 2"/>
          <p:cNvSpPr>
            <a:spLocks noGrp="1"/>
          </p:cNvSpPr>
          <p:nvPr>
            <p:ph idx="1"/>
          </p:nvPr>
        </p:nvSpPr>
        <p:spPr>
          <a:xfrm>
            <a:off x="181428" y="1094354"/>
            <a:ext cx="7580921" cy="3981603"/>
          </a:xfrm>
        </p:spPr>
        <p:txBody>
          <a:bodyPr/>
          <a:lstStyle/>
          <a:p>
            <a:r>
              <a:rPr kumimoji="1" lang="ja-JP" altLang="en-US" dirty="0" smtClean="0"/>
              <a:t>結果が２通り </a:t>
            </a:r>
            <a:r>
              <a:rPr kumimoji="1" lang="en-US" altLang="ja-JP" dirty="0" smtClean="0"/>
              <a:t>A or B </a:t>
            </a:r>
            <a:r>
              <a:rPr kumimoji="1" lang="ja-JP" altLang="en-US" dirty="0" smtClean="0"/>
              <a:t>しかないときに </a:t>
            </a:r>
            <a:r>
              <a:rPr kumimoji="1" lang="en-US" altLang="ja-JP" dirty="0" smtClean="0"/>
              <a:t>(</a:t>
            </a:r>
            <a:r>
              <a:rPr kumimoji="1" lang="ja-JP" altLang="en-US" dirty="0" smtClean="0"/>
              <a:t>コインの表・裏など</a:t>
            </a:r>
            <a:r>
              <a:rPr kumimoji="1" lang="en-US" altLang="ja-JP" dirty="0" smtClean="0"/>
              <a:t>)</a:t>
            </a:r>
            <a:r>
              <a:rPr kumimoji="1" lang="ja-JP" altLang="en-US" dirty="0" err="1" smtClean="0"/>
              <a:t>、</a:t>
            </a:r>
            <a:r>
              <a:rPr kumimoji="1" lang="en-US" altLang="ja-JP" dirty="0" smtClean="0"/>
              <a:t/>
            </a:r>
            <a:br>
              <a:rPr kumimoji="1" lang="en-US" altLang="ja-JP" dirty="0" smtClean="0"/>
            </a:br>
            <a:r>
              <a:rPr kumimoji="1" lang="en-US" altLang="ja-JP" i="1" dirty="0" smtClean="0"/>
              <a:t>n</a:t>
            </a:r>
            <a:r>
              <a:rPr kumimoji="1" lang="en-US" altLang="ja-JP" dirty="0" smtClean="0"/>
              <a:t> </a:t>
            </a:r>
            <a:r>
              <a:rPr kumimoji="1" lang="ja-JP" altLang="en-US" dirty="0" smtClean="0"/>
              <a:t>回 行ったとき </a:t>
            </a:r>
            <a:r>
              <a:rPr lang="en-US" altLang="ja-JP" dirty="0" smtClean="0"/>
              <a:t>A </a:t>
            </a:r>
            <a:r>
              <a:rPr lang="ja-JP" altLang="en-US" dirty="0" smtClean="0"/>
              <a:t>になった回数の確率分布</a:t>
            </a:r>
            <a:endParaRPr lang="en-US" altLang="ja-JP" dirty="0" smtClean="0"/>
          </a:p>
          <a:p>
            <a:r>
              <a:rPr kumimoji="1" lang="en-US" altLang="ja-JP" dirty="0" smtClean="0"/>
              <a:t>A </a:t>
            </a:r>
            <a:r>
              <a:rPr kumimoji="1" lang="ja-JP" altLang="en-US" dirty="0" smtClean="0"/>
              <a:t>になる確率を </a:t>
            </a:r>
            <a:r>
              <a:rPr kumimoji="1" lang="en-US" altLang="ja-JP" i="1" dirty="0" smtClean="0"/>
              <a:t>θ</a:t>
            </a:r>
            <a:r>
              <a:rPr kumimoji="1" lang="en-US" altLang="ja-JP" dirty="0" smtClean="0"/>
              <a:t> </a:t>
            </a:r>
            <a:r>
              <a:rPr kumimoji="1" lang="ja-JP" altLang="en-US" dirty="0" smtClean="0"/>
              <a:t>とすると、</a:t>
            </a:r>
            <a:r>
              <a:rPr kumimoji="1" lang="en-US" altLang="ja-JP" dirty="0" smtClean="0"/>
              <a:t>A </a:t>
            </a:r>
            <a:r>
              <a:rPr kumimoji="1" lang="ja-JP" altLang="en-US" dirty="0" smtClean="0"/>
              <a:t>が </a:t>
            </a:r>
            <a:r>
              <a:rPr kumimoji="1" lang="en-US" altLang="ja-JP" i="1" dirty="0" smtClean="0"/>
              <a:t>k</a:t>
            </a:r>
            <a:r>
              <a:rPr kumimoji="1" lang="en-US" altLang="ja-JP" dirty="0" smtClean="0"/>
              <a:t> </a:t>
            </a:r>
            <a:r>
              <a:rPr lang="ja-JP" altLang="en-US" dirty="0" smtClean="0"/>
              <a:t>回おこる確率は、</a:t>
            </a:r>
            <a:endParaRPr lang="en-US" altLang="ja-JP" dirty="0" smtClean="0"/>
          </a:p>
          <a:p>
            <a:endParaRPr kumimoji="1" lang="en-US" altLang="ja-JP" dirty="0"/>
          </a:p>
          <a:p>
            <a:endParaRPr lang="en-US" altLang="ja-JP" dirty="0" smtClean="0"/>
          </a:p>
          <a:p>
            <a:endParaRPr kumimoji="1" lang="en-US" altLang="ja-JP" dirty="0"/>
          </a:p>
          <a:p>
            <a:endParaRPr lang="en-US" altLang="ja-JP" dirty="0" smtClean="0"/>
          </a:p>
          <a:p>
            <a:endParaRPr kumimoji="1" lang="en-US" altLang="ja-JP" dirty="0"/>
          </a:p>
          <a:p>
            <a:r>
              <a:rPr lang="en-US" altLang="ja-JP" i="1" dirty="0" smtClean="0"/>
              <a:t>θ</a:t>
            </a:r>
            <a:r>
              <a:rPr lang="en-US" altLang="ja-JP" dirty="0" smtClean="0"/>
              <a:t> </a:t>
            </a:r>
            <a:r>
              <a:rPr lang="ja-JP" altLang="en-US" dirty="0" smtClean="0"/>
              <a:t>がわからない </a:t>
            </a:r>
            <a:r>
              <a:rPr lang="en-US" altLang="ja-JP" dirty="0" smtClean="0"/>
              <a:t>( </a:t>
            </a:r>
            <a:r>
              <a:rPr lang="en-US" altLang="ja-JP" i="1" dirty="0" smtClean="0"/>
              <a:t>θ</a:t>
            </a:r>
            <a:r>
              <a:rPr lang="en-US" altLang="ja-JP" dirty="0" smtClean="0"/>
              <a:t> </a:t>
            </a:r>
            <a:r>
              <a:rPr lang="ja-JP" altLang="en-US" dirty="0" smtClean="0"/>
              <a:t>がパラメータの</a:t>
            </a:r>
            <a:r>
              <a:rPr lang="en-US" altLang="ja-JP" dirty="0" smtClean="0"/>
              <a:t>) </a:t>
            </a:r>
            <a:r>
              <a:rPr lang="ja-JP" altLang="en-US" dirty="0" smtClean="0"/>
              <a:t>とき、尤度関数 </a:t>
            </a:r>
            <a:r>
              <a:rPr lang="en-US" altLang="ja-JP" i="1" dirty="0" smtClean="0"/>
              <a:t>L</a:t>
            </a:r>
            <a:r>
              <a:rPr lang="en-US" altLang="ja-JP" dirty="0" smtClean="0"/>
              <a:t>(</a:t>
            </a:r>
            <a:r>
              <a:rPr lang="en-US" altLang="ja-JP" i="1" dirty="0" smtClean="0"/>
              <a:t>θ</a:t>
            </a:r>
            <a:r>
              <a:rPr lang="en-US" altLang="ja-JP" dirty="0" smtClean="0"/>
              <a:t>) </a:t>
            </a:r>
            <a:r>
              <a:rPr lang="ja-JP" altLang="en-US" dirty="0" smtClean="0"/>
              <a:t>は</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5</a:t>
            </a:fld>
            <a:endParaRPr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11858398"/>
              </p:ext>
            </p:extLst>
          </p:nvPr>
        </p:nvGraphicFramePr>
        <p:xfrm>
          <a:off x="1865313" y="2965450"/>
          <a:ext cx="2346325" cy="649288"/>
        </p:xfrm>
        <a:graphic>
          <a:graphicData uri="http://schemas.openxmlformats.org/presentationml/2006/ole">
            <mc:AlternateContent xmlns:mc="http://schemas.openxmlformats.org/markup-compatibility/2006">
              <mc:Choice xmlns:v="urn:schemas-microsoft-com:vml" Requires="v">
                <p:oleObj spid="_x0000_s109626" name="Equation" r:id="rId3" imgW="977760" imgH="279360" progId="Equation.DSMT4">
                  <p:embed/>
                </p:oleObj>
              </mc:Choice>
              <mc:Fallback>
                <p:oleObj name="Equation" r:id="rId3" imgW="977760" imgH="279360" progId="Equation.DSMT4">
                  <p:embed/>
                  <p:pic>
                    <p:nvPicPr>
                      <p:cNvPr id="5" name="オブジェクト 4"/>
                      <p:cNvPicPr>
                        <a:picLocks noChangeAspect="1" noChangeArrowheads="1"/>
                      </p:cNvPicPr>
                      <p:nvPr/>
                    </p:nvPicPr>
                    <p:blipFill>
                      <a:blip r:embed="rId4"/>
                      <a:srcRect/>
                      <a:stretch>
                        <a:fillRect/>
                      </a:stretch>
                    </p:blipFill>
                    <p:spPr bwMode="auto">
                      <a:xfrm>
                        <a:off x="1865313" y="2965450"/>
                        <a:ext cx="2346325" cy="649288"/>
                      </a:xfrm>
                      <a:prstGeom prst="rect">
                        <a:avLst/>
                      </a:prstGeom>
                      <a:noFill/>
                    </p:spPr>
                  </p:pic>
                </p:oleObj>
              </mc:Fallback>
            </mc:AlternateContent>
          </a:graphicData>
        </a:graphic>
      </p:graphicFrame>
      <p:graphicFrame>
        <p:nvGraphicFramePr>
          <p:cNvPr id="6" name="オブジェクト 5"/>
          <p:cNvGraphicFramePr>
            <a:graphicFrameLocks noChangeAspect="1"/>
          </p:cNvGraphicFramePr>
          <p:nvPr>
            <p:extLst>
              <p:ext uri="{D42A27DB-BD31-4B8C-83A1-F6EECF244321}">
                <p14:modId xmlns:p14="http://schemas.microsoft.com/office/powerpoint/2010/main" val="2525218087"/>
              </p:ext>
            </p:extLst>
          </p:nvPr>
        </p:nvGraphicFramePr>
        <p:xfrm>
          <a:off x="1285875" y="5394325"/>
          <a:ext cx="3505200" cy="649288"/>
        </p:xfrm>
        <a:graphic>
          <a:graphicData uri="http://schemas.openxmlformats.org/presentationml/2006/ole">
            <mc:AlternateContent xmlns:mc="http://schemas.openxmlformats.org/markup-compatibility/2006">
              <mc:Choice xmlns:v="urn:schemas-microsoft-com:vml" Requires="v">
                <p:oleObj spid="_x0000_s109627" name="Equation" r:id="rId5" imgW="1460160" imgH="279360" progId="Equation.DSMT4">
                  <p:embed/>
                </p:oleObj>
              </mc:Choice>
              <mc:Fallback>
                <p:oleObj name="Equation" r:id="rId5" imgW="1460160" imgH="279360" progId="Equation.DSMT4">
                  <p:embed/>
                  <p:pic>
                    <p:nvPicPr>
                      <p:cNvPr id="5" name="オブジェクト 4"/>
                      <p:cNvPicPr>
                        <a:picLocks noChangeAspect="1" noChangeArrowheads="1"/>
                      </p:cNvPicPr>
                      <p:nvPr/>
                    </p:nvPicPr>
                    <p:blipFill>
                      <a:blip r:embed="rId6"/>
                      <a:srcRect/>
                      <a:stretch>
                        <a:fillRect/>
                      </a:stretch>
                    </p:blipFill>
                    <p:spPr bwMode="auto">
                      <a:xfrm>
                        <a:off x="1285875" y="5394325"/>
                        <a:ext cx="3505200" cy="649288"/>
                      </a:xfrm>
                      <a:prstGeom prst="rect">
                        <a:avLst/>
                      </a:prstGeom>
                      <a:noFill/>
                    </p:spPr>
                  </p:pic>
                </p:oleObj>
              </mc:Fallback>
            </mc:AlternateContent>
          </a:graphicData>
        </a:graphic>
      </p:graphicFrame>
    </p:spTree>
    <p:extLst>
      <p:ext uri="{BB962C8B-B14F-4D97-AF65-F5344CB8AC3E}">
        <p14:creationId xmlns:p14="http://schemas.microsoft.com/office/powerpoint/2010/main" val="2183431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041646"/>
            <a:ext cx="9144000" cy="3050587"/>
          </a:xfrm>
          <a:prstGeom prst="rect">
            <a:avLst/>
          </a:prstGeom>
        </p:spPr>
      </p:pic>
      <p:sp>
        <p:nvSpPr>
          <p:cNvPr id="2" name="タイトル 1"/>
          <p:cNvSpPr>
            <a:spLocks noGrp="1"/>
          </p:cNvSpPr>
          <p:nvPr>
            <p:ph type="title"/>
          </p:nvPr>
        </p:nvSpPr>
        <p:spPr>
          <a:xfrm>
            <a:off x="181428" y="212141"/>
            <a:ext cx="8563563" cy="535531"/>
          </a:xfrm>
        </p:spPr>
        <p:txBody>
          <a:bodyPr/>
          <a:lstStyle/>
          <a:p>
            <a:r>
              <a:rPr kumimoji="1" lang="ja-JP" altLang="en-US" sz="3200" dirty="0" smtClean="0"/>
              <a:t>正規分布 </a:t>
            </a:r>
            <a:r>
              <a:rPr kumimoji="1" lang="en-US" altLang="ja-JP" sz="3200" dirty="0" smtClean="0"/>
              <a:t>(</a:t>
            </a:r>
            <a:r>
              <a:rPr kumimoji="1" lang="ja-JP" altLang="en-US" sz="3200" dirty="0" smtClean="0"/>
              <a:t>ガウス分布</a:t>
            </a:r>
            <a:r>
              <a:rPr kumimoji="1" lang="en-US" altLang="ja-JP" sz="3200" dirty="0" smtClean="0"/>
              <a:t>, </a:t>
            </a:r>
            <a:r>
              <a:rPr lang="en-US" altLang="ja-JP" sz="3200" dirty="0"/>
              <a:t>Gaussian </a:t>
            </a:r>
            <a:r>
              <a:rPr lang="en-US" altLang="ja-JP" sz="3200" dirty="0" smtClean="0"/>
              <a:t>distribution)</a:t>
            </a:r>
            <a:endParaRPr kumimoji="1" lang="ja-JP" altLang="en-US" sz="3200" dirty="0"/>
          </a:p>
        </p:txBody>
      </p:sp>
      <p:sp>
        <p:nvSpPr>
          <p:cNvPr id="3" name="コンテンツ プレースホルダー 2"/>
          <p:cNvSpPr>
            <a:spLocks noGrp="1"/>
          </p:cNvSpPr>
          <p:nvPr>
            <p:ph idx="1"/>
          </p:nvPr>
        </p:nvSpPr>
        <p:spPr>
          <a:xfrm>
            <a:off x="181428" y="1094354"/>
            <a:ext cx="8590813" cy="424732"/>
          </a:xfrm>
        </p:spPr>
        <p:txBody>
          <a:bodyPr/>
          <a:lstStyle/>
          <a:p>
            <a:r>
              <a:rPr kumimoji="1" lang="ja-JP" altLang="en-US" dirty="0" smtClean="0"/>
              <a:t>データが、平均値付近に一番固まっていて、ばらつきのある確率分布</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6</a:t>
            </a:fld>
            <a:endParaRPr lang="ja-JP" altLang="en-US"/>
          </a:p>
        </p:txBody>
      </p:sp>
      <p:sp>
        <p:nvSpPr>
          <p:cNvPr id="6" name="Text Box 8"/>
          <p:cNvSpPr txBox="1">
            <a:spLocks noChangeArrowheads="1"/>
          </p:cNvSpPr>
          <p:nvPr/>
        </p:nvSpPr>
        <p:spPr bwMode="auto">
          <a:xfrm>
            <a:off x="4297397" y="2120996"/>
            <a:ext cx="1273105"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平均：</a:t>
            </a:r>
            <a:r>
              <a:rPr lang="en-US" altLang="ja-JP" sz="2400" i="1" dirty="0" smtClean="0">
                <a:latin typeface="Times New Roman" panose="02020603050405020304" pitchFamily="18" charset="0"/>
                <a:ea typeface="Meiryo UI" panose="020B0604030504040204" pitchFamily="50" charset="-128"/>
                <a:cs typeface="Times New Roman" panose="02020603050405020304" pitchFamily="18" charset="0"/>
              </a:rPr>
              <a:t>μ</a:t>
            </a:r>
            <a:endParaRPr lang="ja-JP" altLang="en-US" sz="2400" i="1" dirty="0">
              <a:latin typeface="Times New Roman" panose="02020603050405020304" pitchFamily="18" charset="0"/>
              <a:ea typeface="Meiryo UI" panose="020B0604030504040204" pitchFamily="50" charset="-128"/>
              <a:cs typeface="Times New Roman" panose="02020603050405020304" pitchFamily="18" charset="0"/>
            </a:endParaRPr>
          </a:p>
        </p:txBody>
      </p:sp>
      <p:sp>
        <p:nvSpPr>
          <p:cNvPr id="8" name="Text Box 8"/>
          <p:cNvSpPr txBox="1">
            <a:spLocks noChangeArrowheads="1"/>
          </p:cNvSpPr>
          <p:nvPr/>
        </p:nvSpPr>
        <p:spPr bwMode="auto">
          <a:xfrm>
            <a:off x="5659730" y="3045235"/>
            <a:ext cx="13628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000">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2000">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2000">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2000">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2000">
                <a:solidFill>
                  <a:schemeClr val="tx1"/>
                </a:solidFill>
                <a:latin typeface="Arial" panose="020B0604020202020204" pitchFamily="34" charset="0"/>
                <a:ea typeface="ＭＳ Ｐゴシック" panose="020B0600070205080204" pitchFamily="50" charset="-128"/>
              </a:defRPr>
            </a:lvl5pPr>
            <a:lvl6pPr marL="25146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6pPr>
            <a:lvl7pPr marL="29718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7pPr>
            <a:lvl8pPr marL="34290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8pPr>
            <a:lvl9pPr marL="3886200" indent="-228600" algn="ctr" eaLnBrk="0" fontAlgn="base" hangingPunct="0">
              <a:spcBef>
                <a:spcPct val="50000"/>
              </a:spcBef>
              <a:spcAft>
                <a:spcPct val="0"/>
              </a:spcAft>
              <a:defRPr kumimoji="1" sz="2000">
                <a:solidFill>
                  <a:schemeClr val="tx1"/>
                </a:solidFill>
                <a:latin typeface="Arial" panose="020B0604020202020204" pitchFamily="34" charset="0"/>
                <a:ea typeface="ＭＳ Ｐゴシック" panose="020B0600070205080204" pitchFamily="50" charset="-128"/>
              </a:defRPr>
            </a:lvl9pPr>
          </a:lstStyle>
          <a:p>
            <a:pPr eaLnBrk="1" hangingPunct="1"/>
            <a:r>
              <a:rPr lang="ja-JP" altLang="en-US" sz="2400" dirty="0" smtClean="0">
                <a:latin typeface="Times New Roman" panose="02020603050405020304" pitchFamily="18" charset="0"/>
                <a:ea typeface="Meiryo UI" panose="020B0604030504040204" pitchFamily="50" charset="-128"/>
                <a:cs typeface="Times New Roman" panose="02020603050405020304" pitchFamily="18" charset="0"/>
              </a:rPr>
              <a:t>分散：</a:t>
            </a:r>
            <a:r>
              <a:rPr lang="en-US" altLang="ja-JP" sz="2400" i="1" dirty="0" smtClean="0">
                <a:latin typeface="Times New Roman" panose="02020603050405020304" pitchFamily="18" charset="0"/>
                <a:ea typeface="Meiryo UI" panose="020B0604030504040204" pitchFamily="50" charset="-128"/>
                <a:cs typeface="Times New Roman" panose="02020603050405020304" pitchFamily="18" charset="0"/>
              </a:rPr>
              <a:t>σ</a:t>
            </a:r>
            <a:r>
              <a:rPr lang="en-US" altLang="ja-JP" sz="2400" baseline="30000" dirty="0" smtClean="0">
                <a:latin typeface="Times New Roman" panose="02020603050405020304" pitchFamily="18" charset="0"/>
                <a:ea typeface="Meiryo UI" panose="020B0604030504040204" pitchFamily="50" charset="-128"/>
                <a:cs typeface="Times New Roman" panose="02020603050405020304" pitchFamily="18" charset="0"/>
              </a:rPr>
              <a:t>2</a:t>
            </a:r>
            <a:endParaRPr lang="ja-JP" altLang="en-US" sz="2400" i="1" baseline="30000" dirty="0">
              <a:latin typeface="Times New Roman" panose="02020603050405020304" pitchFamily="18" charset="0"/>
              <a:ea typeface="Meiryo UI" panose="020B0604030504040204" pitchFamily="50" charset="-128"/>
              <a:cs typeface="Times New Roman" panose="02020603050405020304" pitchFamily="18" charset="0"/>
            </a:endParaRPr>
          </a:p>
        </p:txBody>
      </p:sp>
      <p:cxnSp>
        <p:nvCxnSpPr>
          <p:cNvPr id="9" name="直線矢印コネクタ 8"/>
          <p:cNvCxnSpPr/>
          <p:nvPr/>
        </p:nvCxnSpPr>
        <p:spPr>
          <a:xfrm>
            <a:off x="3974727" y="3276067"/>
            <a:ext cx="1480295" cy="0"/>
          </a:xfrm>
          <a:prstGeom prst="straightConnector1">
            <a:avLst/>
          </a:prstGeom>
          <a:ln w="38100">
            <a:solidFill>
              <a:schemeClr val="tx1"/>
            </a:solidFill>
            <a:prstDash val="sysDash"/>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flipV="1">
            <a:off x="4695825" y="2628900"/>
            <a:ext cx="0" cy="2114551"/>
          </a:xfrm>
          <a:prstGeom prst="straightConnector1">
            <a:avLst/>
          </a:prstGeom>
          <a:ln w="3810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graphicFrame>
        <p:nvGraphicFramePr>
          <p:cNvPr id="15" name="Object 19"/>
          <p:cNvGraphicFramePr>
            <a:graphicFrameLocks noChangeAspect="1"/>
          </p:cNvGraphicFramePr>
          <p:nvPr>
            <p:extLst>
              <p:ext uri="{D42A27DB-BD31-4B8C-83A1-F6EECF244321}">
                <p14:modId xmlns:p14="http://schemas.microsoft.com/office/powerpoint/2010/main" val="626350212"/>
              </p:ext>
            </p:extLst>
          </p:nvPr>
        </p:nvGraphicFramePr>
        <p:xfrm>
          <a:off x="1258888" y="5548763"/>
          <a:ext cx="6546590" cy="1094118"/>
        </p:xfrm>
        <a:graphic>
          <a:graphicData uri="http://schemas.openxmlformats.org/presentationml/2006/ole">
            <mc:AlternateContent xmlns:mc="http://schemas.openxmlformats.org/markup-compatibility/2006">
              <mc:Choice xmlns:v="urn:schemas-microsoft-com:vml" Requires="v">
                <p:oleObj spid="_x0000_s110615" name="Equation" r:id="rId4" imgW="2730240" imgH="457200" progId="Equation.DSMT4">
                  <p:embed/>
                </p:oleObj>
              </mc:Choice>
              <mc:Fallback>
                <p:oleObj name="Equation" r:id="rId4" imgW="2730240" imgH="457200" progId="Equation.DSMT4">
                  <p:embed/>
                  <p:pic>
                    <p:nvPicPr>
                      <p:cNvPr id="6" name="Object 19"/>
                      <p:cNvPicPr>
                        <a:picLocks noChangeAspect="1" noChangeArrowheads="1"/>
                      </p:cNvPicPr>
                      <p:nvPr/>
                    </p:nvPicPr>
                    <p:blipFill>
                      <a:blip r:embed="rId5"/>
                      <a:srcRect/>
                      <a:stretch>
                        <a:fillRect/>
                      </a:stretch>
                    </p:blipFill>
                    <p:spPr bwMode="auto">
                      <a:xfrm>
                        <a:off x="1258888" y="5548763"/>
                        <a:ext cx="6546590" cy="1094118"/>
                      </a:xfrm>
                      <a:prstGeom prst="rect">
                        <a:avLst/>
                      </a:prstGeom>
                      <a:noFill/>
                      <a:extLst/>
                    </p:spPr>
                  </p:pic>
                </p:oleObj>
              </mc:Fallback>
            </mc:AlternateContent>
          </a:graphicData>
        </a:graphic>
      </p:graphicFrame>
    </p:spTree>
    <p:extLst>
      <p:ext uri="{BB962C8B-B14F-4D97-AF65-F5344CB8AC3E}">
        <p14:creationId xmlns:p14="http://schemas.microsoft.com/office/powerpoint/2010/main" val="30769437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3111749" cy="590931"/>
          </a:xfrm>
        </p:spPr>
        <p:txBody>
          <a:bodyPr/>
          <a:lstStyle/>
          <a:p>
            <a:r>
              <a:rPr kumimoji="1" lang="ja-JP" altLang="en-US" dirty="0" smtClean="0"/>
              <a:t>正規分布 補足</a:t>
            </a:r>
            <a:endParaRPr kumimoji="1" lang="ja-JP" altLang="en-US" dirty="0"/>
          </a:p>
        </p:txBody>
      </p:sp>
      <p:sp>
        <p:nvSpPr>
          <p:cNvPr id="3" name="コンテンツ プレースホルダー 2"/>
          <p:cNvSpPr>
            <a:spLocks noGrp="1"/>
          </p:cNvSpPr>
          <p:nvPr>
            <p:ph idx="1"/>
          </p:nvPr>
        </p:nvSpPr>
        <p:spPr>
          <a:xfrm>
            <a:off x="181428" y="2732654"/>
            <a:ext cx="9116598" cy="2675604"/>
          </a:xfrm>
        </p:spPr>
        <p:txBody>
          <a:bodyPr/>
          <a:lstStyle/>
          <a:p>
            <a:r>
              <a:rPr kumimoji="1" lang="ja-JP" altLang="en-US" dirty="0" smtClean="0"/>
              <a:t>適当に </a:t>
            </a:r>
            <a:r>
              <a:rPr kumimoji="1" lang="en-US" altLang="ja-JP" i="1" dirty="0" smtClean="0"/>
              <a:t>μ</a:t>
            </a:r>
            <a:r>
              <a:rPr kumimoji="1" lang="en-US" altLang="ja-JP" dirty="0" smtClean="0"/>
              <a:t> </a:t>
            </a:r>
            <a:r>
              <a:rPr kumimoji="1" lang="ja-JP" altLang="en-US" dirty="0" smtClean="0"/>
              <a:t>と </a:t>
            </a:r>
            <a:r>
              <a:rPr kumimoji="1" lang="en-US" altLang="ja-JP" i="1" dirty="0" smtClean="0"/>
              <a:t>σ</a:t>
            </a:r>
            <a:r>
              <a:rPr kumimoji="1" lang="en-US" altLang="ja-JP" dirty="0" smtClean="0"/>
              <a:t> </a:t>
            </a:r>
            <a:r>
              <a:rPr kumimoji="1" lang="ja-JP" altLang="en-US" dirty="0" smtClean="0"/>
              <a:t>を決めて、上の式にいろいろ </a:t>
            </a:r>
            <a:r>
              <a:rPr kumimoji="1" lang="en-US" altLang="ja-JP" i="1" dirty="0" smtClean="0"/>
              <a:t>x</a:t>
            </a:r>
            <a:r>
              <a:rPr kumimoji="1" lang="en-US" altLang="ja-JP" dirty="0" smtClean="0"/>
              <a:t> </a:t>
            </a:r>
            <a:r>
              <a:rPr kumimoji="1" lang="ja-JP" altLang="en-US" dirty="0" smtClean="0"/>
              <a:t>を代入して </a:t>
            </a:r>
            <a:r>
              <a:rPr kumimoji="1" lang="en-US" altLang="ja-JP" i="1" dirty="0" smtClean="0"/>
              <a:t>N</a:t>
            </a:r>
            <a:r>
              <a:rPr kumimoji="1" lang="en-US" altLang="ja-JP" dirty="0" smtClean="0"/>
              <a:t> </a:t>
            </a:r>
            <a:r>
              <a:rPr kumimoji="1" lang="ja-JP" altLang="en-US" dirty="0" smtClean="0"/>
              <a:t>を計算すると、</a:t>
            </a:r>
            <a:r>
              <a:rPr kumimoji="1" lang="en-US" altLang="ja-JP" dirty="0" smtClean="0"/>
              <a:t/>
            </a:r>
            <a:br>
              <a:rPr kumimoji="1" lang="en-US" altLang="ja-JP" dirty="0" smtClean="0"/>
            </a:br>
            <a:r>
              <a:rPr kumimoji="1" lang="ja-JP" altLang="en-US" dirty="0" smtClean="0"/>
              <a:t>前ページの青い線が得られる</a:t>
            </a:r>
            <a:endParaRPr kumimoji="1" lang="en-US" altLang="ja-JP" dirty="0" smtClean="0"/>
          </a:p>
          <a:p>
            <a:endParaRPr lang="en-US" altLang="ja-JP" dirty="0"/>
          </a:p>
          <a:p>
            <a:r>
              <a:rPr kumimoji="1" lang="ja-JP" altLang="en-US" dirty="0" smtClean="0"/>
              <a:t>頭の                       は、確率なので</a:t>
            </a:r>
            <a:r>
              <a:rPr kumimoji="1" lang="en-US" altLang="ja-JP" dirty="0" smtClean="0"/>
              <a:t/>
            </a:r>
            <a:br>
              <a:rPr kumimoji="1" lang="en-US" altLang="ja-JP" dirty="0" smtClean="0"/>
            </a:br>
            <a:r>
              <a:rPr kumimoji="1" lang="en-US" altLang="ja-JP" dirty="0" smtClean="0"/>
              <a:t/>
            </a:r>
            <a:br>
              <a:rPr kumimoji="1" lang="en-US" altLang="ja-JP" dirty="0" smtClean="0"/>
            </a:br>
            <a:r>
              <a:rPr kumimoji="1" lang="en-US" altLang="ja-JP" dirty="0" smtClean="0"/>
              <a:t/>
            </a:r>
            <a:br>
              <a:rPr kumimoji="1" lang="en-US" altLang="ja-JP" dirty="0" smtClean="0"/>
            </a:br>
            <a:r>
              <a:rPr kumimoji="1" lang="ja-JP" altLang="en-US" dirty="0" smtClean="0"/>
              <a:t>にするためのもの</a:t>
            </a:r>
            <a:endParaRPr kumimoji="1" lang="ja-JP" altLang="en-US"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7</a:t>
            </a:fld>
            <a:endParaRPr lang="ja-JP" altLang="en-US"/>
          </a:p>
        </p:txBody>
      </p:sp>
      <p:graphicFrame>
        <p:nvGraphicFramePr>
          <p:cNvPr id="5" name="Object 19"/>
          <p:cNvGraphicFramePr>
            <a:graphicFrameLocks noChangeAspect="1"/>
          </p:cNvGraphicFramePr>
          <p:nvPr>
            <p:extLst>
              <p:ext uri="{D42A27DB-BD31-4B8C-83A1-F6EECF244321}">
                <p14:modId xmlns:p14="http://schemas.microsoft.com/office/powerpoint/2010/main" val="3906361083"/>
              </p:ext>
            </p:extLst>
          </p:nvPr>
        </p:nvGraphicFramePr>
        <p:xfrm>
          <a:off x="1163638" y="1138688"/>
          <a:ext cx="6546590" cy="1094118"/>
        </p:xfrm>
        <a:graphic>
          <a:graphicData uri="http://schemas.openxmlformats.org/presentationml/2006/ole">
            <mc:AlternateContent xmlns:mc="http://schemas.openxmlformats.org/markup-compatibility/2006">
              <mc:Choice xmlns:v="urn:schemas-microsoft-com:vml" Requires="v">
                <p:oleObj spid="_x0000_s111678" name="Equation" r:id="rId3" imgW="2730240" imgH="457200" progId="Equation.DSMT4">
                  <p:embed/>
                </p:oleObj>
              </mc:Choice>
              <mc:Fallback>
                <p:oleObj name="Equation" r:id="rId3" imgW="2730240" imgH="457200" progId="Equation.DSMT4">
                  <p:embed/>
                  <p:pic>
                    <p:nvPicPr>
                      <p:cNvPr id="15" name="Object 19"/>
                      <p:cNvPicPr>
                        <a:picLocks noChangeAspect="1" noChangeArrowheads="1"/>
                      </p:cNvPicPr>
                      <p:nvPr/>
                    </p:nvPicPr>
                    <p:blipFill>
                      <a:blip r:embed="rId4"/>
                      <a:srcRect/>
                      <a:stretch>
                        <a:fillRect/>
                      </a:stretch>
                    </p:blipFill>
                    <p:spPr bwMode="auto">
                      <a:xfrm>
                        <a:off x="1163638" y="1138688"/>
                        <a:ext cx="6546590" cy="1094118"/>
                      </a:xfrm>
                      <a:prstGeom prst="rect">
                        <a:avLst/>
                      </a:prstGeom>
                      <a:noFill/>
                      <a:extLst/>
                    </p:spPr>
                  </p:pic>
                </p:oleObj>
              </mc:Fallback>
            </mc:AlternateContent>
          </a:graphicData>
        </a:graphic>
      </p:graphicFrame>
      <p:graphicFrame>
        <p:nvGraphicFramePr>
          <p:cNvPr id="6" name="Object 19"/>
          <p:cNvGraphicFramePr>
            <a:graphicFrameLocks noChangeAspect="1"/>
          </p:cNvGraphicFramePr>
          <p:nvPr>
            <p:extLst>
              <p:ext uri="{D42A27DB-BD31-4B8C-83A1-F6EECF244321}">
                <p14:modId xmlns:p14="http://schemas.microsoft.com/office/powerpoint/2010/main" val="3905802762"/>
              </p:ext>
            </p:extLst>
          </p:nvPr>
        </p:nvGraphicFramePr>
        <p:xfrm>
          <a:off x="1327150" y="3658275"/>
          <a:ext cx="1247775" cy="1063625"/>
        </p:xfrm>
        <a:graphic>
          <a:graphicData uri="http://schemas.openxmlformats.org/presentationml/2006/ole">
            <mc:AlternateContent xmlns:mc="http://schemas.openxmlformats.org/markup-compatibility/2006">
              <mc:Choice xmlns:v="urn:schemas-microsoft-com:vml" Requires="v">
                <p:oleObj spid="_x0000_s111679" name="Equation" r:id="rId5" imgW="520560" imgH="444240" progId="Equation.DSMT4">
                  <p:embed/>
                </p:oleObj>
              </mc:Choice>
              <mc:Fallback>
                <p:oleObj name="Equation" r:id="rId5" imgW="520560" imgH="444240" progId="Equation.DSMT4">
                  <p:embed/>
                  <p:pic>
                    <p:nvPicPr>
                      <p:cNvPr id="5" name="Object 19"/>
                      <p:cNvPicPr>
                        <a:picLocks noChangeAspect="1" noChangeArrowheads="1"/>
                      </p:cNvPicPr>
                      <p:nvPr/>
                    </p:nvPicPr>
                    <p:blipFill>
                      <a:blip r:embed="rId6"/>
                      <a:srcRect/>
                      <a:stretch>
                        <a:fillRect/>
                      </a:stretch>
                    </p:blipFill>
                    <p:spPr bwMode="auto">
                      <a:xfrm>
                        <a:off x="1327150" y="3658275"/>
                        <a:ext cx="1247775" cy="1063625"/>
                      </a:xfrm>
                      <a:prstGeom prst="rect">
                        <a:avLst/>
                      </a:prstGeom>
                      <a:noFill/>
                      <a:extLst/>
                    </p:spPr>
                  </p:pic>
                </p:oleObj>
              </mc:Fallback>
            </mc:AlternateContent>
          </a:graphicData>
        </a:graphic>
      </p:graphicFrame>
      <p:graphicFrame>
        <p:nvGraphicFramePr>
          <p:cNvPr id="7" name="Object 19"/>
          <p:cNvGraphicFramePr>
            <a:graphicFrameLocks noChangeAspect="1"/>
          </p:cNvGraphicFramePr>
          <p:nvPr>
            <p:extLst>
              <p:ext uri="{D42A27DB-BD31-4B8C-83A1-F6EECF244321}">
                <p14:modId xmlns:p14="http://schemas.microsoft.com/office/powerpoint/2010/main" val="1674432042"/>
              </p:ext>
            </p:extLst>
          </p:nvPr>
        </p:nvGraphicFramePr>
        <p:xfrm>
          <a:off x="4897438" y="3738984"/>
          <a:ext cx="3257550" cy="788987"/>
        </p:xfrm>
        <a:graphic>
          <a:graphicData uri="http://schemas.openxmlformats.org/presentationml/2006/ole">
            <mc:AlternateContent xmlns:mc="http://schemas.openxmlformats.org/markup-compatibility/2006">
              <mc:Choice xmlns:v="urn:schemas-microsoft-com:vml" Requires="v">
                <p:oleObj spid="_x0000_s111680" name="Equation" r:id="rId7" imgW="1358640" imgH="330120" progId="Equation.DSMT4">
                  <p:embed/>
                </p:oleObj>
              </mc:Choice>
              <mc:Fallback>
                <p:oleObj name="Equation" r:id="rId7" imgW="1358640" imgH="330120" progId="Equation.DSMT4">
                  <p:embed/>
                  <p:pic>
                    <p:nvPicPr>
                      <p:cNvPr id="5" name="Object 19"/>
                      <p:cNvPicPr>
                        <a:picLocks noChangeAspect="1" noChangeArrowheads="1"/>
                      </p:cNvPicPr>
                      <p:nvPr/>
                    </p:nvPicPr>
                    <p:blipFill>
                      <a:blip r:embed="rId8"/>
                      <a:srcRect/>
                      <a:stretch>
                        <a:fillRect/>
                      </a:stretch>
                    </p:blipFill>
                    <p:spPr bwMode="auto">
                      <a:xfrm>
                        <a:off x="4897438" y="3738984"/>
                        <a:ext cx="3257550" cy="788987"/>
                      </a:xfrm>
                      <a:prstGeom prst="rect">
                        <a:avLst/>
                      </a:prstGeom>
                      <a:noFill/>
                      <a:extLst/>
                    </p:spPr>
                  </p:pic>
                </p:oleObj>
              </mc:Fallback>
            </mc:AlternateContent>
          </a:graphicData>
        </a:graphic>
      </p:graphicFrame>
    </p:spTree>
    <p:extLst>
      <p:ext uri="{BB962C8B-B14F-4D97-AF65-F5344CB8AC3E}">
        <p14:creationId xmlns:p14="http://schemas.microsoft.com/office/powerpoint/2010/main" val="23193573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81428" y="184441"/>
            <a:ext cx="5670142" cy="590931"/>
          </a:xfrm>
        </p:spPr>
        <p:txBody>
          <a:bodyPr/>
          <a:lstStyle/>
          <a:p>
            <a:r>
              <a:rPr kumimoji="1" lang="ja-JP" altLang="en-US" dirty="0" smtClean="0"/>
              <a:t>最尤推定でパラメータを求める</a:t>
            </a:r>
            <a:endParaRPr kumimoji="1" lang="ja-JP" altLang="en-US" dirty="0"/>
          </a:p>
        </p:txBody>
      </p:sp>
      <p:sp>
        <p:nvSpPr>
          <p:cNvPr id="3" name="コンテンツ プレースホルダー 2"/>
          <p:cNvSpPr>
            <a:spLocks noGrp="1"/>
          </p:cNvSpPr>
          <p:nvPr>
            <p:ph idx="1"/>
          </p:nvPr>
        </p:nvSpPr>
        <p:spPr>
          <a:xfrm>
            <a:off x="181428" y="1094354"/>
            <a:ext cx="8989962" cy="4057521"/>
          </a:xfrm>
        </p:spPr>
        <p:txBody>
          <a:bodyPr/>
          <a:lstStyle/>
          <a:p>
            <a:r>
              <a:rPr kumimoji="1" lang="ja-JP" altLang="en-US" dirty="0" smtClean="0"/>
              <a:t>データ </a:t>
            </a:r>
            <a:r>
              <a:rPr kumimoji="1" lang="en-US" altLang="ja-JP" i="1" dirty="0" smtClean="0"/>
              <a:t>x</a:t>
            </a:r>
            <a:r>
              <a:rPr kumimoji="1" lang="en-US" altLang="ja-JP" baseline="30000" dirty="0" smtClean="0"/>
              <a:t>(1)</a:t>
            </a:r>
            <a:r>
              <a:rPr kumimoji="1" lang="en-US" altLang="ja-JP" dirty="0" smtClean="0"/>
              <a:t>, </a:t>
            </a:r>
            <a:r>
              <a:rPr kumimoji="1" lang="en-US" altLang="ja-JP" i="1" dirty="0" smtClean="0"/>
              <a:t>x</a:t>
            </a:r>
            <a:r>
              <a:rPr kumimoji="1" lang="en-US" altLang="ja-JP" baseline="30000" dirty="0" smtClean="0"/>
              <a:t>(2)</a:t>
            </a:r>
            <a:r>
              <a:rPr kumimoji="1" lang="en-US" altLang="ja-JP" dirty="0" smtClean="0"/>
              <a:t>, …, </a:t>
            </a:r>
            <a:r>
              <a:rPr kumimoji="1" lang="en-US" altLang="ja-JP" i="1" dirty="0" smtClean="0"/>
              <a:t>x</a:t>
            </a:r>
            <a:r>
              <a:rPr kumimoji="1" lang="en-US" altLang="ja-JP" baseline="30000" dirty="0" smtClean="0"/>
              <a:t>(</a:t>
            </a:r>
            <a:r>
              <a:rPr kumimoji="1" lang="en-US" altLang="ja-JP" i="1" baseline="30000" dirty="0" smtClean="0"/>
              <a:t>m</a:t>
            </a:r>
            <a:r>
              <a:rPr kumimoji="1" lang="en-US" altLang="ja-JP" baseline="30000" dirty="0" smtClean="0"/>
              <a:t>)</a:t>
            </a:r>
            <a:r>
              <a:rPr kumimoji="1" lang="en-US" altLang="ja-JP" dirty="0" smtClean="0"/>
              <a:t> </a:t>
            </a:r>
            <a:r>
              <a:rPr kumimoji="1" lang="ja-JP" altLang="en-US" dirty="0" smtClean="0"/>
              <a:t>が得られたときに、</a:t>
            </a:r>
            <a:r>
              <a:rPr lang="ja-JP" altLang="en-US" dirty="0"/>
              <a:t>これら</a:t>
            </a:r>
            <a:r>
              <a:rPr lang="ja-JP" altLang="en-US" dirty="0" smtClean="0"/>
              <a:t>が正規分布に従うとして</a:t>
            </a:r>
            <a:r>
              <a:rPr lang="en-US" altLang="ja-JP" dirty="0" smtClean="0"/>
              <a:t/>
            </a:r>
            <a:br>
              <a:rPr lang="en-US" altLang="ja-JP" dirty="0" smtClean="0"/>
            </a:br>
            <a:r>
              <a:rPr lang="ja-JP" altLang="en-US" dirty="0" smtClean="0"/>
              <a:t>パラメータ </a:t>
            </a:r>
            <a:r>
              <a:rPr lang="en-US" altLang="ja-JP" i="1" dirty="0" smtClean="0"/>
              <a:t>μ</a:t>
            </a:r>
            <a:r>
              <a:rPr lang="en-US" altLang="ja-JP" dirty="0" smtClean="0"/>
              <a:t>, </a:t>
            </a:r>
            <a:r>
              <a:rPr lang="en-US" altLang="ja-JP" i="1" dirty="0" smtClean="0"/>
              <a:t>σ</a:t>
            </a:r>
            <a:r>
              <a:rPr lang="en-US" altLang="ja-JP" baseline="30000" dirty="0" smtClean="0"/>
              <a:t>2</a:t>
            </a:r>
            <a:r>
              <a:rPr lang="en-US" altLang="ja-JP" dirty="0" smtClean="0"/>
              <a:t> </a:t>
            </a:r>
            <a:r>
              <a:rPr lang="ja-JP" altLang="en-US" dirty="0" err="1" smtClean="0"/>
              <a:t>を最尤</a:t>
            </a:r>
            <a:r>
              <a:rPr lang="ja-JP" altLang="en-US" dirty="0" smtClean="0"/>
              <a:t>推定により求める</a:t>
            </a:r>
            <a:endParaRPr lang="en-US" altLang="ja-JP" dirty="0" smtClean="0"/>
          </a:p>
          <a:p>
            <a:pPr lvl="1"/>
            <a:r>
              <a:rPr kumimoji="1" lang="en-US" altLang="ja-JP" i="1" dirty="0" smtClean="0"/>
              <a:t>m</a:t>
            </a:r>
            <a:r>
              <a:rPr kumimoji="1" lang="en-US" altLang="ja-JP" dirty="0" smtClean="0"/>
              <a:t> </a:t>
            </a:r>
            <a:r>
              <a:rPr kumimoji="1" lang="ja-JP" altLang="en-US" dirty="0" smtClean="0"/>
              <a:t>はサンプル数</a:t>
            </a:r>
            <a:endParaRPr kumimoji="1" lang="en-US" altLang="ja-JP" dirty="0" smtClean="0"/>
          </a:p>
          <a:p>
            <a:pPr lvl="1"/>
            <a:r>
              <a:rPr lang="en-US" altLang="ja-JP" b="1" dirty="0" smtClean="0"/>
              <a:t>θ</a:t>
            </a:r>
            <a:r>
              <a:rPr lang="en-US" altLang="ja-JP" dirty="0" smtClean="0"/>
              <a:t> = ( </a:t>
            </a:r>
            <a:r>
              <a:rPr lang="en-US" altLang="ja-JP" i="1" dirty="0" smtClean="0"/>
              <a:t>μ</a:t>
            </a:r>
            <a:r>
              <a:rPr lang="en-US" altLang="ja-JP" dirty="0"/>
              <a:t>, </a:t>
            </a:r>
            <a:r>
              <a:rPr lang="en-US" altLang="ja-JP" i="1" dirty="0"/>
              <a:t>σ</a:t>
            </a:r>
            <a:r>
              <a:rPr lang="en-US" altLang="ja-JP" baseline="30000" dirty="0"/>
              <a:t>2</a:t>
            </a:r>
            <a:r>
              <a:rPr lang="en-US" altLang="ja-JP" dirty="0"/>
              <a:t> </a:t>
            </a:r>
            <a:r>
              <a:rPr lang="en-US" altLang="ja-JP" dirty="0" smtClean="0"/>
              <a:t>)</a:t>
            </a:r>
          </a:p>
          <a:p>
            <a:endParaRPr kumimoji="1" lang="en-US" altLang="ja-JP" dirty="0"/>
          </a:p>
          <a:p>
            <a:r>
              <a:rPr lang="ja-JP" altLang="en-US" dirty="0" smtClean="0"/>
              <a:t>正規分布で、たとえばデータ </a:t>
            </a:r>
            <a:r>
              <a:rPr lang="en-US" altLang="ja-JP" i="1" dirty="0" smtClean="0"/>
              <a:t>x</a:t>
            </a:r>
            <a:r>
              <a:rPr lang="en-US" altLang="ja-JP" baseline="30000" dirty="0" smtClean="0"/>
              <a:t>(1)</a:t>
            </a:r>
            <a:r>
              <a:rPr lang="en-US" altLang="ja-JP" dirty="0" smtClean="0"/>
              <a:t> </a:t>
            </a:r>
            <a:r>
              <a:rPr lang="ja-JP" altLang="en-US" dirty="0" smtClean="0"/>
              <a:t>になる確率は、</a:t>
            </a:r>
            <a:r>
              <a:rPr lang="en-US" altLang="ja-JP" dirty="0" smtClean="0"/>
              <a:t/>
            </a:r>
            <a:br>
              <a:rPr lang="en-US" altLang="ja-JP" dirty="0" smtClean="0"/>
            </a:br>
            <a:r>
              <a:rPr lang="en-US" altLang="ja-JP" i="1" dirty="0" smtClean="0"/>
              <a:t>N</a:t>
            </a:r>
            <a:r>
              <a:rPr lang="en-US" altLang="ja-JP" dirty="0" smtClean="0"/>
              <a:t> </a:t>
            </a:r>
            <a:r>
              <a:rPr lang="ja-JP" altLang="en-US" dirty="0" smtClean="0"/>
              <a:t>に </a:t>
            </a:r>
            <a:r>
              <a:rPr lang="en-US" altLang="ja-JP" i="1" dirty="0"/>
              <a:t>x</a:t>
            </a:r>
            <a:r>
              <a:rPr lang="en-US" altLang="ja-JP" baseline="30000" dirty="0"/>
              <a:t>(1)</a:t>
            </a:r>
            <a:r>
              <a:rPr lang="ja-JP" altLang="en-US" dirty="0" smtClean="0"/>
              <a:t> を代入して得られた値</a:t>
            </a:r>
            <a:endParaRPr lang="en-US" altLang="ja-JP" dirty="0" smtClean="0"/>
          </a:p>
          <a:p>
            <a:endParaRPr lang="en-US" altLang="ja-JP" dirty="0"/>
          </a:p>
          <a:p>
            <a:r>
              <a:rPr lang="ja-JP" altLang="en-US" dirty="0"/>
              <a:t>正規分布で、データ </a:t>
            </a:r>
            <a:r>
              <a:rPr lang="en-US" altLang="ja-JP" i="1" dirty="0"/>
              <a:t>x</a:t>
            </a:r>
            <a:r>
              <a:rPr lang="en-US" altLang="ja-JP" baseline="30000" dirty="0"/>
              <a:t>(1)</a:t>
            </a:r>
            <a:r>
              <a:rPr lang="en-US" altLang="ja-JP" dirty="0"/>
              <a:t>, </a:t>
            </a:r>
            <a:r>
              <a:rPr lang="en-US" altLang="ja-JP" i="1" dirty="0"/>
              <a:t>x</a:t>
            </a:r>
            <a:r>
              <a:rPr lang="en-US" altLang="ja-JP" baseline="30000" dirty="0"/>
              <a:t>(2)</a:t>
            </a:r>
            <a:r>
              <a:rPr lang="en-US" altLang="ja-JP" dirty="0"/>
              <a:t>, …, </a:t>
            </a:r>
            <a:r>
              <a:rPr lang="en-US" altLang="ja-JP" i="1" dirty="0"/>
              <a:t>x</a:t>
            </a:r>
            <a:r>
              <a:rPr lang="en-US" altLang="ja-JP" baseline="30000" dirty="0"/>
              <a:t>(</a:t>
            </a:r>
            <a:r>
              <a:rPr lang="en-US" altLang="ja-JP" i="1" baseline="30000" dirty="0"/>
              <a:t>m</a:t>
            </a:r>
            <a:r>
              <a:rPr lang="en-US" altLang="ja-JP" baseline="30000" dirty="0"/>
              <a:t>)</a:t>
            </a:r>
            <a:r>
              <a:rPr lang="en-US" altLang="ja-JP" dirty="0"/>
              <a:t> </a:t>
            </a:r>
            <a:r>
              <a:rPr lang="ja-JP" altLang="en-US" dirty="0"/>
              <a:t>になる</a:t>
            </a:r>
            <a:r>
              <a:rPr lang="ja-JP" altLang="en-US" dirty="0" smtClean="0"/>
              <a:t>確率 </a:t>
            </a:r>
            <a:r>
              <a:rPr lang="en-US" altLang="ja-JP" i="1" dirty="0" smtClean="0"/>
              <a:t>L</a:t>
            </a:r>
            <a:r>
              <a:rPr lang="en-US" altLang="ja-JP" dirty="0" smtClean="0"/>
              <a:t> (</a:t>
            </a:r>
            <a:r>
              <a:rPr lang="ja-JP" altLang="en-US" dirty="0" smtClean="0"/>
              <a:t>尤度関数</a:t>
            </a:r>
            <a:r>
              <a:rPr lang="en-US" altLang="ja-JP" dirty="0" smtClean="0"/>
              <a:t>) </a:t>
            </a:r>
            <a:r>
              <a:rPr lang="ja-JP" altLang="en-US" dirty="0" smtClean="0"/>
              <a:t>は</a:t>
            </a:r>
            <a:r>
              <a:rPr lang="ja-JP" altLang="en-US" dirty="0"/>
              <a:t>、</a:t>
            </a:r>
            <a:r>
              <a:rPr lang="en-US" altLang="ja-JP" dirty="0"/>
              <a:t/>
            </a:r>
            <a:br>
              <a:rPr lang="en-US" altLang="ja-JP" dirty="0"/>
            </a:br>
            <a:r>
              <a:rPr lang="en-US" altLang="ja-JP" i="1" dirty="0"/>
              <a:t>N</a:t>
            </a:r>
            <a:r>
              <a:rPr lang="en-US" altLang="ja-JP" dirty="0"/>
              <a:t> </a:t>
            </a:r>
            <a:r>
              <a:rPr lang="ja-JP" altLang="en-US" dirty="0" smtClean="0"/>
              <a:t>にそれぞれ代入して、すべてかけ合わせたもの </a:t>
            </a:r>
            <a:r>
              <a:rPr lang="en-US" altLang="ja-JP" dirty="0" smtClean="0"/>
              <a:t>(</a:t>
            </a:r>
            <a:r>
              <a:rPr lang="ja-JP" altLang="en-US" dirty="0" smtClean="0"/>
              <a:t>確率のかけ算</a:t>
            </a:r>
            <a:r>
              <a:rPr lang="en-US" altLang="ja-JP" dirty="0" smtClean="0"/>
              <a:t>)</a:t>
            </a:r>
            <a:endParaRPr lang="en-US" altLang="ja-JP" dirty="0"/>
          </a:p>
        </p:txBody>
      </p:sp>
      <p:sp>
        <p:nvSpPr>
          <p:cNvPr id="4" name="スライド番号プレースホルダー 3"/>
          <p:cNvSpPr>
            <a:spLocks noGrp="1"/>
          </p:cNvSpPr>
          <p:nvPr>
            <p:ph type="sldNum" sz="quarter" idx="12"/>
          </p:nvPr>
        </p:nvSpPr>
        <p:spPr/>
        <p:txBody>
          <a:bodyPr/>
          <a:lstStyle/>
          <a:p>
            <a:fld id="{5C10DD59-6834-4B70-81E7-829F7F51B488}" type="slidenum">
              <a:rPr lang="ja-JP" altLang="en-US" smtClean="0"/>
              <a:pPr/>
              <a:t>8</a:t>
            </a:fld>
            <a:endParaRPr lang="ja-JP" altLang="en-US"/>
          </a:p>
        </p:txBody>
      </p:sp>
      <p:graphicFrame>
        <p:nvGraphicFramePr>
          <p:cNvPr id="5" name="Object 19"/>
          <p:cNvGraphicFramePr>
            <a:graphicFrameLocks noChangeAspect="1"/>
          </p:cNvGraphicFramePr>
          <p:nvPr>
            <p:extLst>
              <p:ext uri="{D42A27DB-BD31-4B8C-83A1-F6EECF244321}">
                <p14:modId xmlns:p14="http://schemas.microsoft.com/office/powerpoint/2010/main" val="1172080000"/>
              </p:ext>
            </p:extLst>
          </p:nvPr>
        </p:nvGraphicFramePr>
        <p:xfrm>
          <a:off x="677863" y="5470525"/>
          <a:ext cx="6851650" cy="1093788"/>
        </p:xfrm>
        <a:graphic>
          <a:graphicData uri="http://schemas.openxmlformats.org/presentationml/2006/ole">
            <mc:AlternateContent xmlns:mc="http://schemas.openxmlformats.org/markup-compatibility/2006">
              <mc:Choice xmlns:v="urn:schemas-microsoft-com:vml" Requires="v">
                <p:oleObj spid="_x0000_s112659" name="Equation" r:id="rId3" imgW="2857320" imgH="457200" progId="Equation.DSMT4">
                  <p:embed/>
                </p:oleObj>
              </mc:Choice>
              <mc:Fallback>
                <p:oleObj name="Equation" r:id="rId3" imgW="2857320" imgH="457200" progId="Equation.DSMT4">
                  <p:embed/>
                  <p:pic>
                    <p:nvPicPr>
                      <p:cNvPr id="5" name="Object 19"/>
                      <p:cNvPicPr>
                        <a:picLocks noChangeAspect="1" noChangeArrowheads="1"/>
                      </p:cNvPicPr>
                      <p:nvPr/>
                    </p:nvPicPr>
                    <p:blipFill>
                      <a:blip r:embed="rId4"/>
                      <a:srcRect/>
                      <a:stretch>
                        <a:fillRect/>
                      </a:stretch>
                    </p:blipFill>
                    <p:spPr bwMode="auto">
                      <a:xfrm>
                        <a:off x="677863" y="5470525"/>
                        <a:ext cx="6851650" cy="1093788"/>
                      </a:xfrm>
                      <a:prstGeom prst="rect">
                        <a:avLst/>
                      </a:prstGeom>
                      <a:noFill/>
                      <a:extLst/>
                    </p:spPr>
                  </p:pic>
                </p:oleObj>
              </mc:Fallback>
            </mc:AlternateContent>
          </a:graphicData>
        </a:graphic>
      </p:graphicFrame>
    </p:spTree>
    <p:extLst>
      <p:ext uri="{BB962C8B-B14F-4D97-AF65-F5344CB8AC3E}">
        <p14:creationId xmlns:p14="http://schemas.microsoft.com/office/powerpoint/2010/main" val="2972980587"/>
      </p:ext>
    </p:extLst>
  </p:cSld>
  <p:clrMapOvr>
    <a:masterClrMapping/>
  </p:clrMapOvr>
</p:sld>
</file>

<file path=ppt/theme/theme1.xml><?xml version="1.0" encoding="utf-8"?>
<a:theme xmlns:a="http://schemas.openxmlformats.org/drawingml/2006/main" name="Office テーマ">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none" rtlCol="0" anchor="ctr" anchorCtr="0">
        <a:spAutoFit/>
      </a:bodyPr>
      <a:lstStyle>
        <a:defPPr>
          <a:defRPr kumimoji="1" sz="2400" dirty="0" smtClean="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9382</TotalTime>
  <Words>555</Words>
  <Application>Microsoft Office PowerPoint</Application>
  <PresentationFormat>画面に合わせる (4:3)</PresentationFormat>
  <Paragraphs>114</Paragraphs>
  <Slides>17</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17</vt:i4>
      </vt:variant>
    </vt:vector>
  </HeadingPairs>
  <TitlesOfParts>
    <vt:vector size="26" baseType="lpstr">
      <vt:lpstr>Meiryo UI</vt:lpstr>
      <vt:lpstr>ＭＳ Ｐゴシック</vt:lpstr>
      <vt:lpstr>メイリオ</vt:lpstr>
      <vt:lpstr>Arial</vt:lpstr>
      <vt:lpstr>Calibri</vt:lpstr>
      <vt:lpstr>Times New Roman</vt:lpstr>
      <vt:lpstr>Wingdings</vt:lpstr>
      <vt:lpstr>Office テーマ</vt:lpstr>
      <vt:lpstr>MathType 6.0 Equation</vt:lpstr>
      <vt:lpstr>最尤推定・最尤法</vt:lpstr>
      <vt:lpstr>最尤推定・最尤法とは？</vt:lpstr>
      <vt:lpstr>コインの表が出る確率は？</vt:lpstr>
      <vt:lpstr>尤度関数を最大にする θ を求める</vt:lpstr>
      <vt:lpstr>θ で微分して 0</vt:lpstr>
      <vt:lpstr>二項分布</vt:lpstr>
      <vt:lpstr>正規分布 (ガウス分布, Gaussian distribution)</vt:lpstr>
      <vt:lpstr>正規分布 補足</vt:lpstr>
      <vt:lpstr>最尤推定でパラメータを求める</vt:lpstr>
      <vt:lpstr>尤度関数を最大にする μ, σ2 を求める</vt:lpstr>
      <vt:lpstr>対数尤度関数</vt:lpstr>
      <vt:lpstr>μ で偏微分して 0</vt:lpstr>
      <vt:lpstr>μ を求める</vt:lpstr>
      <vt:lpstr>σ2 で偏微分して 0</vt:lpstr>
      <vt:lpstr>σ2 を求める</vt:lpstr>
      <vt:lpstr>変数の標準化を考える</vt:lpstr>
      <vt:lpstr>最尤推定 まとめ</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b4</dc:creator>
  <cp:lastModifiedBy>Hiromasa Kaneko</cp:lastModifiedBy>
  <cp:revision>597</cp:revision>
  <cp:lastPrinted>2017-08-26T02:58:28Z</cp:lastPrinted>
  <dcterms:created xsi:type="dcterms:W3CDTF">2017-03-17T08:34:14Z</dcterms:created>
  <dcterms:modified xsi:type="dcterms:W3CDTF">2017-08-26T02:58:43Z</dcterms:modified>
</cp:coreProperties>
</file>