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25"/>
  </p:notesMasterIdLst>
  <p:sldIdLst>
    <p:sldId id="256" r:id="rId2"/>
    <p:sldId id="270" r:id="rId3"/>
    <p:sldId id="271" r:id="rId4"/>
    <p:sldId id="299" r:id="rId5"/>
    <p:sldId id="303" r:id="rId6"/>
    <p:sldId id="300" r:id="rId7"/>
    <p:sldId id="301" r:id="rId8"/>
    <p:sldId id="306" r:id="rId9"/>
    <p:sldId id="302" r:id="rId10"/>
    <p:sldId id="304" r:id="rId11"/>
    <p:sldId id="307" r:id="rId12"/>
    <p:sldId id="316" r:id="rId13"/>
    <p:sldId id="314" r:id="rId14"/>
    <p:sldId id="319" r:id="rId15"/>
    <p:sldId id="318" r:id="rId16"/>
    <p:sldId id="322" r:id="rId17"/>
    <p:sldId id="308" r:id="rId18"/>
    <p:sldId id="309" r:id="rId19"/>
    <p:sldId id="313" r:id="rId20"/>
    <p:sldId id="312" r:id="rId21"/>
    <p:sldId id="310" r:id="rId22"/>
    <p:sldId id="320" r:id="rId23"/>
    <p:sldId id="321" r:id="rId2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6041" autoAdjust="0"/>
  </p:normalViewPr>
  <p:slideViewPr>
    <p:cSldViewPr snapToGrid="0">
      <p:cViewPr varScale="1">
        <p:scale>
          <a:sx n="102" d="100"/>
          <a:sy n="102" d="100"/>
        </p:scale>
        <p:origin x="1554" y="8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56501-E21B-4CA3-9621-57F669E716AA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368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431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6179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37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545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140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025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08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028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0531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518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400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815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84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706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007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044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28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727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811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9563-4B03-45CB-912E-9215DD1C451E}" type="datetime1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463620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メイリオ" panose="020B0604030504040204" pitchFamily="50" charset="-128"/>
              <a:buChar char="⁃"/>
              <a:defRPr/>
            </a:lvl3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5E1B-3CD3-441E-BEC5-239030F6E473}" type="datetime1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64A2162-6405-4F0B-857F-1DCDDEF0968F}" type="datetime1">
              <a:rPr lang="ja-JP" altLang="en-US" smtClean="0"/>
              <a:pPr/>
              <a:t>2017/5/11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daster.eu/node/65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dkit.org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kaneko@meiji.ac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atachemeng.wp.xdomain.jp/pythonassignment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6291" y="1112294"/>
            <a:ext cx="7850226" cy="1311128"/>
          </a:xfrm>
        </p:spPr>
        <p:txBody>
          <a:bodyPr/>
          <a:lstStyle/>
          <a:p>
            <a:r>
              <a:rPr lang="ja-JP" altLang="ja-JP" dirty="0"/>
              <a:t>変数選択手法っていろいろある</a:t>
            </a:r>
            <a:r>
              <a:rPr lang="ja-JP" altLang="ja-JP" dirty="0" smtClean="0"/>
              <a:t>けど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ja-JP" dirty="0" smtClean="0"/>
              <a:t>何</a:t>
            </a:r>
            <a:r>
              <a:rPr lang="ja-JP" altLang="ja-JP" dirty="0"/>
              <a:t>を使えばいいの？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6291" y="4860554"/>
            <a:ext cx="6353021" cy="885371"/>
          </a:xfrm>
        </p:spPr>
        <p:txBody>
          <a:bodyPr/>
          <a:lstStyle/>
          <a:p>
            <a:r>
              <a:rPr kumimoji="1" lang="en-US" altLang="ja-JP" dirty="0" smtClean="0"/>
              <a:t>2017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16</a:t>
            </a:r>
            <a:r>
              <a:rPr kumimoji="1" lang="ja-JP" altLang="en-US" dirty="0" smtClean="0"/>
              <a:t>日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火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/>
              <a:t>第</a:t>
            </a:r>
            <a:r>
              <a:rPr lang="en-US" altLang="ja-JP" dirty="0"/>
              <a:t>5</a:t>
            </a:r>
            <a:r>
              <a:rPr lang="ja-JP" altLang="en-US" dirty="0"/>
              <a:t>回ケモインフォマティクス若手の</a:t>
            </a:r>
            <a:r>
              <a:rPr lang="ja-JP" altLang="en-US" dirty="0" smtClean="0"/>
              <a:t>会＠渋谷ヒカリエ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706291" y="3429622"/>
            <a:ext cx="7585731" cy="4247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 専任講師   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724370" cy="590931"/>
          </a:xfrm>
        </p:spPr>
        <p:txBody>
          <a:bodyPr/>
          <a:lstStyle/>
          <a:p>
            <a:r>
              <a:rPr lang="ja-JP" altLang="en-US" dirty="0"/>
              <a:t>で</a:t>
            </a:r>
            <a:r>
              <a:rPr lang="ja-JP" altLang="en-US" dirty="0" smtClean="0"/>
              <a:t>、どれを使えばいいの？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843540" cy="3188565"/>
          </a:xfrm>
        </p:spPr>
        <p:txBody>
          <a:bodyPr/>
          <a:lstStyle/>
          <a:p>
            <a:r>
              <a:rPr kumimoji="1" lang="ja-JP" altLang="en-US" dirty="0" smtClean="0"/>
              <a:t>ランダムに選択は単純すぎる？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PLS-β</a:t>
            </a:r>
            <a:r>
              <a:rPr lang="ja-JP" altLang="en-US" dirty="0" smtClean="0"/>
              <a:t>・</a:t>
            </a:r>
            <a:r>
              <a:rPr lang="en-US" altLang="ja-JP" dirty="0" smtClean="0"/>
              <a:t>PLS-VIP</a:t>
            </a:r>
            <a:r>
              <a:rPr lang="ja-JP" altLang="en-US" dirty="0" smtClean="0"/>
              <a:t>はどっちがいいの？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最近</a:t>
            </a:r>
            <a:r>
              <a:rPr lang="en-US" altLang="ja-JP" dirty="0" smtClean="0"/>
              <a:t>LASSO</a:t>
            </a:r>
            <a:r>
              <a:rPr lang="ja-JP" altLang="en-US" dirty="0" smtClean="0"/>
              <a:t>をよく見るけどどうなの？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 smtClean="0"/>
              <a:t>GAPLS</a:t>
            </a:r>
            <a:r>
              <a:rPr kumimoji="1" lang="ja-JP" altLang="en-US" dirty="0" smtClean="0"/>
              <a:t>は時間かかりそうだけど</a:t>
            </a:r>
            <a:r>
              <a:rPr kumimoji="1" lang="ja-JP" altLang="en-US" dirty="0" err="1" smtClean="0"/>
              <a:t>よ</a:t>
            </a:r>
            <a:r>
              <a:rPr kumimoji="1" lang="ja-JP" altLang="en-US" dirty="0" smtClean="0"/>
              <a:t>さげ？指標次第？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015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837636" cy="590931"/>
          </a:xfrm>
        </p:spPr>
        <p:txBody>
          <a:bodyPr/>
          <a:lstStyle/>
          <a:p>
            <a:r>
              <a:rPr kumimoji="1" lang="ja-JP" altLang="en-US" dirty="0" smtClean="0"/>
              <a:t>調べてみました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321509" cy="4454040"/>
          </a:xfrm>
        </p:spPr>
        <p:txBody>
          <a:bodyPr/>
          <a:lstStyle/>
          <a:p>
            <a:r>
              <a:rPr kumimoji="1" lang="en-US" altLang="ja-JP" dirty="0" smtClean="0"/>
              <a:t>QSPR: 		</a:t>
            </a:r>
            <a:r>
              <a:rPr lang="en-US" altLang="ja-JP" dirty="0" smtClean="0"/>
              <a:t>1290</a:t>
            </a:r>
            <a:r>
              <a:rPr lang="ja-JP" altLang="en-US" dirty="0"/>
              <a:t>個の化合物に関する</a:t>
            </a:r>
            <a:r>
              <a:rPr lang="en-US" altLang="ja-JP" dirty="0" err="1" smtClean="0"/>
              <a:t>logS</a:t>
            </a:r>
            <a:r>
              <a:rPr lang="en-US" altLang="ja-JP" dirty="0" smtClean="0"/>
              <a:t>[1]</a:t>
            </a:r>
          </a:p>
          <a:p>
            <a:r>
              <a:rPr lang="en-US" altLang="ja-JP" dirty="0" smtClean="0"/>
              <a:t>QSAR(toxicity):	1,093 </a:t>
            </a:r>
            <a:r>
              <a:rPr lang="ja-JP" altLang="en-US" dirty="0"/>
              <a:t>化合物の </a:t>
            </a:r>
            <a:r>
              <a:rPr lang="en-US" altLang="ja-JP" dirty="0"/>
              <a:t>T. Pyriformis </a:t>
            </a:r>
            <a:r>
              <a:rPr lang="ja-JP" altLang="en-US" dirty="0"/>
              <a:t>に</a:t>
            </a:r>
            <a:r>
              <a:rPr lang="ja-JP" altLang="en-US" dirty="0" smtClean="0"/>
              <a:t>対する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		50</a:t>
            </a:r>
            <a:r>
              <a:rPr lang="en-US" altLang="ja-JP" dirty="0"/>
              <a:t>%</a:t>
            </a:r>
            <a:r>
              <a:rPr lang="ja-JP" altLang="en-US" dirty="0"/>
              <a:t>阻害濃度 </a:t>
            </a:r>
            <a:r>
              <a:rPr lang="en-US" altLang="ja-JP" dirty="0"/>
              <a:t>(pIGC</a:t>
            </a:r>
            <a:r>
              <a:rPr lang="en-US" altLang="ja-JP" baseline="-25000" dirty="0"/>
              <a:t>50</a:t>
            </a:r>
            <a:r>
              <a:rPr lang="en-US" altLang="ja-JP" dirty="0" smtClean="0"/>
              <a:t>) [2]</a:t>
            </a:r>
          </a:p>
          <a:p>
            <a:pPr lvl="1"/>
            <a:r>
              <a:rPr lang="ja-JP" altLang="en-US" dirty="0"/>
              <a:t>構造</a:t>
            </a:r>
            <a:r>
              <a:rPr lang="ja-JP" altLang="en-US" dirty="0" smtClean="0"/>
              <a:t>記述子</a:t>
            </a:r>
            <a:r>
              <a:rPr lang="en-US" altLang="ja-JP" dirty="0" smtClean="0"/>
              <a:t>: </a:t>
            </a:r>
            <a:r>
              <a:rPr lang="en-US" altLang="ja-JP" dirty="0" err="1" smtClean="0"/>
              <a:t>RDKit</a:t>
            </a:r>
            <a:r>
              <a:rPr lang="en-US" altLang="ja-JP" dirty="0" smtClean="0"/>
              <a:t>[3]</a:t>
            </a:r>
            <a:r>
              <a:rPr lang="ja-JP" altLang="en-US" dirty="0" smtClean="0"/>
              <a:t>で計算した </a:t>
            </a:r>
            <a:r>
              <a:rPr lang="en-US" altLang="ja-JP" dirty="0" smtClean="0"/>
              <a:t>206</a:t>
            </a:r>
            <a:r>
              <a:rPr lang="ja-JP" altLang="en-US" dirty="0" smtClean="0"/>
              <a:t>記述子</a:t>
            </a:r>
            <a:endParaRPr lang="en-US" altLang="ja-JP" dirty="0" smtClean="0"/>
          </a:p>
          <a:p>
            <a:pPr lvl="1"/>
            <a:endParaRPr kumimoji="1" lang="en-US" altLang="ja-JP" dirty="0"/>
          </a:p>
          <a:p>
            <a:pPr lvl="1"/>
            <a:r>
              <a:rPr lang="ja-JP" altLang="en-US" dirty="0" smtClean="0"/>
              <a:t>モデル構築用サンプル数</a:t>
            </a:r>
            <a:r>
              <a:rPr lang="en-US" altLang="ja-JP" dirty="0" smtClean="0"/>
              <a:t>: </a:t>
            </a:r>
            <a:r>
              <a:rPr lang="en-US" altLang="ja-JP" dirty="0" smtClean="0">
                <a:solidFill>
                  <a:schemeClr val="bg1">
                    <a:lumMod val="85000"/>
                  </a:schemeClr>
                </a:solidFill>
              </a:rPr>
              <a:t>30, </a:t>
            </a:r>
            <a:r>
              <a:rPr lang="en-US" altLang="ja-JP" dirty="0" smtClean="0"/>
              <a:t>100, 500</a:t>
            </a:r>
          </a:p>
          <a:p>
            <a:pPr lvl="1"/>
            <a:r>
              <a:rPr lang="ja-JP" altLang="en-US" dirty="0"/>
              <a:t>ランダム</a:t>
            </a:r>
            <a:r>
              <a:rPr lang="ja-JP" altLang="en-US" dirty="0" smtClean="0"/>
              <a:t>にサンプルを選択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それ以外のサンプルがモデル検証用サンプル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r>
              <a:rPr kumimoji="1" lang="en-US" altLang="ja-JP" dirty="0" smtClean="0"/>
              <a:t>50</a:t>
            </a:r>
            <a:r>
              <a:rPr kumimoji="1" lang="ja-JP" altLang="en-US" dirty="0" smtClean="0"/>
              <a:t>回繰り返して、モデル検証用サンプルの </a:t>
            </a:r>
            <a:r>
              <a:rPr kumimoji="1" lang="en-US" altLang="ja-JP" dirty="0" smtClean="0"/>
              <a:t>MEA </a:t>
            </a:r>
            <a:r>
              <a:rPr kumimoji="1" lang="ja-JP" altLang="en-US" dirty="0" smtClean="0"/>
              <a:t>を比較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MAE (Mean </a:t>
            </a:r>
            <a:r>
              <a:rPr lang="en-US" altLang="ja-JP" dirty="0"/>
              <a:t>Absolute </a:t>
            </a:r>
            <a:r>
              <a:rPr lang="en-US" altLang="ja-JP" dirty="0" smtClean="0"/>
              <a:t>Error): </a:t>
            </a:r>
            <a:r>
              <a:rPr lang="ja-JP" altLang="en-US" dirty="0" smtClean="0"/>
              <a:t>誤差の絶対値の平均</a:t>
            </a: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1680712" y="5867376"/>
            <a:ext cx="74052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buClr>
                <a:srgbClr val="FF0066"/>
              </a:buClr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[1] T.J. 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Hou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, K. Xia, W. Zhang, X.J. Xu, J. Chem. Inf. 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Comput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. Sci., 44, 266, 2004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</a:p>
          <a:p>
            <a:pPr>
              <a:buClr>
                <a:srgbClr val="FF0066"/>
              </a:buClr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[2]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http://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www.cadaster.eu/node/65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Clr>
                <a:srgbClr val="FF0066"/>
              </a:buClr>
            </a:pP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[3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http://www.rdkit.org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/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451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886000" cy="590931"/>
          </a:xfrm>
        </p:spPr>
        <p:txBody>
          <a:bodyPr/>
          <a:lstStyle/>
          <a:p>
            <a:r>
              <a:rPr lang="en-US" altLang="ja-JP" dirty="0" smtClean="0"/>
              <a:t>QSPR 100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66436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3745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66609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29530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495072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11880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772188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61392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214414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86299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679079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7" y="1017112"/>
            <a:ext cx="8460000" cy="404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725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886000" cy="590931"/>
          </a:xfrm>
        </p:spPr>
        <p:txBody>
          <a:bodyPr/>
          <a:lstStyle/>
          <a:p>
            <a:r>
              <a:rPr lang="en-US" altLang="ja-JP" dirty="0" smtClean="0"/>
              <a:t>QSPR 500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64726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3403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61479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28846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486522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10854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760218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60024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199024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84589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660274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95" y="1043086"/>
            <a:ext cx="8460000" cy="4015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40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24664" cy="590931"/>
          </a:xfrm>
        </p:spPr>
        <p:txBody>
          <a:bodyPr/>
          <a:lstStyle/>
          <a:p>
            <a:r>
              <a:rPr lang="en-US" altLang="ja-JP" dirty="0" smtClean="0"/>
              <a:t>QSAR 100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64726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3403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61479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28846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486522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10854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760218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60024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199024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84589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660274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11" y="1030021"/>
            <a:ext cx="8460000" cy="400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132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24664" cy="590931"/>
          </a:xfrm>
        </p:spPr>
        <p:txBody>
          <a:bodyPr/>
          <a:lstStyle/>
          <a:p>
            <a:r>
              <a:rPr lang="en-US" altLang="ja-JP" dirty="0" smtClean="0"/>
              <a:t>QSAR 500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63096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3077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56589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28194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478372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09876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748808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58720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184354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82959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642344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28" y="980721"/>
            <a:ext cx="8460000" cy="403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8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199367" cy="590931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34572" cy="3661002"/>
          </a:xfrm>
        </p:spPr>
        <p:txBody>
          <a:bodyPr/>
          <a:lstStyle/>
          <a:p>
            <a:r>
              <a:rPr kumimoji="1" lang="ja-JP" altLang="en-US" dirty="0" smtClean="0"/>
              <a:t>説明変数を選択しないときと比べて、推定性能の</a:t>
            </a:r>
            <a:r>
              <a:rPr lang="ja-JP" altLang="en-US" dirty="0" smtClean="0"/>
              <a:t>大きな向上は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見られなかった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特にサンプル数が大きいときに、</a:t>
            </a:r>
            <a:r>
              <a:rPr lang="en-US" altLang="ja-JP" dirty="0" smtClean="0"/>
              <a:t>GA</a:t>
            </a:r>
            <a:r>
              <a:rPr lang="ja-JP" altLang="en-US" dirty="0" smtClean="0"/>
              <a:t>における指標の違いによって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結果に大きな差異はなかった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オーバーフィットしそうな 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 </a:t>
            </a:r>
            <a:r>
              <a:rPr kumimoji="1" lang="ja-JP" altLang="en-US" dirty="0" smtClean="0"/>
              <a:t>でもサンプルが多いと他の指標と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あまり変わらなかった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PLS-VIP</a:t>
            </a:r>
            <a:r>
              <a:rPr lang="ja-JP" altLang="en-US" dirty="0" smtClean="0"/>
              <a:t> と </a:t>
            </a:r>
            <a:r>
              <a:rPr lang="en-US" altLang="ja-JP" dirty="0" smtClean="0"/>
              <a:t>LASSO </a:t>
            </a:r>
            <a:r>
              <a:rPr lang="ja-JP" altLang="en-US" dirty="0" smtClean="0"/>
              <a:t>が良さそう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924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111749" cy="590931"/>
          </a:xfrm>
        </p:spPr>
        <p:txBody>
          <a:bodyPr/>
          <a:lstStyle/>
          <a:p>
            <a:r>
              <a:rPr kumimoji="1" lang="ja-JP" altLang="en-US" dirty="0" smtClean="0"/>
              <a:t>補足資料 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65880" cy="2267287"/>
          </a:xfrm>
        </p:spPr>
        <p:txBody>
          <a:bodyPr/>
          <a:lstStyle/>
          <a:p>
            <a:r>
              <a:rPr kumimoji="1" lang="ja-JP" altLang="en-US" dirty="0" smtClean="0"/>
              <a:t>ランダム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ランダムに半分選択</a:t>
            </a:r>
            <a:endParaRPr kumimoji="1" lang="en-US" altLang="ja-JP" dirty="0" smtClean="0"/>
          </a:p>
          <a:p>
            <a:r>
              <a:rPr lang="en-US" altLang="ja-JP" dirty="0" smtClean="0"/>
              <a:t>PLS-β, PLS-VIP: </a:t>
            </a:r>
            <a:r>
              <a:rPr lang="ja-JP" altLang="en-US" dirty="0" smtClean="0"/>
              <a:t>中央値以上を選択</a:t>
            </a:r>
            <a:endParaRPr lang="en-US" altLang="ja-JP" dirty="0" smtClean="0"/>
          </a:p>
          <a:p>
            <a:r>
              <a:rPr lang="en-US" altLang="ja-JP" dirty="0" smtClean="0"/>
              <a:t>LASSO: λ…0.1, 0.2, …, 4.9, 5 </a:t>
            </a:r>
            <a:r>
              <a:rPr lang="ja-JP" altLang="en-US" dirty="0" smtClean="0"/>
              <a:t>の中で </a:t>
            </a:r>
            <a:r>
              <a:rPr lang="en-US" altLang="ja-JP" dirty="0" smtClean="0"/>
              <a:t>r</a:t>
            </a:r>
            <a:r>
              <a:rPr lang="en-US" altLang="ja-JP" baseline="30000" dirty="0" smtClean="0"/>
              <a:t>2</a:t>
            </a:r>
            <a:r>
              <a:rPr lang="en-US" altLang="ja-JP" baseline="-25000" dirty="0" smtClean="0"/>
              <a:t>CV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が最大のものを選択</a:t>
            </a:r>
            <a:endParaRPr lang="en-US" altLang="ja-JP" dirty="0" smtClean="0"/>
          </a:p>
          <a:p>
            <a:r>
              <a:rPr kumimoji="1" lang="en-US" altLang="ja-JP" dirty="0" smtClean="0"/>
              <a:t>Stepwise: </a:t>
            </a:r>
            <a:r>
              <a:rPr kumimoji="1" lang="ja-JP" altLang="en-US" dirty="0" smtClean="0"/>
              <a:t>変数増減法</a:t>
            </a:r>
            <a:endParaRPr kumimoji="1" lang="en-US" altLang="ja-JP" dirty="0" smtClean="0"/>
          </a:p>
          <a:p>
            <a:r>
              <a:rPr kumimoji="1" lang="en-US" altLang="ja-JP" dirty="0" smtClean="0"/>
              <a:t>GA: </a:t>
            </a:r>
            <a:r>
              <a:rPr kumimoji="1" lang="ja-JP" altLang="en-US" dirty="0" smtClean="0"/>
              <a:t>世代数</a:t>
            </a:r>
            <a:r>
              <a:rPr kumimoji="1" lang="en-US" altLang="ja-JP" dirty="0" smtClean="0"/>
              <a:t>300</a:t>
            </a:r>
            <a:r>
              <a:rPr kumimoji="1" lang="ja-JP" altLang="en-US" dirty="0" err="1" smtClean="0"/>
              <a:t>、</a:t>
            </a:r>
            <a:r>
              <a:rPr kumimoji="1" lang="ja-JP" altLang="en-US" dirty="0" smtClean="0"/>
              <a:t>個体数</a:t>
            </a:r>
            <a:r>
              <a:rPr kumimoji="1" lang="en-US" altLang="ja-JP" dirty="0" smtClean="0"/>
              <a:t>300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998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55375" cy="590931"/>
          </a:xfrm>
        </p:spPr>
        <p:txBody>
          <a:bodyPr/>
          <a:lstStyle/>
          <a:p>
            <a:r>
              <a:rPr kumimoji="1" lang="ja-JP" altLang="en-US" dirty="0" smtClean="0"/>
              <a:t>補足資料 クロスバリデーション </a:t>
            </a:r>
            <a:r>
              <a:rPr kumimoji="1" lang="en-US" altLang="ja-JP" dirty="0" smtClean="0"/>
              <a:t>(CV)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5694" y="979767"/>
            <a:ext cx="7633500" cy="424732"/>
          </a:xfrm>
        </p:spPr>
        <p:txBody>
          <a:bodyPr/>
          <a:lstStyle/>
          <a:p>
            <a:r>
              <a:rPr lang="ja-JP" altLang="en-US" dirty="0"/>
              <a:t>例</a:t>
            </a:r>
            <a:r>
              <a:rPr lang="en-US" altLang="ja-JP" dirty="0"/>
              <a:t>) 3-fold </a:t>
            </a:r>
            <a:r>
              <a:rPr lang="ja-JP" altLang="en-US" dirty="0" smtClean="0"/>
              <a:t>クロスバリデーション </a:t>
            </a:r>
            <a:r>
              <a:rPr lang="en-US" altLang="ja-JP" dirty="0" smtClean="0"/>
              <a:t>(Cross-Validation, CV)</a:t>
            </a:r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2821" y="1751005"/>
            <a:ext cx="684000" cy="216000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031935" y="311915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比較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6005" y="132802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変数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>
            <a:off x="-52550" y="264633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データ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62522" y="1751005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046484" y="1751005"/>
            <a:ext cx="684000" cy="216000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39057" y="1897067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39057" y="334891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3046484" y="2471085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3046484" y="3191165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4065794" y="1751005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010794" y="1897067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10794" y="334891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4065794" y="2471085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065794" y="3191165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3139057" y="261346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10794" y="261346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3" name="右矢印 22"/>
          <p:cNvSpPr/>
          <p:nvPr/>
        </p:nvSpPr>
        <p:spPr>
          <a:xfrm>
            <a:off x="2229644" y="2615101"/>
            <a:ext cx="504056" cy="50405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4708001" y="2615101"/>
            <a:ext cx="504056" cy="50405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71767" y="425066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64340" y="439887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27" name="直線コネクタ 26"/>
          <p:cNvCxnSpPr/>
          <p:nvPr/>
        </p:nvCxnSpPr>
        <p:spPr>
          <a:xfrm>
            <a:off x="571767" y="497074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2109304" y="425066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54304" y="439887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30" name="直線コネクタ 29"/>
          <p:cNvCxnSpPr/>
          <p:nvPr/>
        </p:nvCxnSpPr>
        <p:spPr>
          <a:xfrm>
            <a:off x="2109304" y="497074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664340" y="509622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054304" y="509622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34432" y="595436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27005" y="611422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193559" y="6063595"/>
            <a:ext cx="962448" cy="50139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443899" y="6114229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37" name="直線コネクタ 36"/>
          <p:cNvCxnSpPr>
            <a:stCxn id="25" idx="3"/>
            <a:endCxn id="28" idx="1"/>
          </p:cNvCxnSpPr>
          <p:nvPr/>
        </p:nvCxnSpPr>
        <p:spPr>
          <a:xfrm>
            <a:off x="1255767" y="497074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stCxn id="33" idx="3"/>
            <a:endCxn id="35" idx="1"/>
          </p:cNvCxnSpPr>
          <p:nvPr/>
        </p:nvCxnSpPr>
        <p:spPr>
          <a:xfrm>
            <a:off x="918432" y="6314284"/>
            <a:ext cx="275127" cy="8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右矢印 38"/>
          <p:cNvSpPr/>
          <p:nvPr/>
        </p:nvSpPr>
        <p:spPr>
          <a:xfrm rot="5400000">
            <a:off x="1151676" y="536945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0" name="直線コネクタ 39"/>
          <p:cNvCxnSpPr>
            <a:stCxn id="35" idx="3"/>
            <a:endCxn id="36" idx="1"/>
          </p:cNvCxnSpPr>
          <p:nvPr/>
        </p:nvCxnSpPr>
        <p:spPr>
          <a:xfrm flipV="1">
            <a:off x="2156007" y="6298895"/>
            <a:ext cx="287892" cy="15397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8348322" y="1708614"/>
            <a:ext cx="360000" cy="216000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93322" y="1897067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293322" y="334891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8348322" y="242869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8348322" y="314877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8293322" y="261346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084391" y="1708614"/>
            <a:ext cx="360000" cy="21600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982102" y="1897067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982102" y="3348910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50" name="直線コネクタ 49"/>
          <p:cNvCxnSpPr/>
          <p:nvPr/>
        </p:nvCxnSpPr>
        <p:spPr>
          <a:xfrm>
            <a:off x="6084391" y="242869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6084391" y="3148774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5982102" y="2613464"/>
            <a:ext cx="5613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r>
              <a:rPr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53" name="左右矢印 52"/>
          <p:cNvSpPr/>
          <p:nvPr/>
        </p:nvSpPr>
        <p:spPr>
          <a:xfrm rot="10800000">
            <a:off x="6738171" y="2577353"/>
            <a:ext cx="1296144" cy="422523"/>
          </a:xfrm>
          <a:prstGeom prst="left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68732" y="4068965"/>
            <a:ext cx="8906680" cy="2722360"/>
          </a:xfrm>
          <a:prstGeom prst="roundRect">
            <a:avLst>
              <a:gd name="adj" fmla="val 8654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90416" y="408834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56" name="直線コネクタ 55"/>
          <p:cNvCxnSpPr/>
          <p:nvPr/>
        </p:nvCxnSpPr>
        <p:spPr>
          <a:xfrm flipH="1">
            <a:off x="4620766" y="3201215"/>
            <a:ext cx="302890" cy="8798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4630291" y="4066233"/>
            <a:ext cx="578508" cy="0"/>
          </a:xfrm>
          <a:prstGeom prst="line">
            <a:avLst/>
          </a:prstGeom>
          <a:ln w="3810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4917330" y="3201215"/>
            <a:ext cx="302890" cy="8798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3596103" y="425066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88676" y="439887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61" name="直線コネクタ 60"/>
          <p:cNvCxnSpPr/>
          <p:nvPr/>
        </p:nvCxnSpPr>
        <p:spPr>
          <a:xfrm>
            <a:off x="3596103" y="497074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5133640" y="425066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078640" y="439887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5133640" y="497074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688676" y="509622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78640" y="509622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258768" y="595436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351341" y="611422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217895" y="6063587"/>
            <a:ext cx="962448" cy="50139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5468235" y="6114229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71" name="直線コネクタ 70"/>
          <p:cNvCxnSpPr>
            <a:stCxn id="59" idx="3"/>
            <a:endCxn id="62" idx="1"/>
          </p:cNvCxnSpPr>
          <p:nvPr/>
        </p:nvCxnSpPr>
        <p:spPr>
          <a:xfrm>
            <a:off x="4280103" y="497074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>
            <a:stCxn id="67" idx="3"/>
            <a:endCxn id="69" idx="1"/>
          </p:cNvCxnSpPr>
          <p:nvPr/>
        </p:nvCxnSpPr>
        <p:spPr>
          <a:xfrm>
            <a:off x="3942768" y="6314284"/>
            <a:ext cx="275127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右矢印 72"/>
          <p:cNvSpPr/>
          <p:nvPr/>
        </p:nvSpPr>
        <p:spPr>
          <a:xfrm rot="5400000">
            <a:off x="4176012" y="536945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4" name="直線コネクタ 73"/>
          <p:cNvCxnSpPr>
            <a:stCxn id="69" idx="3"/>
            <a:endCxn id="70" idx="1"/>
          </p:cNvCxnSpPr>
          <p:nvPr/>
        </p:nvCxnSpPr>
        <p:spPr>
          <a:xfrm flipV="1">
            <a:off x="5180343" y="6298895"/>
            <a:ext cx="287892" cy="15389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3114752" y="408834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②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529579" y="4250667"/>
            <a:ext cx="684000" cy="14401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622152" y="439887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78" name="直線コネクタ 77"/>
          <p:cNvCxnSpPr/>
          <p:nvPr/>
        </p:nvCxnSpPr>
        <p:spPr>
          <a:xfrm>
            <a:off x="6529579" y="4970747"/>
            <a:ext cx="684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8067116" y="4250667"/>
            <a:ext cx="360000" cy="1440160"/>
          </a:xfrm>
          <a:prstGeom prst="rect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8012116" y="4398875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81" name="直線コネクタ 80"/>
          <p:cNvCxnSpPr/>
          <p:nvPr/>
        </p:nvCxnSpPr>
        <p:spPr>
          <a:xfrm>
            <a:off x="8067116" y="4970747"/>
            <a:ext cx="36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6622152" y="5096222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8012116" y="5096221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6192244" y="5954364"/>
            <a:ext cx="684000" cy="719840"/>
          </a:xfrm>
          <a:prstGeom prst="rect">
            <a:avLst/>
          </a:prstGeom>
          <a:solidFill>
            <a:srgbClr val="CCFFCC"/>
          </a:solidFill>
          <a:ln w="19050">
            <a:solidFill>
              <a:srgbClr val="006600"/>
            </a:solidFill>
          </a:ln>
        </p:spPr>
        <p:txBody>
          <a:bodyPr wrap="none" rtlCol="0" anchor="ctr" anchorCtr="1">
            <a:noAutofit/>
          </a:bodyPr>
          <a:lstStyle/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6284817" y="611422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X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7151371" y="6063587"/>
            <a:ext cx="962448" cy="50139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none" lIns="72000" tIns="72000" rIns="72000" bIns="72000" rtlCol="0" anchor="ctr" anchorCtr="1">
            <a:spAutoFit/>
          </a:bodyPr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モデル</a:t>
            </a:r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8401711" y="6114229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y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p</a:t>
            </a:r>
            <a:endParaRPr kumimoji="1" lang="ja-JP" altLang="en-US" baseline="-25000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cxnSp>
        <p:nvCxnSpPr>
          <p:cNvPr id="88" name="直線コネクタ 87"/>
          <p:cNvCxnSpPr>
            <a:stCxn id="76" idx="3"/>
            <a:endCxn id="79" idx="1"/>
          </p:cNvCxnSpPr>
          <p:nvPr/>
        </p:nvCxnSpPr>
        <p:spPr>
          <a:xfrm>
            <a:off x="7213579" y="4970747"/>
            <a:ext cx="853537" cy="0"/>
          </a:xfrm>
          <a:prstGeom prst="line">
            <a:avLst/>
          </a:prstGeom>
          <a:ln w="34925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>
            <a:stCxn id="84" idx="3"/>
            <a:endCxn id="86" idx="1"/>
          </p:cNvCxnSpPr>
          <p:nvPr/>
        </p:nvCxnSpPr>
        <p:spPr>
          <a:xfrm>
            <a:off x="6876244" y="6314284"/>
            <a:ext cx="275127" cy="0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右矢印 89"/>
          <p:cNvSpPr/>
          <p:nvPr/>
        </p:nvSpPr>
        <p:spPr>
          <a:xfrm rot="5400000">
            <a:off x="7109488" y="5369458"/>
            <a:ext cx="1046214" cy="278507"/>
          </a:xfrm>
          <a:prstGeom prst="rightArrow">
            <a:avLst>
              <a:gd name="adj1" fmla="val 50000"/>
              <a:gd name="adj2" fmla="val 711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1" name="直線コネクタ 90"/>
          <p:cNvCxnSpPr>
            <a:stCxn id="86" idx="3"/>
            <a:endCxn id="87" idx="1"/>
          </p:cNvCxnSpPr>
          <p:nvPr/>
        </p:nvCxnSpPr>
        <p:spPr>
          <a:xfrm flipV="1">
            <a:off x="8113819" y="6298895"/>
            <a:ext cx="287892" cy="15389"/>
          </a:xfrm>
          <a:prstGeom prst="line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/>
          <p:cNvSpPr txBox="1"/>
          <p:nvPr/>
        </p:nvSpPr>
        <p:spPr>
          <a:xfrm>
            <a:off x="6048228" y="408834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③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441091" y="336687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441091" y="26256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③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5441091" y="188432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②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87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/>
      <p:bldP spid="13" grpId="0"/>
      <p:bldP spid="16" grpId="0" animBg="1"/>
      <p:bldP spid="17" grpId="0"/>
      <p:bldP spid="18" grpId="0"/>
      <p:bldP spid="21" grpId="0"/>
      <p:bldP spid="22" grpId="0"/>
      <p:bldP spid="23" grpId="0" animBg="1"/>
      <p:bldP spid="24" grpId="0" animBg="1"/>
      <p:bldP spid="25" grpId="0" animBg="1"/>
      <p:bldP spid="26" grpId="0"/>
      <p:bldP spid="28" grpId="0" animBg="1"/>
      <p:bldP spid="29" grpId="0"/>
      <p:bldP spid="31" grpId="0"/>
      <p:bldP spid="32" grpId="0"/>
      <p:bldP spid="33" grpId="0" animBg="1"/>
      <p:bldP spid="34" grpId="0"/>
      <p:bldP spid="35" grpId="0" animBg="1"/>
      <p:bldP spid="36" grpId="0"/>
      <p:bldP spid="39" grpId="0" animBg="1"/>
      <p:bldP spid="41" grpId="0" animBg="1"/>
      <p:bldP spid="42" grpId="0"/>
      <p:bldP spid="43" grpId="0"/>
      <p:bldP spid="46" grpId="0"/>
      <p:bldP spid="47" grpId="0" animBg="1"/>
      <p:bldP spid="48" grpId="0" animBg="1"/>
      <p:bldP spid="49" grpId="0" animBg="1"/>
      <p:bldP spid="52" grpId="0" animBg="1"/>
      <p:bldP spid="53" grpId="0" animBg="1"/>
      <p:bldP spid="54" grpId="0" animBg="1"/>
      <p:bldP spid="55" grpId="0"/>
      <p:bldP spid="59" grpId="0" animBg="1"/>
      <p:bldP spid="60" grpId="0"/>
      <p:bldP spid="62" grpId="0" animBg="1"/>
      <p:bldP spid="63" grpId="0"/>
      <p:bldP spid="65" grpId="0"/>
      <p:bldP spid="66" grpId="0"/>
      <p:bldP spid="67" grpId="0" animBg="1"/>
      <p:bldP spid="68" grpId="0"/>
      <p:bldP spid="69" grpId="0" animBg="1"/>
      <p:bldP spid="70" grpId="0"/>
      <p:bldP spid="73" grpId="0" animBg="1"/>
      <p:bldP spid="75" grpId="0"/>
      <p:bldP spid="76" grpId="0" animBg="1"/>
      <p:bldP spid="77" grpId="0"/>
      <p:bldP spid="79" grpId="0" animBg="1"/>
      <p:bldP spid="80" grpId="0"/>
      <p:bldP spid="82" grpId="0"/>
      <p:bldP spid="83" grpId="0"/>
      <p:bldP spid="84" grpId="0" animBg="1"/>
      <p:bldP spid="85" grpId="0"/>
      <p:bldP spid="86" grpId="0" animBg="1"/>
      <p:bldP spid="87" grpId="0"/>
      <p:bldP spid="90" grpId="0" animBg="1"/>
      <p:bldP spid="92" grpId="0"/>
      <p:bldP spid="93" grpId="0"/>
      <p:bldP spid="94" grpId="0"/>
      <p:bldP spid="9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55375" cy="590931"/>
          </a:xfrm>
        </p:spPr>
        <p:txBody>
          <a:bodyPr/>
          <a:lstStyle/>
          <a:p>
            <a:r>
              <a:rPr lang="ja-JP" altLang="en-US" dirty="0"/>
              <a:t>補足資料 クロスバリデーション </a:t>
            </a:r>
            <a:r>
              <a:rPr lang="en-US" altLang="ja-JP" dirty="0"/>
              <a:t>(CV)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596404" cy="424732"/>
          </a:xfrm>
        </p:spPr>
        <p:txBody>
          <a:bodyPr/>
          <a:lstStyle/>
          <a:p>
            <a:r>
              <a:rPr kumimoji="1" lang="ja-JP" altLang="en-US" dirty="0" smtClean="0"/>
              <a:t>今回は </a:t>
            </a:r>
            <a:r>
              <a:rPr kumimoji="1" lang="en-US" altLang="ja-JP" dirty="0" smtClean="0"/>
              <a:t>5-fold </a:t>
            </a:r>
            <a:r>
              <a:rPr kumimoji="1" lang="ja-JP" altLang="en-US" dirty="0" smtClean="0"/>
              <a:t>クロスバリデーション を使用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060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21748" cy="4850559"/>
          </a:xfrm>
        </p:spPr>
        <p:txBody>
          <a:bodyPr/>
          <a:lstStyle/>
          <a:p>
            <a:r>
              <a:rPr kumimoji="1" lang="ja-JP" altLang="en-US" dirty="0" smtClean="0"/>
              <a:t>明治大学 応用化学科 応用化学科 専任講師　金子 弘昌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データ化学工学研究室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部屋</a:t>
            </a:r>
            <a:r>
              <a:rPr lang="en-US" altLang="ja-JP" dirty="0" smtClean="0"/>
              <a:t>: </a:t>
            </a:r>
            <a:r>
              <a:rPr lang="ja-JP" altLang="ja-JP" dirty="0" smtClean="0"/>
              <a:t>第二</a:t>
            </a:r>
            <a:r>
              <a:rPr lang="ja-JP" altLang="ja-JP" dirty="0"/>
              <a:t>校舎</a:t>
            </a:r>
            <a:r>
              <a:rPr lang="en-US" altLang="ja-JP" dirty="0"/>
              <a:t>D</a:t>
            </a:r>
            <a:r>
              <a:rPr lang="ja-JP" altLang="ja-JP" dirty="0"/>
              <a:t>館</a:t>
            </a:r>
            <a:r>
              <a:rPr lang="en-US" altLang="ja-JP" dirty="0"/>
              <a:t>D409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E-mail: </a:t>
            </a:r>
            <a:r>
              <a:rPr lang="en-US" altLang="ja-JP" dirty="0" smtClean="0">
                <a:hlinkClick r:id="rId3"/>
              </a:rPr>
              <a:t>hkaneko@meiji.ac.jp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Te</a:t>
            </a:r>
            <a:r>
              <a:rPr lang="en-US" altLang="ja-JP" dirty="0" smtClean="0"/>
              <a:t>l: </a:t>
            </a:r>
            <a:r>
              <a:rPr lang="en-US" altLang="ja-JP" dirty="0"/>
              <a:t>044-934-7197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/>
              <a:t>生年</a:t>
            </a:r>
            <a:r>
              <a:rPr lang="ja-JP" altLang="en-US" dirty="0" smtClean="0"/>
              <a:t>月日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1985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日 </a:t>
            </a:r>
            <a:r>
              <a:rPr kumimoji="1" lang="en-US" altLang="ja-JP" dirty="0" smtClean="0"/>
              <a:t>(32</a:t>
            </a:r>
            <a:r>
              <a:rPr lang="ja-JP" altLang="en-US" dirty="0" smtClean="0"/>
              <a:t>歳</a:t>
            </a:r>
            <a:r>
              <a:rPr lang="en-US" altLang="ja-JP" dirty="0" smtClean="0"/>
              <a:t>)</a:t>
            </a:r>
          </a:p>
          <a:p>
            <a:pPr lvl="1"/>
            <a:endParaRPr kumimoji="1" lang="en-US" altLang="ja-JP" dirty="0"/>
          </a:p>
          <a:p>
            <a:pPr lvl="1"/>
            <a:r>
              <a:rPr lang="ja-JP" altLang="en-US" dirty="0" smtClean="0"/>
              <a:t>同い年の芸能人</a:t>
            </a:r>
            <a:endParaRPr lang="en-US" altLang="ja-JP" dirty="0" smtClean="0"/>
          </a:p>
          <a:p>
            <a:pPr lvl="2"/>
            <a:r>
              <a:rPr kumimoji="1" lang="ja-JP" altLang="en-US" dirty="0"/>
              <a:t>綾瀬</a:t>
            </a:r>
            <a:r>
              <a:rPr kumimoji="1" lang="ja-JP" altLang="en-US" dirty="0" smtClean="0"/>
              <a:t>はるか、松山ケンイチ、松下奈緒、</a:t>
            </a:r>
            <a:r>
              <a:rPr kumimoji="1" lang="en-US" altLang="ja-JP" dirty="0" smtClean="0"/>
              <a:t>TAKAHIRO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木村カエラ、速水もこみち、島袋寛子　など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173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460971" cy="590931"/>
          </a:xfrm>
        </p:spPr>
        <p:txBody>
          <a:bodyPr/>
          <a:lstStyle/>
          <a:p>
            <a:r>
              <a:rPr kumimoji="1" lang="ja-JP" altLang="en-US" dirty="0" smtClean="0"/>
              <a:t>補足資料 クロスバリデーション繰り返し</a:t>
            </a:r>
            <a:r>
              <a:rPr kumimoji="1" lang="en-US" altLang="ja-JP" dirty="0" smtClean="0"/>
              <a:t>(RCV)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69122" cy="4057521"/>
          </a:xfrm>
        </p:spPr>
        <p:txBody>
          <a:bodyPr/>
          <a:lstStyle/>
          <a:p>
            <a:r>
              <a:rPr kumimoji="1" lang="ja-JP" altLang="en-US" dirty="0" smtClean="0"/>
              <a:t>クロスバリデーション繰り返し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(Repeated Cross-Validation, RCV) [1]</a:t>
            </a:r>
          </a:p>
          <a:p>
            <a:pPr lvl="1"/>
            <a:r>
              <a:rPr lang="ja-JP" altLang="en-US" dirty="0" smtClean="0"/>
              <a:t>クロスバリデーションを繰り返して、</a:t>
            </a:r>
            <a:r>
              <a:rPr lang="en-US" altLang="ja-JP" dirty="0"/>
              <a:t> </a:t>
            </a:r>
            <a:r>
              <a:rPr lang="en-US" altLang="ja-JP" dirty="0" smtClean="0"/>
              <a:t>r</a:t>
            </a:r>
            <a:r>
              <a:rPr lang="en-US" altLang="ja-JP" baseline="30000" dirty="0" smtClean="0"/>
              <a:t>2</a:t>
            </a:r>
            <a:r>
              <a:rPr lang="en-US" altLang="ja-JP" baseline="-25000" dirty="0" smtClean="0"/>
              <a:t>CV</a:t>
            </a:r>
            <a:r>
              <a:rPr lang="ja-JP" altLang="en-US" dirty="0" smtClean="0"/>
              <a:t> の平均値に用いる </a:t>
            </a:r>
            <a:r>
              <a:rPr lang="en-US" altLang="ja-JP" dirty="0" smtClean="0"/>
              <a:t>(r</a:t>
            </a:r>
            <a:r>
              <a:rPr lang="en-US" altLang="ja-JP" baseline="30000" dirty="0" smtClean="0"/>
              <a:t>2</a:t>
            </a:r>
            <a:r>
              <a:rPr lang="en-US" altLang="ja-JP" baseline="-25000" dirty="0" smtClean="0"/>
              <a:t>RCV</a:t>
            </a:r>
            <a:r>
              <a:rPr lang="en-US" altLang="ja-JP" dirty="0" smtClean="0"/>
              <a:t>)</a:t>
            </a:r>
          </a:p>
          <a:p>
            <a:pPr lvl="1"/>
            <a:endParaRPr kumimoji="1" lang="en-US" altLang="ja-JP" dirty="0"/>
          </a:p>
          <a:p>
            <a:endParaRPr lang="en-US" altLang="ja-JP" dirty="0" smtClean="0"/>
          </a:p>
          <a:p>
            <a:r>
              <a:rPr kumimoji="1" lang="ja-JP" altLang="en-US" dirty="0" smtClean="0"/>
              <a:t>クロスバリデーションの結果を指標にすると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たとえば 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baseline="-25000" dirty="0" smtClean="0"/>
              <a:t>CV</a:t>
            </a:r>
            <a:r>
              <a:rPr kumimoji="1" lang="en-US" altLang="ja-JP" dirty="0" smtClean="0"/>
              <a:t>)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分割の仕方でたまたま良い結果になったり、逆に悪い結果になったりする</a:t>
            </a:r>
            <a:endParaRPr kumimoji="1" lang="en-US" altLang="ja-JP" dirty="0" smtClean="0"/>
          </a:p>
          <a:p>
            <a:r>
              <a:rPr lang="ja-JP" altLang="en-US" dirty="0" smtClean="0"/>
              <a:t>クロスバリデーションを繰り返し行い、それらを平均化することで、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“</a:t>
            </a:r>
            <a:r>
              <a:rPr lang="ja-JP" altLang="en-US" dirty="0" smtClean="0"/>
              <a:t>たまたま</a:t>
            </a:r>
            <a:r>
              <a:rPr lang="en-US" altLang="ja-JP" dirty="0" smtClean="0"/>
              <a:t>” </a:t>
            </a:r>
            <a:r>
              <a:rPr lang="ja-JP" altLang="en-US" dirty="0" smtClean="0"/>
              <a:t>を防ぐ</a:t>
            </a:r>
            <a:endParaRPr lang="en-US" altLang="ja-JP" dirty="0" smtClean="0"/>
          </a:p>
          <a:p>
            <a:pPr lvl="1"/>
            <a:r>
              <a:rPr lang="ja-JP" altLang="en-US" dirty="0"/>
              <a:t>今回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30</a:t>
            </a:r>
            <a:r>
              <a:rPr lang="ja-JP" altLang="en-US" dirty="0"/>
              <a:t> </a:t>
            </a:r>
            <a:r>
              <a:rPr lang="ja-JP" altLang="en-US" dirty="0" smtClean="0"/>
              <a:t>回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1680712" y="6082819"/>
            <a:ext cx="7049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buClr>
                <a:srgbClr val="FF0066"/>
              </a:buClr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[1] 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P. 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Filzmoser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B.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Liebmann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K.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Varmuza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J.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Chemometr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., 23, 160-171, 2009.</a:t>
            </a:r>
          </a:p>
        </p:txBody>
      </p:sp>
    </p:spTree>
    <p:extLst>
      <p:ext uri="{BB962C8B-B14F-4D97-AF65-F5344CB8AC3E}">
        <p14:creationId xmlns:p14="http://schemas.microsoft.com/office/powerpoint/2010/main" val="28040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002512" cy="590931"/>
          </a:xfrm>
        </p:spPr>
        <p:txBody>
          <a:bodyPr/>
          <a:lstStyle/>
          <a:p>
            <a:r>
              <a:rPr kumimoji="1" lang="ja-JP" altLang="en-US" dirty="0" smtClean="0"/>
              <a:t>補足資料 ダブルクロスバリデーション</a:t>
            </a:r>
            <a:r>
              <a:rPr kumimoji="1" lang="en-US" altLang="ja-JP" dirty="0" smtClean="0"/>
              <a:t>(DCV)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16837" cy="3661002"/>
          </a:xfrm>
        </p:spPr>
        <p:txBody>
          <a:bodyPr/>
          <a:lstStyle/>
          <a:p>
            <a:r>
              <a:rPr kumimoji="1" lang="ja-JP" altLang="en-US" dirty="0" smtClean="0"/>
              <a:t>ダブルクロスバリデーション </a:t>
            </a:r>
            <a:r>
              <a:rPr kumimoji="1" lang="en-US" altLang="ja-JP" dirty="0" smtClean="0"/>
              <a:t>(Double Cross-Validation, DCV) [1]</a:t>
            </a:r>
          </a:p>
          <a:p>
            <a:pPr lvl="1"/>
            <a:r>
              <a:rPr lang="ja-JP" altLang="en-US" dirty="0" smtClean="0"/>
              <a:t>クロスバリデーションを入れ子にして、二重に行うこと</a:t>
            </a:r>
            <a:endParaRPr lang="en-US" altLang="ja-JP" dirty="0" smtClean="0"/>
          </a:p>
          <a:p>
            <a:pPr lvl="1"/>
            <a:endParaRPr kumimoji="1" lang="en-US" altLang="ja-JP" dirty="0"/>
          </a:p>
          <a:p>
            <a:endParaRPr lang="en-US" altLang="ja-JP" dirty="0" smtClean="0"/>
          </a:p>
          <a:p>
            <a:r>
              <a:rPr kumimoji="1" lang="ja-JP" altLang="en-US" dirty="0" smtClean="0"/>
              <a:t>クロスバリデーションの結果を指標にすると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たとえば </a:t>
            </a:r>
            <a:r>
              <a:rPr kumimoji="1" lang="en-US" altLang="ja-JP" dirty="0" smtClean="0"/>
              <a:t>r</a:t>
            </a:r>
            <a:r>
              <a:rPr kumimoji="1" lang="en-US" altLang="ja-JP" baseline="30000" dirty="0" smtClean="0"/>
              <a:t>2</a:t>
            </a:r>
            <a:r>
              <a:rPr kumimoji="1" lang="en-US" altLang="ja-JP" baseline="-25000" dirty="0" smtClean="0"/>
              <a:t>CV</a:t>
            </a:r>
            <a:r>
              <a:rPr kumimoji="1" lang="en-US" altLang="ja-JP" dirty="0" smtClean="0"/>
              <a:t>)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オーバーフィッティングを起こす可能性がある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PLS</a:t>
            </a:r>
            <a:r>
              <a:rPr kumimoji="1" lang="ja-JP" altLang="en-US" dirty="0" smtClean="0"/>
              <a:t>で</a:t>
            </a:r>
            <a:r>
              <a:rPr lang="ja-JP" altLang="en-US" dirty="0"/>
              <a:t>クロスバリデーション</a:t>
            </a:r>
            <a:r>
              <a:rPr kumimoji="1" lang="ja-JP" altLang="en-US" dirty="0" smtClean="0"/>
              <a:t>の結果がよくなるように成分数を選ぶため</a:t>
            </a:r>
            <a:endParaRPr kumimoji="1" lang="en-US" altLang="ja-JP" dirty="0" smtClean="0"/>
          </a:p>
          <a:p>
            <a:r>
              <a:rPr lang="ja-JP" altLang="en-US" dirty="0"/>
              <a:t>内側</a:t>
            </a:r>
            <a:r>
              <a:rPr lang="ja-JP" altLang="en-US" dirty="0" smtClean="0"/>
              <a:t>のクロスバリデーションで成分数を最適化し、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外側のクロスバリデーションの結果を指標にする </a:t>
            </a:r>
            <a:r>
              <a:rPr lang="en-US" altLang="ja-JP" dirty="0" smtClean="0"/>
              <a:t>(r</a:t>
            </a:r>
            <a:r>
              <a:rPr lang="en-US" altLang="ja-JP" baseline="30000" dirty="0" smtClean="0"/>
              <a:t>2</a:t>
            </a:r>
            <a:r>
              <a:rPr lang="en-US" altLang="ja-JP" baseline="-25000" dirty="0" smtClean="0"/>
              <a:t>DCV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1680712" y="6082819"/>
            <a:ext cx="7049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buClr>
                <a:srgbClr val="FF0066"/>
              </a:buClr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[1] 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P. 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Filzmoser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B.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Liebmann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K.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Varmuza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J. </a:t>
            </a:r>
            <a:r>
              <a:rPr lang="en-US" altLang="ja-JP" sz="14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Chemometr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., 23, 160-171, 2009.</a:t>
            </a:r>
          </a:p>
        </p:txBody>
      </p:sp>
    </p:spTree>
    <p:extLst>
      <p:ext uri="{BB962C8B-B14F-4D97-AF65-F5344CB8AC3E}">
        <p14:creationId xmlns:p14="http://schemas.microsoft.com/office/powerpoint/2010/main" val="20931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602816" cy="590931"/>
          </a:xfrm>
        </p:spPr>
        <p:txBody>
          <a:bodyPr/>
          <a:lstStyle/>
          <a:p>
            <a:r>
              <a:rPr lang="ja-JP" altLang="en-US" dirty="0"/>
              <a:t>補足資料 </a:t>
            </a:r>
            <a:r>
              <a:rPr lang="en-US" altLang="ja-JP" dirty="0" smtClean="0"/>
              <a:t>QSPR 30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21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70431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4544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78594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31128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515047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14277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800153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64588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250369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90294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723029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26" y="985251"/>
            <a:ext cx="8460000" cy="402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2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641481" cy="590931"/>
          </a:xfrm>
        </p:spPr>
        <p:txBody>
          <a:bodyPr/>
          <a:lstStyle/>
          <a:p>
            <a:r>
              <a:rPr lang="ja-JP" altLang="en-US" dirty="0"/>
              <a:t>補足資料 </a:t>
            </a:r>
            <a:r>
              <a:rPr lang="en-US" altLang="ja-JP" dirty="0" smtClean="0"/>
              <a:t>QSAR 30</a:t>
            </a:r>
            <a:r>
              <a:rPr lang="ja-JP" altLang="en-US" dirty="0" smtClean="0"/>
              <a:t>サンプル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16200000" flipV="1">
            <a:off x="644121" y="5331486"/>
            <a:ext cx="101021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選択なし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16200000" flipV="1">
            <a:off x="1374506" y="5262557"/>
            <a:ext cx="87235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ランダム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rot="16200000" flipV="1">
            <a:off x="2053595" y="5244924"/>
            <a:ext cx="83708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rot="16200000" flipV="1">
            <a:off x="2590819" y="5369157"/>
            <a:ext cx="108555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PLS-VIP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6200000" flipV="1">
            <a:off x="3327584" y="5293848"/>
            <a:ext cx="93493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LASSO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 flipV="1">
            <a:off x="3535422" y="5747465"/>
            <a:ext cx="1842171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 rot="16200000" flipV="1">
            <a:off x="4167222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 flipV="1">
            <a:off x="4828678" y="5777121"/>
            <a:ext cx="190148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Stepwise(r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 rot="16200000" flipV="1">
            <a:off x="5678488" y="5588768"/>
            <a:ext cx="152477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 flipV="1">
            <a:off x="6287044" y="5641667"/>
            <a:ext cx="1630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 flipV="1">
            <a:off x="6943691" y="5646476"/>
            <a:ext cx="1640193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baseline="-25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DCV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 flipV="1">
            <a:off x="7767854" y="5483771"/>
            <a:ext cx="1314784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GAPLS(r</a:t>
            </a:r>
            <a:r>
              <a:rPr kumimoji="1" lang="en-US" altLang="ja-JP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07" y="987236"/>
            <a:ext cx="8460000" cy="405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95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939173" cy="5387116"/>
          </a:xfrm>
        </p:spPr>
        <p:txBody>
          <a:bodyPr/>
          <a:lstStyle/>
          <a:p>
            <a:r>
              <a:rPr lang="ja-JP" altLang="en-US" dirty="0"/>
              <a:t>出身地</a:t>
            </a:r>
            <a:endParaRPr lang="en-US" altLang="ja-JP" dirty="0"/>
          </a:p>
          <a:p>
            <a:pPr lvl="1"/>
            <a:r>
              <a:rPr lang="ja-JP" altLang="en-US" dirty="0"/>
              <a:t>栃木県足利市</a:t>
            </a:r>
            <a:endParaRPr lang="en-US" altLang="ja-JP" dirty="0"/>
          </a:p>
          <a:p>
            <a:pPr lvl="2"/>
            <a:r>
              <a:rPr lang="ja-JP" altLang="en-US" dirty="0"/>
              <a:t>あしかがフラワーパーク</a:t>
            </a:r>
            <a:endParaRPr lang="en-US" altLang="ja-JP" dirty="0"/>
          </a:p>
          <a:p>
            <a:pPr lvl="2"/>
            <a:r>
              <a:rPr lang="ja-JP" altLang="en-US" dirty="0"/>
              <a:t>足利学校</a:t>
            </a:r>
            <a:endParaRPr lang="en-US" altLang="ja-JP" dirty="0"/>
          </a:p>
          <a:p>
            <a:pPr lvl="2"/>
            <a:r>
              <a:rPr lang="ja-JP" altLang="en-US" dirty="0"/>
              <a:t>相田</a:t>
            </a:r>
            <a:r>
              <a:rPr lang="ja-JP" altLang="en-US" dirty="0" err="1"/>
              <a:t>みつを</a:t>
            </a:r>
            <a:endParaRPr lang="en-US" altLang="ja-JP" dirty="0"/>
          </a:p>
          <a:p>
            <a:pPr lvl="2"/>
            <a:r>
              <a:rPr lang="ja-JP" altLang="en-US" dirty="0"/>
              <a:t>ココ・ファーム・ワイナリー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経歴</a:t>
            </a:r>
            <a:endParaRPr lang="en-US" altLang="ja-JP" dirty="0"/>
          </a:p>
          <a:p>
            <a:pPr lvl="1"/>
            <a:r>
              <a:rPr lang="ja-JP" altLang="en-US" dirty="0" smtClean="0"/>
              <a:t>    足利高校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</a:t>
            </a:r>
            <a:r>
              <a:rPr lang="ja-JP" altLang="en-US" dirty="0"/>
              <a:t>東京</a:t>
            </a:r>
            <a:r>
              <a:rPr lang="ja-JP" altLang="en-US" dirty="0" smtClean="0"/>
              <a:t>大学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東京大学大学院</a:t>
            </a:r>
            <a:r>
              <a:rPr lang="en-US" altLang="ja-JP" dirty="0"/>
              <a:t> </a:t>
            </a:r>
            <a:r>
              <a:rPr lang="ja-JP" altLang="en-US" dirty="0"/>
              <a:t>修士課程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東京</a:t>
            </a:r>
            <a:r>
              <a:rPr lang="ja-JP" altLang="en-US" dirty="0"/>
              <a:t>大学</a:t>
            </a:r>
            <a:r>
              <a:rPr lang="ja-JP" altLang="en-US" dirty="0" smtClean="0"/>
              <a:t>大学院</a:t>
            </a:r>
            <a:r>
              <a:rPr lang="en-US" altLang="ja-JP" dirty="0" smtClean="0"/>
              <a:t> </a:t>
            </a:r>
            <a:r>
              <a:rPr lang="ja-JP" altLang="en-US" dirty="0" smtClean="0"/>
              <a:t>博士課程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→ 東京</a:t>
            </a:r>
            <a:r>
              <a:rPr lang="ja-JP" altLang="en-US" dirty="0"/>
              <a:t>大学大学院 </a:t>
            </a:r>
            <a:r>
              <a:rPr lang="ja-JP" altLang="en-US" dirty="0" smtClean="0"/>
              <a:t>助教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</a:t>
            </a:r>
            <a:r>
              <a:rPr lang="ja-JP" altLang="en-US" dirty="0"/>
              <a:t>明治大学</a:t>
            </a:r>
            <a:r>
              <a:rPr lang="ja-JP" altLang="en-US" dirty="0" smtClean="0"/>
              <a:t>へ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696278" y="1094354"/>
            <a:ext cx="4411785" cy="332860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メイリオ" panose="020B0604030504040204" pitchFamily="50" charset="-128"/>
              <a:buChar char="⁃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趣味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ソフトテニス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ジョギング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読書 </a:t>
            </a:r>
            <a:r>
              <a:rPr lang="en-US" altLang="ja-JP" dirty="0" smtClean="0"/>
              <a:t>(</a:t>
            </a:r>
            <a:r>
              <a:rPr lang="ja-JP" altLang="en-US" dirty="0" smtClean="0"/>
              <a:t>マンガ含む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映画鑑賞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家族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妻１人、娘１人の３人家族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35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929200" cy="590931"/>
          </a:xfrm>
        </p:spPr>
        <p:txBody>
          <a:bodyPr/>
          <a:lstStyle/>
          <a:p>
            <a:r>
              <a:rPr kumimoji="1" lang="en-US" altLang="ja-JP" dirty="0" smtClean="0"/>
              <a:t>QSPR</a:t>
            </a:r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QSAR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3247244" y="1363878"/>
            <a:ext cx="1628752" cy="52588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</p:spPr>
        <p:txBody>
          <a:bodyPr wrap="none" lIns="108000" tIns="108000" rIns="108000" bIns="108000" anchor="ctr" anchorCtr="1">
            <a:spAutoFit/>
          </a:bodyPr>
          <a:lstStyle/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: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説明変数</a:t>
            </a:r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5644516" y="1363878"/>
            <a:ext cx="1598295" cy="52588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66FF"/>
            </a:solidFill>
            <a:miter lim="800000"/>
            <a:headEnd/>
            <a:tailEnd/>
          </a:ln>
        </p:spPr>
        <p:txBody>
          <a:bodyPr wrap="none" lIns="108000" tIns="108000" rIns="108000" bIns="108000" anchor="ctr" anchorCtr="1">
            <a:spAutoFit/>
          </a:bodyPr>
          <a:lstStyle/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lang="en-US" altLang="ja-JP" sz="2000">
                <a:latin typeface="Meiryo UI" panose="020B0604030504040204" pitchFamily="50" charset="-128"/>
                <a:ea typeface="Meiryo UI" panose="020B0604030504040204" pitchFamily="50" charset="-128"/>
              </a:rPr>
              <a:t>: 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目的変数</a:t>
            </a:r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4489905" y="3487327"/>
            <a:ext cx="1513336" cy="89521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108000" tIns="108000" rIns="108000" bIns="108000" anchor="ctr" anchorCtr="1">
            <a:spAutoFit/>
          </a:bodyPr>
          <a:lstStyle/>
          <a:p>
            <a:pPr algn="ctr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モデル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= f(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)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948461" y="1170415"/>
            <a:ext cx="4602186" cy="119920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32"/>
          <p:cNvSpPr txBox="1">
            <a:spLocks noChangeArrowheads="1"/>
          </p:cNvSpPr>
          <p:nvPr/>
        </p:nvSpPr>
        <p:spPr bwMode="auto">
          <a:xfrm>
            <a:off x="5514529" y="2608087"/>
            <a:ext cx="11272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モデリング</a:t>
            </a:r>
          </a:p>
        </p:txBody>
      </p:sp>
      <p:cxnSp>
        <p:nvCxnSpPr>
          <p:cNvPr id="10" name="AutoShape 39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4875996" y="1626821"/>
            <a:ext cx="76852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274689" y="1170385"/>
            <a:ext cx="13997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データベース</a:t>
            </a:r>
          </a:p>
        </p:txBody>
      </p:sp>
      <p:sp>
        <p:nvSpPr>
          <p:cNvPr id="12" name="Oval 22"/>
          <p:cNvSpPr>
            <a:spLocks noChangeArrowheads="1"/>
          </p:cNvSpPr>
          <p:nvPr/>
        </p:nvSpPr>
        <p:spPr bwMode="auto">
          <a:xfrm>
            <a:off x="7120495" y="3653620"/>
            <a:ext cx="1857851" cy="56263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の推定値</a:t>
            </a:r>
          </a:p>
        </p:txBody>
      </p:sp>
      <p:cxnSp>
        <p:nvCxnSpPr>
          <p:cNvPr id="13" name="AutoShape 23"/>
          <p:cNvCxnSpPr>
            <a:cxnSpLocks noChangeShapeType="1"/>
            <a:stCxn id="15" idx="3"/>
            <a:endCxn id="7" idx="1"/>
          </p:cNvCxnSpPr>
          <p:nvPr/>
        </p:nvCxnSpPr>
        <p:spPr bwMode="auto">
          <a:xfrm>
            <a:off x="3385870" y="3934935"/>
            <a:ext cx="1104035" cy="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14" name="AutoShape 24"/>
          <p:cNvCxnSpPr>
            <a:cxnSpLocks noChangeShapeType="1"/>
            <a:stCxn id="7" idx="3"/>
            <a:endCxn id="12" idx="2"/>
          </p:cNvCxnSpPr>
          <p:nvPr/>
        </p:nvCxnSpPr>
        <p:spPr bwMode="auto">
          <a:xfrm flipV="1">
            <a:off x="6003241" y="3934935"/>
            <a:ext cx="1117254" cy="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1317895" y="3671992"/>
            <a:ext cx="2067975" cy="52588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</p:spPr>
        <p:txBody>
          <a:bodyPr wrap="none" lIns="108000" tIns="108000" rIns="108000" bIns="108000" anchor="ctr">
            <a:spAutoFit/>
          </a:bodyPr>
          <a:lstStyle/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新しいデータ </a:t>
            </a:r>
            <a:r>
              <a:rPr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baseline="-25000">
                <a:latin typeface="Meiryo UI" panose="020B0604030504040204" pitchFamily="50" charset="-128"/>
                <a:ea typeface="Meiryo UI" panose="020B0604030504040204" pitchFamily="50" charset="-128"/>
              </a:rPr>
              <a:t>new</a:t>
            </a:r>
            <a:endParaRPr lang="ja-JP" altLang="en-US" sz="2000" baseline="-25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3057978" y="1891110"/>
            <a:ext cx="20072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ctr"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構造記述子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*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259672" y="3734880"/>
            <a:ext cx="6976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予測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5565974" y="1891110"/>
            <a:ext cx="17203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ctr"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物性・活性など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AutoShape 33"/>
          <p:cNvSpPr>
            <a:spLocks noChangeArrowheads="1"/>
          </p:cNvSpPr>
          <p:nvPr/>
        </p:nvSpPr>
        <p:spPr bwMode="auto">
          <a:xfrm rot="10800000" flipV="1">
            <a:off x="5029995" y="1624439"/>
            <a:ext cx="457200" cy="1862888"/>
          </a:xfrm>
          <a:prstGeom prst="downArrow">
            <a:avLst>
              <a:gd name="adj1" fmla="val 50269"/>
              <a:gd name="adj2" fmla="val 82035"/>
            </a:avLst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041693"/>
              </p:ext>
            </p:extLst>
          </p:nvPr>
        </p:nvGraphicFramePr>
        <p:xfrm>
          <a:off x="3396108" y="5066846"/>
          <a:ext cx="965835" cy="1584960"/>
        </p:xfrm>
        <a:graphic>
          <a:graphicData uri="http://schemas.openxmlformats.org/drawingml/2006/table">
            <a:tbl>
              <a:tblPr firstRow="1" bandRow="1"/>
              <a:tblGrid>
                <a:gridCol w="465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kumimoji="1" lang="en-US" altLang="ja-JP" sz="2000" b="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20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kumimoji="1" lang="en-US" altLang="ja-JP" sz="20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2000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2294063" y="5457341"/>
            <a:ext cx="9412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データ</a:t>
            </a:r>
            <a:r>
              <a:rPr kumimoji="0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1</a:t>
            </a: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796528"/>
              </p:ext>
            </p:extLst>
          </p:nvPr>
        </p:nvGraphicFramePr>
        <p:xfrm>
          <a:off x="4598093" y="5066846"/>
          <a:ext cx="563880" cy="1584960"/>
        </p:xfrm>
        <a:graphic>
          <a:graphicData uri="http://schemas.openxmlformats.org/drawingml/2006/table">
            <a:tbl>
              <a:tblPr firstRow="1" bandRow="1"/>
              <a:tblGrid>
                <a:gridCol w="56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defPPr>
                        <a:defRPr lang="ja-JP"/>
                      </a:defPPr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kumimoji="1" lang="ja-JP" altLang="en-US" sz="20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5.1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3.9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9.2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2294063" y="5843103"/>
            <a:ext cx="9412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データ</a:t>
            </a:r>
            <a:r>
              <a:rPr kumimoji="0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2</a:t>
            </a: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2294063" y="6228866"/>
            <a:ext cx="9412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データ</a:t>
            </a:r>
            <a:r>
              <a:rPr kumimoji="0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3</a:t>
            </a:r>
            <a:endParaRPr kumimoji="0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itchFamily="34" charset="0"/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195085" y="4761521"/>
            <a:ext cx="18277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>
              <a:lnSpc>
                <a:spcPct val="100000"/>
              </a:lnSpc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例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: 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変数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データ数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 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線形モデル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252791" y="5825641"/>
            <a:ext cx="2694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= </a:t>
            </a:r>
            <a:r>
              <a:rPr lang="en-US" altLang="ja-JP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baseline="-25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r>
              <a:rPr lang="en-US" altLang="ja-JP" sz="2000" baseline="-25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+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 rot="16200000">
            <a:off x="5640016" y="5841516"/>
            <a:ext cx="406400" cy="368300"/>
          </a:xfrm>
          <a:prstGeom prst="downArrow">
            <a:avLst>
              <a:gd name="adj1" fmla="val 50000"/>
              <a:gd name="adj2" fmla="val 55248"/>
            </a:avLst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DDDDDD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38"/>
          <p:cNvSpPr>
            <a:spLocks noChangeArrowheads="1"/>
          </p:cNvSpPr>
          <p:nvPr/>
        </p:nvSpPr>
        <p:spPr bwMode="auto">
          <a:xfrm>
            <a:off x="6254378" y="5122167"/>
            <a:ext cx="1345021" cy="52588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108000" tIns="108000" rIns="108000" bIns="108000" anchor="ctr" anchorCtr="1">
            <a:spAutoFit/>
          </a:bodyPr>
          <a:lstStyle/>
          <a:p>
            <a:pPr algn="l">
              <a:lnSpc>
                <a:spcPct val="100000"/>
              </a:lnSpc>
              <a:spcBef>
                <a:spcPct val="20000"/>
              </a:spcBef>
              <a:buClr>
                <a:srgbClr val="FF0066"/>
              </a:buClr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回帰モデル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675215" y="2412529"/>
            <a:ext cx="384913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*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化学構造の情報を数値化したもの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例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分子量、炭素原子の数、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ベンゼン環の数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21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279557" cy="590931"/>
          </a:xfrm>
        </p:spPr>
        <p:txBody>
          <a:bodyPr/>
          <a:lstStyle/>
          <a:p>
            <a:r>
              <a:rPr kumimoji="1" lang="ja-JP" altLang="en-US" dirty="0" smtClean="0"/>
              <a:t>エクセルのファイルだとデータはこんな感じ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4058"/>
            <a:ext cx="9144000" cy="4231806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307507" y="1499084"/>
            <a:ext cx="35939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04302" y="989193"/>
            <a:ext cx="39145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X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 rot="16200000">
            <a:off x="5275912" y="-1849285"/>
            <a:ext cx="448235" cy="7171832"/>
          </a:xfrm>
          <a:prstGeom prst="rightBrace">
            <a:avLst>
              <a:gd name="adj1" fmla="val 56333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1398315" y="6432409"/>
            <a:ext cx="66006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>
              <a:buClr>
                <a:srgbClr val="FF0066"/>
              </a:buClr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http://datachemeng.wp.xdomain.jp/pythonassignment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/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からダウンロード可能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753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819496" cy="590931"/>
          </a:xfrm>
        </p:spPr>
        <p:txBody>
          <a:bodyPr/>
          <a:lstStyle/>
          <a:p>
            <a:r>
              <a:rPr kumimoji="1" lang="ja-JP" altLang="en-US" dirty="0" smtClean="0"/>
              <a:t>回帰モデルの推定性能を上げたい！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25841" cy="2996205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構造記述子の選択 </a:t>
            </a:r>
            <a:r>
              <a:rPr kumimoji="1" lang="en-US" altLang="ja-JP" dirty="0" smtClean="0">
                <a:solidFill>
                  <a:srgbClr val="0000FF"/>
                </a:solidFill>
              </a:rPr>
              <a:t>(</a:t>
            </a:r>
            <a:r>
              <a:rPr kumimoji="1" lang="ja-JP" altLang="en-US" dirty="0" smtClean="0">
                <a:solidFill>
                  <a:srgbClr val="0000FF"/>
                </a:solidFill>
              </a:rPr>
              <a:t>変数選択</a:t>
            </a:r>
            <a:r>
              <a:rPr kumimoji="1" lang="en-US" altLang="ja-JP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ja-JP" altLang="en-US" dirty="0" smtClean="0"/>
              <a:t>ノイズ・雑音のような変数を削除することでモデルの推定性能向上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単純に変数の数を減らしたい人もいる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外れ</a:t>
            </a:r>
            <a:r>
              <a:rPr lang="ja-JP" altLang="en-US" dirty="0"/>
              <a:t>サンプル</a:t>
            </a:r>
            <a:r>
              <a:rPr lang="ja-JP" altLang="en-US" dirty="0" smtClean="0"/>
              <a:t>の</a:t>
            </a:r>
            <a:r>
              <a:rPr lang="ja-JP" altLang="en-US" dirty="0"/>
              <a:t>削除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オーバーフィッティング、アンダーフィッティングの解消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265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256841" cy="590931"/>
          </a:xfrm>
        </p:spPr>
        <p:txBody>
          <a:bodyPr/>
          <a:lstStyle/>
          <a:p>
            <a:r>
              <a:rPr kumimoji="1" lang="ja-JP" altLang="en-US" dirty="0" smtClean="0"/>
              <a:t>変数選択の方法　モデリング不要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299067" cy="2074927"/>
          </a:xfrm>
        </p:spPr>
        <p:txBody>
          <a:bodyPr/>
          <a:lstStyle/>
          <a:p>
            <a:r>
              <a:rPr kumimoji="1" lang="ja-JP" altLang="en-US" dirty="0" smtClean="0"/>
              <a:t>ランダムに選択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似ている変数の組の１つを削除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相関</a:t>
            </a:r>
            <a:r>
              <a:rPr lang="ja-JP" altLang="en-US" dirty="0"/>
              <a:t>係数</a:t>
            </a:r>
            <a:r>
              <a:rPr lang="ja-JP" altLang="en-US" dirty="0" smtClean="0"/>
              <a:t>の高い </a:t>
            </a:r>
            <a:r>
              <a:rPr lang="en-US" altLang="ja-JP" dirty="0" smtClean="0"/>
              <a:t>(0.9, 0.99</a:t>
            </a:r>
            <a:r>
              <a:rPr lang="ja-JP" altLang="en-US" dirty="0" smtClean="0"/>
              <a:t>とか以上の</a:t>
            </a:r>
            <a:r>
              <a:rPr lang="en-US" altLang="ja-JP" dirty="0" smtClean="0"/>
              <a:t>) </a:t>
            </a:r>
            <a:r>
              <a:rPr lang="ja-JP" altLang="en-US" dirty="0" smtClean="0"/>
              <a:t>変数の組の１つを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削除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356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256841" cy="590931"/>
          </a:xfrm>
        </p:spPr>
        <p:txBody>
          <a:bodyPr/>
          <a:lstStyle/>
          <a:p>
            <a:r>
              <a:rPr kumimoji="1" lang="ja-JP" altLang="en-US" dirty="0" smtClean="0"/>
              <a:t>変数選択の方法　モデリング必要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149684" cy="4325800"/>
          </a:xfrm>
        </p:spPr>
        <p:txBody>
          <a:bodyPr/>
          <a:lstStyle/>
          <a:p>
            <a:r>
              <a:rPr lang="en-US" altLang="ja-JP" dirty="0"/>
              <a:t>PLS-β</a:t>
            </a:r>
          </a:p>
          <a:p>
            <a:pPr lvl="1"/>
            <a:r>
              <a:rPr lang="en-US" altLang="ja-JP" dirty="0"/>
              <a:t>PLS(Partial Least Squares)</a:t>
            </a:r>
            <a:r>
              <a:rPr lang="ja-JP" altLang="en-US" dirty="0"/>
              <a:t>の標準回帰係数の絶対値の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小さい変数を削除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en-US" altLang="ja-JP" dirty="0"/>
              <a:t>PLS-VIP</a:t>
            </a:r>
          </a:p>
          <a:p>
            <a:pPr lvl="1"/>
            <a:r>
              <a:rPr lang="en-US" altLang="ja-JP" dirty="0"/>
              <a:t>PLS</a:t>
            </a:r>
            <a:r>
              <a:rPr lang="ja-JP" altLang="en-US" dirty="0"/>
              <a:t>後の</a:t>
            </a:r>
            <a:r>
              <a:rPr lang="en-US" altLang="ja-JP" dirty="0"/>
              <a:t>VIP (Variable Importance in Projection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</a:t>
            </a:r>
            <a:r>
              <a:rPr lang="ja-JP" altLang="en-US" dirty="0"/>
              <a:t>値が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小さい変数を削除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en-US" altLang="ja-JP" dirty="0"/>
              <a:t>LASSO (Least Absolute Shrinkage and Selection Operator)</a:t>
            </a:r>
          </a:p>
          <a:p>
            <a:pPr lvl="1"/>
            <a:r>
              <a:rPr lang="en-US" altLang="ja-JP" dirty="0"/>
              <a:t>Y</a:t>
            </a:r>
            <a:r>
              <a:rPr lang="ja-JP" altLang="en-US" dirty="0"/>
              <a:t>の誤差と一緒に回帰係数の値も小さくすることで、いくつかの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回帰係数が</a:t>
            </a:r>
            <a:r>
              <a:rPr lang="en-US" altLang="ja-JP" dirty="0"/>
              <a:t>0</a:t>
            </a:r>
            <a:r>
              <a:rPr lang="ja-JP" altLang="en-US" dirty="0"/>
              <a:t>になることを</a:t>
            </a:r>
            <a:r>
              <a:rPr lang="ja-JP" altLang="en-US" dirty="0" smtClean="0"/>
              <a:t>利用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8598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547259" cy="590931"/>
          </a:xfrm>
        </p:spPr>
        <p:txBody>
          <a:bodyPr/>
          <a:lstStyle/>
          <a:p>
            <a:r>
              <a:rPr lang="ja-JP" altLang="en-US" dirty="0"/>
              <a:t>変数選択の</a:t>
            </a:r>
            <a:r>
              <a:rPr lang="ja-JP" altLang="en-US" dirty="0" smtClean="0"/>
              <a:t>方法　たくさんモデリング必要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83413" cy="3929281"/>
          </a:xfrm>
        </p:spPr>
        <p:txBody>
          <a:bodyPr/>
          <a:lstStyle/>
          <a:p>
            <a:r>
              <a:rPr lang="en-US" altLang="ja-JP" dirty="0"/>
              <a:t>Stepwise</a:t>
            </a:r>
          </a:p>
          <a:p>
            <a:pPr lvl="1"/>
            <a:r>
              <a:rPr lang="ja-JP" altLang="en-US" dirty="0"/>
              <a:t>一つずつ変数を追加・削除を繰り返して、</a:t>
            </a:r>
            <a:r>
              <a:rPr lang="ja-JP" altLang="en-US" dirty="0">
                <a:solidFill>
                  <a:srgbClr val="0000FF"/>
                </a:solidFill>
              </a:rPr>
              <a:t>ある指標</a:t>
            </a:r>
            <a:r>
              <a:rPr lang="ja-JP" altLang="en-US" dirty="0"/>
              <a:t>の値が大きく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なるように変数</a:t>
            </a:r>
            <a:r>
              <a:rPr lang="ja-JP" altLang="en-US" dirty="0" smtClean="0"/>
              <a:t>選択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en-US" altLang="ja-JP" dirty="0"/>
              <a:t>GAPLS</a:t>
            </a:r>
          </a:p>
          <a:p>
            <a:pPr lvl="1"/>
            <a:r>
              <a:rPr lang="ja-JP" altLang="en-US" dirty="0"/>
              <a:t>遺伝的アルゴリズム</a:t>
            </a:r>
            <a:r>
              <a:rPr lang="en-US" altLang="ja-JP" dirty="0"/>
              <a:t>(Genetic Algorithm, GA) </a:t>
            </a:r>
            <a:r>
              <a:rPr lang="ja-JP" altLang="en-US" dirty="0"/>
              <a:t>と</a:t>
            </a:r>
            <a:r>
              <a:rPr lang="en-US" altLang="ja-JP" dirty="0"/>
              <a:t>PLS</a:t>
            </a:r>
            <a:r>
              <a:rPr lang="ja-JP" altLang="en-US" dirty="0" err="1"/>
              <a:t>とを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組み合わせた手法、</a:t>
            </a:r>
            <a:r>
              <a:rPr lang="ja-JP" altLang="en-US" dirty="0">
                <a:solidFill>
                  <a:srgbClr val="0000FF"/>
                </a:solidFill>
              </a:rPr>
              <a:t>ある指標</a:t>
            </a:r>
            <a:r>
              <a:rPr lang="ja-JP" altLang="en-US" dirty="0"/>
              <a:t>の値が大きくなるように変数選択</a:t>
            </a:r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2"/>
            <a:r>
              <a:rPr lang="ja-JP" altLang="en-US" dirty="0">
                <a:solidFill>
                  <a:srgbClr val="0000FF"/>
                </a:solidFill>
              </a:rPr>
              <a:t>ある</a:t>
            </a:r>
            <a:r>
              <a:rPr lang="ja-JP" altLang="en-US" dirty="0" smtClean="0">
                <a:solidFill>
                  <a:srgbClr val="0000FF"/>
                </a:solidFill>
              </a:rPr>
              <a:t>指標</a:t>
            </a:r>
            <a:r>
              <a:rPr lang="ja-JP" altLang="en-US" dirty="0" smtClean="0"/>
              <a:t>・・・クロスバリデーション後の </a:t>
            </a:r>
            <a:r>
              <a:rPr lang="en-US" altLang="ja-JP" dirty="0" smtClean="0"/>
              <a:t>r</a:t>
            </a:r>
            <a:r>
              <a:rPr lang="en-US" altLang="ja-JP" baseline="30000" dirty="0" smtClean="0"/>
              <a:t>2</a:t>
            </a:r>
            <a:r>
              <a:rPr lang="en-US" altLang="ja-JP" dirty="0" smtClean="0"/>
              <a:t> (r</a:t>
            </a:r>
            <a:r>
              <a:rPr lang="en-US" altLang="ja-JP" baseline="30000" dirty="0" smtClean="0"/>
              <a:t>2</a:t>
            </a:r>
            <a:r>
              <a:rPr lang="en-US" altLang="ja-JP" baseline="-25000" dirty="0" smtClean="0"/>
              <a:t>CV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とか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606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4384</TotalTime>
  <Words>828</Words>
  <Application>Microsoft Office PowerPoint</Application>
  <PresentationFormat>画面に合わせる (4:3)</PresentationFormat>
  <Paragraphs>325</Paragraphs>
  <Slides>23</Slides>
  <Notes>23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1" baseType="lpstr"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Office テーマ</vt:lpstr>
      <vt:lpstr>変数選択手法っていろいろあるけど 何を使えばいいの？</vt:lpstr>
      <vt:lpstr>自己紹介</vt:lpstr>
      <vt:lpstr>自己紹介</vt:lpstr>
      <vt:lpstr>QSPR・QSAR</vt:lpstr>
      <vt:lpstr>エクセルのファイルだとデータはこんな感じ</vt:lpstr>
      <vt:lpstr>回帰モデルの推定性能を上げたい！</vt:lpstr>
      <vt:lpstr>変数選択の方法　モデリング不要</vt:lpstr>
      <vt:lpstr>変数選択の方法　モデリング必要</vt:lpstr>
      <vt:lpstr>変数選択の方法　たくさんモデリング必要</vt:lpstr>
      <vt:lpstr>で、どれを使えばいいの？</vt:lpstr>
      <vt:lpstr>調べてみました</vt:lpstr>
      <vt:lpstr>QSPR 100サンプル</vt:lpstr>
      <vt:lpstr>QSPR 500サンプル</vt:lpstr>
      <vt:lpstr>QSAR 100サンプル</vt:lpstr>
      <vt:lpstr>QSAR 500サンプル</vt:lpstr>
      <vt:lpstr>まとめ</vt:lpstr>
      <vt:lpstr>補足資料 設定</vt:lpstr>
      <vt:lpstr>補足資料 クロスバリデーション (CV)</vt:lpstr>
      <vt:lpstr>補足資料 クロスバリデーション (CV)</vt:lpstr>
      <vt:lpstr>補足資料 クロスバリデーション繰り返し(RCV)</vt:lpstr>
      <vt:lpstr>補足資料 ダブルクロスバリデーション(DCV)</vt:lpstr>
      <vt:lpstr>補足資料 QSPR 30サンプル</vt:lpstr>
      <vt:lpstr>補足資料 QSAR 30サンプル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Hiromasa Kaneko</cp:lastModifiedBy>
  <cp:revision>200</cp:revision>
  <dcterms:created xsi:type="dcterms:W3CDTF">2017-03-17T08:34:14Z</dcterms:created>
  <dcterms:modified xsi:type="dcterms:W3CDTF">2017-05-11T09:04:20Z</dcterms:modified>
</cp:coreProperties>
</file>