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7"/>
  </p:notesMasterIdLst>
  <p:sldIdLst>
    <p:sldId id="256" r:id="rId2"/>
    <p:sldId id="395" r:id="rId3"/>
    <p:sldId id="463" r:id="rId4"/>
    <p:sldId id="464" r:id="rId5"/>
    <p:sldId id="465" r:id="rId6"/>
    <p:sldId id="467" r:id="rId7"/>
    <p:sldId id="466" r:id="rId8"/>
    <p:sldId id="468" r:id="rId9"/>
    <p:sldId id="472" r:id="rId10"/>
    <p:sldId id="469" r:id="rId11"/>
    <p:sldId id="473" r:id="rId12"/>
    <p:sldId id="476" r:id="rId13"/>
    <p:sldId id="475" r:id="rId14"/>
    <p:sldId id="477" r:id="rId15"/>
    <p:sldId id="474" r:id="rId16"/>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CCECFF"/>
    <a:srgbClr val="CCFFFF"/>
    <a:srgbClr val="0066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6041" autoAdjust="0"/>
  </p:normalViewPr>
  <p:slideViewPr>
    <p:cSldViewPr snapToGrid="0">
      <p:cViewPr varScale="1">
        <p:scale>
          <a:sx n="111" d="100"/>
          <a:sy n="111" d="100"/>
        </p:scale>
        <p:origin x="1782" y="10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7" d="100"/>
          <a:sy n="77" d="100"/>
        </p:scale>
        <p:origin x="398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slide" Target="slides/slide2.xml"/><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5" Type="http://schemas.openxmlformats.org/officeDocument/2006/relationships/image" Target="../media/image8.wmf"/><Relationship Id="rId4"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DAF56501-E21B-4CA3-9621-57F669E716AA}" type="datetimeFigureOut">
              <a:rPr kumimoji="1" lang="ja-JP" altLang="en-US" smtClean="0"/>
              <a:t>2020/5/25</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24224AED-27D2-4369-927F-464A3A8543D8}" type="slidenum">
              <a:rPr kumimoji="1" lang="ja-JP" altLang="en-US" smtClean="0"/>
              <a:t>‹#›</a:t>
            </a:fld>
            <a:endParaRPr kumimoji="1" lang="ja-JP" altLang="en-US"/>
          </a:p>
        </p:txBody>
      </p:sp>
    </p:spTree>
    <p:extLst>
      <p:ext uri="{BB962C8B-B14F-4D97-AF65-F5344CB8AC3E}">
        <p14:creationId xmlns:p14="http://schemas.microsoft.com/office/powerpoint/2010/main" val="30106703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224AED-27D2-4369-927F-464A3A8543D8}" type="slidenum">
              <a:rPr kumimoji="1" lang="ja-JP" altLang="en-US" smtClean="0"/>
              <a:t>0</a:t>
            </a:fld>
            <a:endParaRPr kumimoji="1" lang="ja-JP" altLang="en-US"/>
          </a:p>
        </p:txBody>
      </p:sp>
    </p:spTree>
    <p:extLst>
      <p:ext uri="{BB962C8B-B14F-4D97-AF65-F5344CB8AC3E}">
        <p14:creationId xmlns:p14="http://schemas.microsoft.com/office/powerpoint/2010/main" val="1674204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06291" y="1759791"/>
            <a:ext cx="7712368" cy="701731"/>
          </a:xfrm>
        </p:spPr>
        <p:txBody>
          <a:bodyPr anchor="b"/>
          <a:lstStyle>
            <a:lvl1pPr algn="l">
              <a:defRPr sz="4400">
                <a:solidFill>
                  <a:schemeClr val="tx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706291" y="4021138"/>
            <a:ext cx="4905510" cy="42473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74E5B71-65AB-43FC-BB09-B0F1158D73E0}" type="datetime1">
              <a:rPr kumimoji="1" lang="ja-JP" altLang="en-US" smtClean="0"/>
              <a:t>2020/5/25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40122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正方形/長方形 6"/>
          <p:cNvSpPr/>
          <p:nvPr userDrawn="1"/>
        </p:nvSpPr>
        <p:spPr>
          <a:xfrm>
            <a:off x="0" y="2"/>
            <a:ext cx="9144000" cy="95218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181428" y="184441"/>
            <a:ext cx="6343403" cy="590931"/>
          </a:xfrm>
        </p:spPr>
        <p:txBody>
          <a:bodyPr/>
          <a:lstStyle/>
          <a:p>
            <a:r>
              <a:rPr lang="ja-JP" altLang="en-US"/>
              <a:t>マスター タイトルの書式設定</a:t>
            </a:r>
            <a:endParaRPr lang="en-US" dirty="0"/>
          </a:p>
        </p:txBody>
      </p:sp>
      <p:sp>
        <p:nvSpPr>
          <p:cNvPr id="3" name="Content Placeholder 2"/>
          <p:cNvSpPr>
            <a:spLocks noGrp="1"/>
          </p:cNvSpPr>
          <p:nvPr>
            <p:ph idx="1" hasCustomPrompt="1"/>
          </p:nvPr>
        </p:nvSpPr>
        <p:spPr>
          <a:xfrm>
            <a:off x="181428" y="1094354"/>
            <a:ext cx="3937296" cy="2010807"/>
          </a:xfrm>
        </p:spPr>
        <p:txBody>
          <a:bodyPr/>
          <a:lstStyle>
            <a:lvl1pPr marL="228600" indent="-228600">
              <a:buFont typeface="Wingdings" panose="05000000000000000000" pitchFamily="2" charset="2"/>
              <a:buChar char="ü"/>
              <a:defRPr>
                <a:latin typeface="Times New Roman" panose="02020603050405020304" pitchFamily="18" charset="0"/>
                <a:cs typeface="Times New Roman" panose="02020603050405020304" pitchFamily="18" charset="0"/>
              </a:defRPr>
            </a:lvl1pPr>
            <a:lvl2pPr marL="685800" indent="-228600">
              <a:buFont typeface="Arial" panose="020B0604020202020204" pitchFamily="34" charset="0"/>
              <a:buChar char="•"/>
              <a:defRPr>
                <a:latin typeface="Times New Roman" panose="02020603050405020304" pitchFamily="18" charset="0"/>
                <a:cs typeface="Times New Roman" panose="02020603050405020304" pitchFamily="18" charset="0"/>
              </a:defRPr>
            </a:lvl2pPr>
            <a:lvl3pPr marL="1143000" indent="-228600">
              <a:buFont typeface="メイリオ" panose="020B0604030504040204" pitchFamily="50" charset="-128"/>
              <a:buChar cha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ja-JP" altLang="en-US" dirty="0"/>
              <a:t> 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4E1588C1-1192-472F-BEAF-5332750DAAD0}" type="datetime1">
              <a:rPr kumimoji="1" lang="ja-JP" altLang="en-US" smtClean="0"/>
              <a:t>2020/5/25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470070" y="37379"/>
            <a:ext cx="615874" cy="400110"/>
          </a:xfrm>
        </p:spPr>
        <p:txBody>
          <a:bodyPr/>
          <a:lstStyle>
            <a:lvl1pPr>
              <a:defRPr sz="2000"/>
            </a:lvl1pPr>
          </a:lstStyle>
          <a:p>
            <a:fld id="{5C10DD59-6834-4B70-81E7-829F7F51B488}" type="slidenum">
              <a:rPr lang="ja-JP" altLang="en-US" smtClean="0"/>
              <a:pPr/>
              <a:t>‹#›</a:t>
            </a:fld>
            <a:endParaRPr lang="ja-JP" altLang="en-US"/>
          </a:p>
        </p:txBody>
      </p:sp>
    </p:spTree>
    <p:extLst>
      <p:ext uri="{BB962C8B-B14F-4D97-AF65-F5344CB8AC3E}">
        <p14:creationId xmlns:p14="http://schemas.microsoft.com/office/powerpoint/2010/main" val="37468327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230" y="258023"/>
            <a:ext cx="5319085" cy="590931"/>
          </a:xfrm>
          <a:prstGeom prst="rect">
            <a:avLst/>
          </a:prstGeom>
        </p:spPr>
        <p:txBody>
          <a:bodyPr vert="horz" wrap="none" lIns="91440" tIns="45720" rIns="91440" bIns="45720" rtlCol="0" anchor="ctr">
            <a:sp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32230" y="1477282"/>
            <a:ext cx="3876382" cy="2010807"/>
          </a:xfrm>
          <a:prstGeom prst="rect">
            <a:avLst/>
          </a:prstGeom>
        </p:spPr>
        <p:txBody>
          <a:bodyPr vert="horz" wrap="none" lIns="91440" tIns="45720" rIns="91440" bIns="45720" rtlCol="0">
            <a:sp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baseline="0">
                <a:solidFill>
                  <a:schemeClr val="tx1">
                    <a:tint val="75000"/>
                  </a:schemeClr>
                </a:solidFill>
                <a:latin typeface="Meiryo UI" panose="020B0604030504040204" pitchFamily="50" charset="-128"/>
                <a:ea typeface="Meiryo UI" panose="020B0604030504040204" pitchFamily="50" charset="-128"/>
              </a:defRPr>
            </a:lvl1pPr>
          </a:lstStyle>
          <a:p>
            <a:fld id="{A62CB61B-0CA0-4BF9-B65F-F4146E3C1BAC}" type="datetime1">
              <a:rPr lang="ja-JP" altLang="en-US" smtClean="0"/>
              <a:t>2020/5/25</a:t>
            </a:fld>
            <a:endParaRPr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baseline="0">
                <a:solidFill>
                  <a:schemeClr val="tx1">
                    <a:tint val="75000"/>
                  </a:schemeClr>
                </a:solidFill>
                <a:latin typeface="Meiryo UI" panose="020B0604030504040204" pitchFamily="50" charset="-128"/>
                <a:ea typeface="Meiryo UI" panose="020B0604030504040204" pitchFamily="50" charset="-128"/>
              </a:defRPr>
            </a:lvl1pPr>
          </a:lstStyle>
          <a:p>
            <a:endParaRPr lang="ja-JP" altLang="en-US"/>
          </a:p>
        </p:txBody>
      </p:sp>
      <p:sp>
        <p:nvSpPr>
          <p:cNvPr id="6" name="Slide Number Placeholder 5"/>
          <p:cNvSpPr>
            <a:spLocks noGrp="1"/>
          </p:cNvSpPr>
          <p:nvPr>
            <p:ph type="sldNum" sz="quarter" idx="4"/>
          </p:nvPr>
        </p:nvSpPr>
        <p:spPr>
          <a:xfrm>
            <a:off x="8527864" y="23740"/>
            <a:ext cx="572594" cy="369332"/>
          </a:xfrm>
          <a:prstGeom prst="rect">
            <a:avLst/>
          </a:prstGeom>
        </p:spPr>
        <p:txBody>
          <a:bodyPr vert="horz" wrap="none" lIns="91440" tIns="45720" rIns="91440" bIns="45720" rtlCol="0" anchor="ctr">
            <a:spAutoFit/>
          </a:bodyPr>
          <a:lstStyle>
            <a:lvl1pPr algn="r">
              <a:defRPr sz="1800" baseline="0">
                <a:solidFill>
                  <a:schemeClr val="bg1"/>
                </a:solidFill>
                <a:latin typeface="Meiryo UI" panose="020B0604030504040204" pitchFamily="50" charset="-128"/>
                <a:ea typeface="Meiryo UI" panose="020B0604030504040204" pitchFamily="50" charset="-128"/>
              </a:defRPr>
            </a:lvl1pPr>
          </a:lstStyle>
          <a:p>
            <a:fld id="{5C10DD59-6834-4B70-81E7-829F7F51B488}" type="slidenum">
              <a:rPr lang="ja-JP" altLang="en-US" smtClean="0"/>
              <a:pPr/>
              <a:t>‹#›</a:t>
            </a:fld>
            <a:endParaRPr lang="ja-JP" altLang="en-US" dirty="0"/>
          </a:p>
        </p:txBody>
      </p:sp>
    </p:spTree>
    <p:extLst>
      <p:ext uri="{BB962C8B-B14F-4D97-AF65-F5344CB8AC3E}">
        <p14:creationId xmlns:p14="http://schemas.microsoft.com/office/powerpoint/2010/main" val="496334468"/>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914400" rtl="0" eaLnBrk="1" latinLnBrk="0" hangingPunct="1">
        <a:lnSpc>
          <a:spcPct val="90000"/>
        </a:lnSpc>
        <a:spcBef>
          <a:spcPct val="0"/>
        </a:spcBef>
        <a:buNone/>
        <a:defRPr kumimoji="1" sz="3600" kern="1200" baseline="0">
          <a:solidFill>
            <a:schemeClr val="bg1"/>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400" kern="1200" baseline="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400" kern="1200" baseline="0">
          <a:solidFill>
            <a:schemeClr val="tx1"/>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5.bin"/><Relationship Id="rId13" Type="http://schemas.openxmlformats.org/officeDocument/2006/relationships/image" Target="../media/image8.wmf"/><Relationship Id="rId3" Type="http://schemas.openxmlformats.org/officeDocument/2006/relationships/hyperlink" Target="https://arxiv.org/abs/1311.4825v3" TargetMode="External"/><Relationship Id="rId7" Type="http://schemas.openxmlformats.org/officeDocument/2006/relationships/image" Target="../media/image5.wmf"/><Relationship Id="rId12"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7.wmf"/><Relationship Id="rId5" Type="http://schemas.openxmlformats.org/officeDocument/2006/relationships/image" Target="../media/image4.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6.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github.com/hkaneko1985/design_of_experiment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atachemeng.com/designofexperimentscodes/" TargetMode="External"/><Relationship Id="rId2" Type="http://schemas.openxmlformats.org/officeDocument/2006/relationships/hyperlink" Target="https://datachemeng.com/gaussianprocessregress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atachemeng.com/designofexperimentscodes/" TargetMode="External"/><Relationship Id="rId2" Type="http://schemas.openxmlformats.org/officeDocument/2006/relationships/hyperlink" Target="https://datachemeng.com/gaussianprocessregress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4294967295"/>
          </p:nvPr>
        </p:nvSpPr>
        <p:spPr>
          <a:xfrm>
            <a:off x="8571406" y="9226"/>
            <a:ext cx="572594" cy="369332"/>
          </a:xfrm>
        </p:spPr>
        <p:txBody>
          <a:bodyPr/>
          <a:lstStyle/>
          <a:p>
            <a:fld id="{5C10DD59-6834-4B70-81E7-829F7F51B488}" type="slidenum">
              <a:rPr kumimoji="1" lang="ja-JP" altLang="en-US" smtClean="0"/>
              <a:t>0</a:t>
            </a:fld>
            <a:endParaRPr kumimoji="1" lang="ja-JP" altLang="en-US"/>
          </a:p>
        </p:txBody>
      </p:sp>
      <p:sp>
        <p:nvSpPr>
          <p:cNvPr id="6" name="タイトル 1"/>
          <p:cNvSpPr>
            <a:spLocks noGrp="1"/>
          </p:cNvSpPr>
          <p:nvPr>
            <p:ph type="ctrTitle"/>
          </p:nvPr>
        </p:nvSpPr>
        <p:spPr>
          <a:xfrm>
            <a:off x="706291" y="1409758"/>
            <a:ext cx="5734711" cy="1754326"/>
          </a:xfrm>
        </p:spPr>
        <p:txBody>
          <a:bodyPr/>
          <a:lstStyle/>
          <a:p>
            <a:r>
              <a:rPr kumimoji="1" lang="ja-JP" altLang="en-US" sz="4000" dirty="0"/>
              <a:t>ベイズ最適化</a:t>
            </a:r>
            <a:br>
              <a:rPr kumimoji="1" lang="en-US" altLang="ja-JP" sz="4000" dirty="0"/>
            </a:br>
            <a:r>
              <a:rPr lang="en-US" altLang="ja-JP" sz="4000" dirty="0"/>
              <a:t>Bayesian Optimization</a:t>
            </a:r>
            <a:br>
              <a:rPr lang="en-US" altLang="ja-JP" sz="4000" dirty="0"/>
            </a:br>
            <a:r>
              <a:rPr lang="en-US" altLang="ja-JP" sz="4000" dirty="0"/>
              <a:t>BO</a:t>
            </a:r>
            <a:endParaRPr kumimoji="1" lang="ja-JP" altLang="en-US" sz="4000" dirty="0"/>
          </a:p>
        </p:txBody>
      </p:sp>
      <p:sp>
        <p:nvSpPr>
          <p:cNvPr id="7" name="サブタイトル 2"/>
          <p:cNvSpPr txBox="1">
            <a:spLocks/>
          </p:cNvSpPr>
          <p:nvPr/>
        </p:nvSpPr>
        <p:spPr>
          <a:xfrm>
            <a:off x="706291" y="5216892"/>
            <a:ext cx="4599336" cy="885371"/>
          </a:xfrm>
          <a:prstGeom prst="rect">
            <a:avLst/>
          </a:prstGeom>
        </p:spPr>
        <p:txBody>
          <a:bodyPr vert="horz" wrap="non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kumimoji="1" sz="2400" kern="1200" baseline="0">
                <a:solidFill>
                  <a:schemeClr val="tx1"/>
                </a:solidFill>
                <a:latin typeface="Meiryo UI" panose="020B0604030504040204" pitchFamily="50" charset="-128"/>
                <a:ea typeface="Meiryo UI" panose="020B0604030504040204" pitchFamily="50" charset="-128"/>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baseline="0">
                <a:solidFill>
                  <a:schemeClr val="tx1"/>
                </a:solidFill>
                <a:latin typeface="Meiryo UI" panose="020B0604030504040204" pitchFamily="50" charset="-128"/>
                <a:ea typeface="Meiryo UI" panose="020B0604030504040204" pitchFamily="50" charset="-128"/>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baseline="0">
                <a:solidFill>
                  <a:schemeClr val="tx1"/>
                </a:solidFill>
                <a:latin typeface="Meiryo UI" panose="020B0604030504040204" pitchFamily="50" charset="-128"/>
                <a:ea typeface="Meiryo UI" panose="020B0604030504040204" pitchFamily="50" charset="-128"/>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baseline="0">
                <a:solidFill>
                  <a:schemeClr val="tx1"/>
                </a:solidFill>
                <a:latin typeface="Meiryo UI" panose="020B0604030504040204" pitchFamily="50" charset="-128"/>
                <a:ea typeface="Meiryo UI"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baseline="0">
                <a:solidFill>
                  <a:schemeClr val="tx1"/>
                </a:solidFill>
                <a:latin typeface="Meiryo UI" panose="020B0604030504040204" pitchFamily="50" charset="-128"/>
                <a:ea typeface="Meiryo UI"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dirty="0"/>
              <a:t>明治大学 理工学部 応用化学科</a:t>
            </a:r>
            <a:endParaRPr lang="en-US" altLang="ja-JP" dirty="0"/>
          </a:p>
          <a:p>
            <a:r>
              <a:rPr lang="ja-JP" altLang="en-US" dirty="0"/>
              <a:t>データ化学工学研究室  金子 弘昌</a:t>
            </a:r>
          </a:p>
        </p:txBody>
      </p:sp>
    </p:spTree>
    <p:extLst>
      <p:ext uri="{BB962C8B-B14F-4D97-AF65-F5344CB8AC3E}">
        <p14:creationId xmlns:p14="http://schemas.microsoft.com/office/powerpoint/2010/main" val="3756472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1484702" cy="590931"/>
          </a:xfrm>
        </p:spPr>
        <p:txBody>
          <a:bodyPr/>
          <a:lstStyle/>
          <a:p>
            <a:r>
              <a:rPr kumimoji="1" lang="en-US" altLang="ja-JP" dirty="0"/>
              <a:t>PI</a:t>
            </a:r>
            <a:r>
              <a:rPr kumimoji="1" lang="ja-JP" altLang="en-US" dirty="0"/>
              <a:t>の式</a:t>
            </a:r>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9</a:t>
            </a:fld>
            <a:endParaRPr lang="ja-JP" altLang="en-US"/>
          </a:p>
        </p:txBody>
      </p:sp>
      <p:graphicFrame>
        <p:nvGraphicFramePr>
          <p:cNvPr id="5" name="Object 19"/>
          <p:cNvGraphicFramePr>
            <a:graphicFrameLocks noChangeAspect="1"/>
          </p:cNvGraphicFramePr>
          <p:nvPr>
            <p:extLst>
              <p:ext uri="{D42A27DB-BD31-4B8C-83A1-F6EECF244321}">
                <p14:modId xmlns:p14="http://schemas.microsoft.com/office/powerpoint/2010/main" val="3687216493"/>
              </p:ext>
            </p:extLst>
          </p:nvPr>
        </p:nvGraphicFramePr>
        <p:xfrm>
          <a:off x="46831" y="1766889"/>
          <a:ext cx="9050338" cy="1299812"/>
        </p:xfrm>
        <a:graphic>
          <a:graphicData uri="http://schemas.openxmlformats.org/presentationml/2006/ole">
            <mc:AlternateContent xmlns:mc="http://schemas.openxmlformats.org/markup-compatibility/2006">
              <mc:Choice xmlns:v="urn:schemas-microsoft-com:vml" Requires="v">
                <p:oleObj spid="_x0000_s107567" name="Equation" r:id="rId3" imgW="4597200" imgH="660240" progId="Equation.DSMT4">
                  <p:embed/>
                </p:oleObj>
              </mc:Choice>
              <mc:Fallback>
                <p:oleObj name="Equation" r:id="rId3" imgW="4597200" imgH="660240" progId="Equation.DSMT4">
                  <p:embed/>
                  <p:pic>
                    <p:nvPicPr>
                      <p:cNvPr id="5" name="Object 19"/>
                      <p:cNvPicPr>
                        <a:picLocks noChangeAspect="1" noChangeArrowheads="1"/>
                      </p:cNvPicPr>
                      <p:nvPr/>
                    </p:nvPicPr>
                    <p:blipFill>
                      <a:blip r:embed="rId4"/>
                      <a:srcRect/>
                      <a:stretch>
                        <a:fillRect/>
                      </a:stretch>
                    </p:blipFill>
                    <p:spPr bwMode="auto">
                      <a:xfrm>
                        <a:off x="46831" y="1766889"/>
                        <a:ext cx="9050338" cy="1299812"/>
                      </a:xfrm>
                      <a:prstGeom prst="rect">
                        <a:avLst/>
                      </a:prstGeom>
                      <a:noFill/>
                      <a:extLst/>
                    </p:spPr>
                  </p:pic>
                </p:oleObj>
              </mc:Fallback>
            </mc:AlternateContent>
          </a:graphicData>
        </a:graphic>
      </p:graphicFrame>
    </p:spTree>
    <p:extLst>
      <p:ext uri="{BB962C8B-B14F-4D97-AF65-F5344CB8AC3E}">
        <p14:creationId xmlns:p14="http://schemas.microsoft.com/office/powerpoint/2010/main" val="1219093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6484147" cy="590931"/>
          </a:xfrm>
        </p:spPr>
        <p:txBody>
          <a:bodyPr/>
          <a:lstStyle/>
          <a:p>
            <a:r>
              <a:rPr lang="en-US" altLang="ja-JP" dirty="0"/>
              <a:t>Expected Improvement (EI)</a:t>
            </a:r>
            <a:endParaRPr kumimoji="1" lang="ja-JP" altLang="en-US" dirty="0"/>
          </a:p>
        </p:txBody>
      </p:sp>
      <p:sp>
        <p:nvSpPr>
          <p:cNvPr id="3" name="コンテンツ プレースホルダー 2"/>
          <p:cNvSpPr>
            <a:spLocks noGrp="1"/>
          </p:cNvSpPr>
          <p:nvPr>
            <p:ph idx="1"/>
          </p:nvPr>
        </p:nvSpPr>
        <p:spPr>
          <a:xfrm>
            <a:off x="181428" y="1094354"/>
            <a:ext cx="8228535" cy="424732"/>
          </a:xfrm>
        </p:spPr>
        <p:txBody>
          <a:bodyPr/>
          <a:lstStyle/>
          <a:p>
            <a:r>
              <a:rPr lang="ja-JP" altLang="en-US" dirty="0"/>
              <a:t>既存のサンプルにおける目的変数の最大値の更新幅の期待値</a:t>
            </a:r>
            <a:endParaRPr lang="en-US" altLang="ja-JP"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10</a:t>
            </a:fld>
            <a:endParaRPr lang="ja-JP" altLang="en-US"/>
          </a:p>
        </p:txBody>
      </p:sp>
      <p:graphicFrame>
        <p:nvGraphicFramePr>
          <p:cNvPr id="5" name="Object 19"/>
          <p:cNvGraphicFramePr>
            <a:graphicFrameLocks noChangeAspect="1"/>
          </p:cNvGraphicFramePr>
          <p:nvPr>
            <p:extLst>
              <p:ext uri="{D42A27DB-BD31-4B8C-83A1-F6EECF244321}">
                <p14:modId xmlns:p14="http://schemas.microsoft.com/office/powerpoint/2010/main" val="2974748351"/>
              </p:ext>
            </p:extLst>
          </p:nvPr>
        </p:nvGraphicFramePr>
        <p:xfrm>
          <a:off x="27720" y="1838068"/>
          <a:ext cx="9088560" cy="1790957"/>
        </p:xfrm>
        <a:graphic>
          <a:graphicData uri="http://schemas.openxmlformats.org/presentationml/2006/ole">
            <mc:AlternateContent xmlns:mc="http://schemas.openxmlformats.org/markup-compatibility/2006">
              <mc:Choice xmlns:v="urn:schemas-microsoft-com:vml" Requires="v">
                <p:oleObj spid="_x0000_s108578" name="Equation" r:id="rId3" imgW="5155920" imgH="1015920" progId="Equation.DSMT4">
                  <p:embed/>
                </p:oleObj>
              </mc:Choice>
              <mc:Fallback>
                <p:oleObj name="Equation" r:id="rId3" imgW="5155920" imgH="1015920" progId="Equation.DSMT4">
                  <p:embed/>
                  <p:pic>
                    <p:nvPicPr>
                      <p:cNvPr id="5" name="Object 19"/>
                      <p:cNvPicPr>
                        <a:picLocks noChangeAspect="1" noChangeArrowheads="1"/>
                      </p:cNvPicPr>
                      <p:nvPr/>
                    </p:nvPicPr>
                    <p:blipFill>
                      <a:blip r:embed="rId4"/>
                      <a:srcRect/>
                      <a:stretch>
                        <a:fillRect/>
                      </a:stretch>
                    </p:blipFill>
                    <p:spPr bwMode="auto">
                      <a:xfrm>
                        <a:off x="27720" y="1838068"/>
                        <a:ext cx="9088560" cy="1790957"/>
                      </a:xfrm>
                      <a:prstGeom prst="rect">
                        <a:avLst/>
                      </a:prstGeom>
                      <a:noFill/>
                      <a:extLst/>
                    </p:spPr>
                  </p:pic>
                </p:oleObj>
              </mc:Fallback>
            </mc:AlternateContent>
          </a:graphicData>
        </a:graphic>
      </p:graphicFrame>
    </p:spTree>
    <p:extLst>
      <p:ext uri="{BB962C8B-B14F-4D97-AF65-F5344CB8AC3E}">
        <p14:creationId xmlns:p14="http://schemas.microsoft.com/office/powerpoint/2010/main" val="972635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5641288" cy="590931"/>
          </a:xfrm>
        </p:spPr>
        <p:txBody>
          <a:bodyPr/>
          <a:lstStyle/>
          <a:p>
            <a:r>
              <a:rPr lang="en-US" altLang="ja-JP" dirty="0"/>
              <a:t>Mutual Information (MI)</a:t>
            </a:r>
            <a:endParaRPr kumimoji="1" lang="ja-JP" altLang="en-US" dirty="0"/>
          </a:p>
        </p:txBody>
      </p:sp>
      <p:sp>
        <p:nvSpPr>
          <p:cNvPr id="3" name="コンテンツ プレースホルダー 2"/>
          <p:cNvSpPr>
            <a:spLocks noGrp="1"/>
          </p:cNvSpPr>
          <p:nvPr>
            <p:ph idx="1"/>
          </p:nvPr>
        </p:nvSpPr>
        <p:spPr>
          <a:xfrm>
            <a:off x="181428" y="1094354"/>
            <a:ext cx="8016938" cy="1217769"/>
          </a:xfrm>
        </p:spPr>
        <p:txBody>
          <a:bodyPr/>
          <a:lstStyle/>
          <a:p>
            <a:r>
              <a:rPr kumimoji="1" lang="ja-JP" altLang="en-US" dirty="0"/>
              <a:t>推定値＋</a:t>
            </a:r>
            <a:r>
              <a:rPr lang="en-US" altLang="ja-JP" dirty="0"/>
              <a:t>“</a:t>
            </a:r>
            <a:r>
              <a:rPr kumimoji="1" lang="ja-JP" altLang="en-US" dirty="0"/>
              <a:t>ばらつき</a:t>
            </a:r>
            <a:r>
              <a:rPr kumimoji="1" lang="en-US" altLang="ja-JP" dirty="0"/>
              <a:t>”</a:t>
            </a:r>
            <a:r>
              <a:rPr kumimoji="1" lang="ja-JP" altLang="en-US" dirty="0" err="1"/>
              <a:t>、</a:t>
            </a:r>
            <a:r>
              <a:rPr kumimoji="1" lang="ja-JP" altLang="en-US" dirty="0"/>
              <a:t>が最大になるように選択し、</a:t>
            </a:r>
            <a:r>
              <a:rPr lang="en-US" altLang="ja-JP" dirty="0"/>
              <a:t> “</a:t>
            </a:r>
            <a:r>
              <a:rPr lang="ja-JP" altLang="en-US" dirty="0"/>
              <a:t>ばらつき</a:t>
            </a:r>
            <a:r>
              <a:rPr lang="en-US" altLang="ja-JP" dirty="0"/>
              <a:t>” </a:t>
            </a:r>
            <a:r>
              <a:rPr lang="ja-JP" altLang="en-US" dirty="0"/>
              <a:t>を</a:t>
            </a:r>
            <a:br>
              <a:rPr lang="en-US" altLang="ja-JP" dirty="0"/>
            </a:br>
            <a:r>
              <a:rPr lang="ja-JP" altLang="en-US" dirty="0"/>
              <a:t>実験回数ごとに更新していく</a:t>
            </a:r>
            <a:endParaRPr lang="en-US" altLang="ja-JP" dirty="0"/>
          </a:p>
          <a:p>
            <a:r>
              <a:rPr kumimoji="1" lang="en-US" altLang="ja-JP" dirty="0"/>
              <a:t> </a:t>
            </a:r>
            <a:r>
              <a:rPr kumimoji="1" lang="en-US" altLang="ja-JP" i="1" dirty="0"/>
              <a:t>t</a:t>
            </a:r>
            <a:r>
              <a:rPr kumimoji="1" lang="en-US" altLang="ja-JP" dirty="0"/>
              <a:t> </a:t>
            </a:r>
            <a:r>
              <a:rPr kumimoji="1" lang="ja-JP" altLang="en-US" dirty="0"/>
              <a:t>回目の実験パラメータの候補を選択するとき</a:t>
            </a:r>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11</a:t>
            </a:fld>
            <a:endParaRPr lang="ja-JP" altLang="en-US"/>
          </a:p>
        </p:txBody>
      </p:sp>
      <p:sp>
        <p:nvSpPr>
          <p:cNvPr id="5" name="Text Box 8"/>
          <p:cNvSpPr txBox="1">
            <a:spLocks noChangeArrowheads="1"/>
          </p:cNvSpPr>
          <p:nvPr/>
        </p:nvSpPr>
        <p:spPr bwMode="auto">
          <a:xfrm>
            <a:off x="425844" y="5811262"/>
            <a:ext cx="786087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000">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00" dirty="0">
                <a:latin typeface="Times New Roman" panose="02020603050405020304" pitchFamily="18" charset="0"/>
                <a:ea typeface="Meiryo UI" panose="020B0604030504040204" pitchFamily="50" charset="-128"/>
                <a:cs typeface="Times New Roman" panose="02020603050405020304" pitchFamily="18" charset="0"/>
              </a:rPr>
              <a:t>E. </a:t>
            </a:r>
            <a:r>
              <a:rPr lang="en-US" altLang="ja-JP" sz="1600" dirty="0" err="1">
                <a:latin typeface="Times New Roman" panose="02020603050405020304" pitchFamily="18" charset="0"/>
                <a:ea typeface="Meiryo UI" panose="020B0604030504040204" pitchFamily="50" charset="-128"/>
                <a:cs typeface="Times New Roman" panose="02020603050405020304" pitchFamily="18" charset="0"/>
              </a:rPr>
              <a:t>Contal</a:t>
            </a:r>
            <a:r>
              <a:rPr lang="en-US" altLang="ja-JP" sz="1600" dirty="0">
                <a:latin typeface="Times New Roman" panose="02020603050405020304" pitchFamily="18" charset="0"/>
                <a:ea typeface="Meiryo UI" panose="020B0604030504040204" pitchFamily="50" charset="-128"/>
                <a:cs typeface="Times New Roman" panose="02020603050405020304" pitchFamily="18" charset="0"/>
              </a:rPr>
              <a:t>, V. </a:t>
            </a:r>
            <a:r>
              <a:rPr lang="en-US" altLang="ja-JP" sz="1600" dirty="0" err="1">
                <a:latin typeface="Times New Roman" panose="02020603050405020304" pitchFamily="18" charset="0"/>
                <a:ea typeface="Meiryo UI" panose="020B0604030504040204" pitchFamily="50" charset="-128"/>
                <a:cs typeface="Times New Roman" panose="02020603050405020304" pitchFamily="18" charset="0"/>
              </a:rPr>
              <a:t>Perchet</a:t>
            </a:r>
            <a:r>
              <a:rPr lang="en-US" altLang="ja-JP" sz="1600" dirty="0">
                <a:latin typeface="Times New Roman" panose="02020603050405020304" pitchFamily="18" charset="0"/>
                <a:ea typeface="Meiryo UI" panose="020B0604030504040204" pitchFamily="50" charset="-128"/>
                <a:cs typeface="Times New Roman" panose="02020603050405020304" pitchFamily="18" charset="0"/>
              </a:rPr>
              <a:t>, N. </a:t>
            </a:r>
            <a:r>
              <a:rPr lang="en-US" altLang="ja-JP" sz="1600" dirty="0" err="1">
                <a:latin typeface="Times New Roman" panose="02020603050405020304" pitchFamily="18" charset="0"/>
                <a:ea typeface="Meiryo UI" panose="020B0604030504040204" pitchFamily="50" charset="-128"/>
                <a:cs typeface="Times New Roman" panose="02020603050405020304" pitchFamily="18" charset="0"/>
              </a:rPr>
              <a:t>Vayatis</a:t>
            </a:r>
            <a:r>
              <a:rPr lang="en-US" altLang="ja-JP" sz="1600" dirty="0">
                <a:latin typeface="Times New Roman" panose="02020603050405020304" pitchFamily="18" charset="0"/>
                <a:ea typeface="Meiryo UI" panose="020B0604030504040204" pitchFamily="50" charset="-128"/>
                <a:cs typeface="Times New Roman" panose="02020603050405020304" pitchFamily="18" charset="0"/>
              </a:rPr>
              <a:t>, “Gaussian Process Optimization with Mutual Information”,</a:t>
            </a:r>
            <a:br>
              <a:rPr lang="en-US" altLang="ja-JP" sz="1600" dirty="0">
                <a:latin typeface="Times New Roman" panose="02020603050405020304" pitchFamily="18" charset="0"/>
                <a:ea typeface="Meiryo UI" panose="020B0604030504040204" pitchFamily="50" charset="-128"/>
                <a:cs typeface="Times New Roman" panose="02020603050405020304" pitchFamily="18" charset="0"/>
              </a:rPr>
            </a:br>
            <a:r>
              <a:rPr lang="en-US" altLang="ja-JP" sz="1600" dirty="0">
                <a:latin typeface="Times New Roman" panose="02020603050405020304" pitchFamily="18" charset="0"/>
                <a:ea typeface="Meiryo UI" panose="020B0604030504040204" pitchFamily="50" charset="-128"/>
                <a:cs typeface="Times New Roman" panose="02020603050405020304" pitchFamily="18" charset="0"/>
              </a:rPr>
              <a:t>arXiv:1311.4825v3</a:t>
            </a:r>
          </a:p>
          <a:p>
            <a:pPr eaLnBrk="1" hangingPunct="1"/>
            <a:r>
              <a:rPr lang="en-US" altLang="ja-JP" sz="1600" dirty="0">
                <a:latin typeface="Times New Roman" panose="02020603050405020304" pitchFamily="18" charset="0"/>
                <a:ea typeface="Meiryo UI" panose="020B0604030504040204" pitchFamily="50" charset="-128"/>
                <a:cs typeface="Times New Roman" panose="02020603050405020304" pitchFamily="18" charset="0"/>
                <a:hlinkClick r:id="rId3"/>
              </a:rPr>
              <a:t>https://arxiv.org/abs/1311.4825v3</a:t>
            </a:r>
            <a:endParaRPr lang="en-US" altLang="ja-JP" sz="1600" dirty="0">
              <a:latin typeface="Times New Roman" panose="02020603050405020304" pitchFamily="18" charset="0"/>
              <a:ea typeface="Meiryo UI" panose="020B0604030504040204" pitchFamily="50" charset="-128"/>
              <a:cs typeface="Times New Roman" panose="02020603050405020304" pitchFamily="18" charset="0"/>
            </a:endParaRPr>
          </a:p>
        </p:txBody>
      </p:sp>
      <p:graphicFrame>
        <p:nvGraphicFramePr>
          <p:cNvPr id="6" name="Object 19"/>
          <p:cNvGraphicFramePr>
            <a:graphicFrameLocks noChangeAspect="1"/>
          </p:cNvGraphicFramePr>
          <p:nvPr>
            <p:extLst>
              <p:ext uri="{D42A27DB-BD31-4B8C-83A1-F6EECF244321}">
                <p14:modId xmlns:p14="http://schemas.microsoft.com/office/powerpoint/2010/main" val="3729187744"/>
              </p:ext>
            </p:extLst>
          </p:nvPr>
        </p:nvGraphicFramePr>
        <p:xfrm>
          <a:off x="676275" y="2528888"/>
          <a:ext cx="3897313" cy="538162"/>
        </p:xfrm>
        <a:graphic>
          <a:graphicData uri="http://schemas.openxmlformats.org/presentationml/2006/ole">
            <mc:AlternateContent xmlns:mc="http://schemas.openxmlformats.org/markup-compatibility/2006">
              <mc:Choice xmlns:v="urn:schemas-microsoft-com:vml" Requires="v">
                <p:oleObj spid="_x0000_s109636" name="Equation" r:id="rId4" imgW="2209680" imgH="304560" progId="Equation.DSMT4">
                  <p:embed/>
                </p:oleObj>
              </mc:Choice>
              <mc:Fallback>
                <p:oleObj name="Equation" r:id="rId4" imgW="2209680" imgH="304560" progId="Equation.DSMT4">
                  <p:embed/>
                  <p:pic>
                    <p:nvPicPr>
                      <p:cNvPr id="5" name="Object 19"/>
                      <p:cNvPicPr>
                        <a:picLocks noChangeAspect="1" noChangeArrowheads="1"/>
                      </p:cNvPicPr>
                      <p:nvPr/>
                    </p:nvPicPr>
                    <p:blipFill>
                      <a:blip r:embed="rId5"/>
                      <a:srcRect/>
                      <a:stretch>
                        <a:fillRect/>
                      </a:stretch>
                    </p:blipFill>
                    <p:spPr bwMode="auto">
                      <a:xfrm>
                        <a:off x="676275" y="2528888"/>
                        <a:ext cx="3897313" cy="538162"/>
                      </a:xfrm>
                      <a:prstGeom prst="rect">
                        <a:avLst/>
                      </a:prstGeom>
                      <a:noFill/>
                      <a:extLst/>
                    </p:spPr>
                  </p:pic>
                </p:oleObj>
              </mc:Fallback>
            </mc:AlternateContent>
          </a:graphicData>
        </a:graphic>
      </p:graphicFrame>
      <p:graphicFrame>
        <p:nvGraphicFramePr>
          <p:cNvPr id="7" name="Object 19"/>
          <p:cNvGraphicFramePr>
            <a:graphicFrameLocks noChangeAspect="1"/>
          </p:cNvGraphicFramePr>
          <p:nvPr>
            <p:extLst>
              <p:ext uri="{D42A27DB-BD31-4B8C-83A1-F6EECF244321}">
                <p14:modId xmlns:p14="http://schemas.microsoft.com/office/powerpoint/2010/main" val="1900919903"/>
              </p:ext>
            </p:extLst>
          </p:nvPr>
        </p:nvGraphicFramePr>
        <p:xfrm>
          <a:off x="598488" y="3291740"/>
          <a:ext cx="4860925" cy="717550"/>
        </p:xfrm>
        <a:graphic>
          <a:graphicData uri="http://schemas.openxmlformats.org/presentationml/2006/ole">
            <mc:AlternateContent xmlns:mc="http://schemas.openxmlformats.org/markup-compatibility/2006">
              <mc:Choice xmlns:v="urn:schemas-microsoft-com:vml" Requires="v">
                <p:oleObj spid="_x0000_s109637" name="Equation" r:id="rId6" imgW="2755800" imgH="406080" progId="Equation.DSMT4">
                  <p:embed/>
                </p:oleObj>
              </mc:Choice>
              <mc:Fallback>
                <p:oleObj name="Equation" r:id="rId6" imgW="2755800" imgH="406080" progId="Equation.DSMT4">
                  <p:embed/>
                  <p:pic>
                    <p:nvPicPr>
                      <p:cNvPr id="6" name="Object 19"/>
                      <p:cNvPicPr>
                        <a:picLocks noChangeAspect="1" noChangeArrowheads="1"/>
                      </p:cNvPicPr>
                      <p:nvPr/>
                    </p:nvPicPr>
                    <p:blipFill>
                      <a:blip r:embed="rId7"/>
                      <a:srcRect/>
                      <a:stretch>
                        <a:fillRect/>
                      </a:stretch>
                    </p:blipFill>
                    <p:spPr bwMode="auto">
                      <a:xfrm>
                        <a:off x="598488" y="3291740"/>
                        <a:ext cx="4860925" cy="717550"/>
                      </a:xfrm>
                      <a:prstGeom prst="rect">
                        <a:avLst/>
                      </a:prstGeom>
                      <a:noFill/>
                      <a:extLst/>
                    </p:spPr>
                  </p:pic>
                </p:oleObj>
              </mc:Fallback>
            </mc:AlternateContent>
          </a:graphicData>
        </a:graphic>
      </p:graphicFrame>
      <p:graphicFrame>
        <p:nvGraphicFramePr>
          <p:cNvPr id="8" name="Object 19"/>
          <p:cNvGraphicFramePr>
            <a:graphicFrameLocks noChangeAspect="1"/>
          </p:cNvGraphicFramePr>
          <p:nvPr>
            <p:extLst>
              <p:ext uri="{D42A27DB-BD31-4B8C-83A1-F6EECF244321}">
                <p14:modId xmlns:p14="http://schemas.microsoft.com/office/powerpoint/2010/main" val="2354759890"/>
              </p:ext>
            </p:extLst>
          </p:nvPr>
        </p:nvGraphicFramePr>
        <p:xfrm>
          <a:off x="654050" y="4233863"/>
          <a:ext cx="2328863" cy="538162"/>
        </p:xfrm>
        <a:graphic>
          <a:graphicData uri="http://schemas.openxmlformats.org/presentationml/2006/ole">
            <mc:AlternateContent xmlns:mc="http://schemas.openxmlformats.org/markup-compatibility/2006">
              <mc:Choice xmlns:v="urn:schemas-microsoft-com:vml" Requires="v">
                <p:oleObj spid="_x0000_s109638" name="Equation" r:id="rId8" imgW="1320480" imgH="304560" progId="Equation.DSMT4">
                  <p:embed/>
                </p:oleObj>
              </mc:Choice>
              <mc:Fallback>
                <p:oleObj name="Equation" r:id="rId8" imgW="1320480" imgH="304560" progId="Equation.DSMT4">
                  <p:embed/>
                  <p:pic>
                    <p:nvPicPr>
                      <p:cNvPr id="7" name="Object 19"/>
                      <p:cNvPicPr>
                        <a:picLocks noChangeAspect="1" noChangeArrowheads="1"/>
                      </p:cNvPicPr>
                      <p:nvPr/>
                    </p:nvPicPr>
                    <p:blipFill>
                      <a:blip r:embed="rId9"/>
                      <a:srcRect/>
                      <a:stretch>
                        <a:fillRect/>
                      </a:stretch>
                    </p:blipFill>
                    <p:spPr bwMode="auto">
                      <a:xfrm>
                        <a:off x="654050" y="4233863"/>
                        <a:ext cx="2328863" cy="538162"/>
                      </a:xfrm>
                      <a:prstGeom prst="rect">
                        <a:avLst/>
                      </a:prstGeom>
                      <a:noFill/>
                      <a:extLst/>
                    </p:spPr>
                  </p:pic>
                </p:oleObj>
              </mc:Fallback>
            </mc:AlternateContent>
          </a:graphicData>
        </a:graphic>
      </p:graphicFrame>
      <p:graphicFrame>
        <p:nvGraphicFramePr>
          <p:cNvPr id="9" name="Object 19"/>
          <p:cNvGraphicFramePr>
            <a:graphicFrameLocks noChangeAspect="1"/>
          </p:cNvGraphicFramePr>
          <p:nvPr>
            <p:extLst>
              <p:ext uri="{D42A27DB-BD31-4B8C-83A1-F6EECF244321}">
                <p14:modId xmlns:p14="http://schemas.microsoft.com/office/powerpoint/2010/main" val="2686510003"/>
              </p:ext>
            </p:extLst>
          </p:nvPr>
        </p:nvGraphicFramePr>
        <p:xfrm>
          <a:off x="1651793" y="4880795"/>
          <a:ext cx="1946275" cy="693737"/>
        </p:xfrm>
        <a:graphic>
          <a:graphicData uri="http://schemas.openxmlformats.org/presentationml/2006/ole">
            <mc:AlternateContent xmlns:mc="http://schemas.openxmlformats.org/markup-compatibility/2006">
              <mc:Choice xmlns:v="urn:schemas-microsoft-com:vml" Requires="v">
                <p:oleObj spid="_x0000_s109639" name="Equation" r:id="rId10" imgW="1104840" imgH="393480" progId="Equation.DSMT4">
                  <p:embed/>
                </p:oleObj>
              </mc:Choice>
              <mc:Fallback>
                <p:oleObj name="Equation" r:id="rId10" imgW="1104840" imgH="393480" progId="Equation.DSMT4">
                  <p:embed/>
                  <p:pic>
                    <p:nvPicPr>
                      <p:cNvPr id="8" name="Object 19"/>
                      <p:cNvPicPr>
                        <a:picLocks noChangeAspect="1" noChangeArrowheads="1"/>
                      </p:cNvPicPr>
                      <p:nvPr/>
                    </p:nvPicPr>
                    <p:blipFill>
                      <a:blip r:embed="rId11"/>
                      <a:srcRect/>
                      <a:stretch>
                        <a:fillRect/>
                      </a:stretch>
                    </p:blipFill>
                    <p:spPr bwMode="auto">
                      <a:xfrm>
                        <a:off x="1651793" y="4880795"/>
                        <a:ext cx="1946275" cy="693737"/>
                      </a:xfrm>
                      <a:prstGeom prst="rect">
                        <a:avLst/>
                      </a:prstGeom>
                      <a:noFill/>
                      <a:extLst/>
                    </p:spPr>
                  </p:pic>
                </p:oleObj>
              </mc:Fallback>
            </mc:AlternateContent>
          </a:graphicData>
        </a:graphic>
      </p:graphicFrame>
      <p:sp>
        <p:nvSpPr>
          <p:cNvPr id="10" name="Text Box 8"/>
          <p:cNvSpPr txBox="1">
            <a:spLocks noChangeArrowheads="1"/>
          </p:cNvSpPr>
          <p:nvPr/>
        </p:nvSpPr>
        <p:spPr bwMode="auto">
          <a:xfrm>
            <a:off x="598488" y="4996831"/>
            <a:ext cx="1096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000">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ea typeface="Meiryo UI" panose="020B0604030504040204" pitchFamily="50" charset="-128"/>
                <a:cs typeface="Times New Roman" panose="02020603050405020304" pitchFamily="18" charset="0"/>
              </a:rPr>
              <a:t>ただし、</a:t>
            </a:r>
            <a:endParaRPr lang="ja-JP" altLang="en-US" sz="2400" i="1"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11" name="Text Box 8"/>
          <p:cNvSpPr txBox="1">
            <a:spLocks noChangeArrowheads="1"/>
          </p:cNvSpPr>
          <p:nvPr/>
        </p:nvSpPr>
        <p:spPr bwMode="auto">
          <a:xfrm>
            <a:off x="4356279" y="4996831"/>
            <a:ext cx="151996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000">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i="1" dirty="0">
                <a:latin typeface="Times New Roman" panose="02020603050405020304" pitchFamily="18" charset="0"/>
                <a:ea typeface="Meiryo UI" panose="020B0604030504040204" pitchFamily="50" charset="-128"/>
                <a:cs typeface="Times New Roman" panose="02020603050405020304" pitchFamily="18" charset="0"/>
              </a:rPr>
              <a:t>文献では、</a:t>
            </a:r>
          </a:p>
        </p:txBody>
      </p:sp>
      <p:graphicFrame>
        <p:nvGraphicFramePr>
          <p:cNvPr id="12" name="Object 19"/>
          <p:cNvGraphicFramePr>
            <a:graphicFrameLocks noChangeAspect="1"/>
          </p:cNvGraphicFramePr>
          <p:nvPr>
            <p:extLst>
              <p:ext uri="{D42A27DB-BD31-4B8C-83A1-F6EECF244321}">
                <p14:modId xmlns:p14="http://schemas.microsoft.com/office/powerpoint/2010/main" val="4029797959"/>
              </p:ext>
            </p:extLst>
          </p:nvPr>
        </p:nvGraphicFramePr>
        <p:xfrm>
          <a:off x="5876247" y="5049069"/>
          <a:ext cx="915988" cy="357188"/>
        </p:xfrm>
        <a:graphic>
          <a:graphicData uri="http://schemas.openxmlformats.org/presentationml/2006/ole">
            <mc:AlternateContent xmlns:mc="http://schemas.openxmlformats.org/markup-compatibility/2006">
              <mc:Choice xmlns:v="urn:schemas-microsoft-com:vml" Requires="v">
                <p:oleObj spid="_x0000_s109640" name="Equation" r:id="rId12" imgW="520560" imgH="203040" progId="Equation.DSMT4">
                  <p:embed/>
                </p:oleObj>
              </mc:Choice>
              <mc:Fallback>
                <p:oleObj name="Equation" r:id="rId12" imgW="520560" imgH="203040" progId="Equation.DSMT4">
                  <p:embed/>
                  <p:pic>
                    <p:nvPicPr>
                      <p:cNvPr id="9" name="Object 19"/>
                      <p:cNvPicPr>
                        <a:picLocks noChangeAspect="1" noChangeArrowheads="1"/>
                      </p:cNvPicPr>
                      <p:nvPr/>
                    </p:nvPicPr>
                    <p:blipFill>
                      <a:blip r:embed="rId13"/>
                      <a:srcRect/>
                      <a:stretch>
                        <a:fillRect/>
                      </a:stretch>
                    </p:blipFill>
                    <p:spPr bwMode="auto">
                      <a:xfrm>
                        <a:off x="5876247" y="5049069"/>
                        <a:ext cx="915988" cy="357188"/>
                      </a:xfrm>
                      <a:prstGeom prst="rect">
                        <a:avLst/>
                      </a:prstGeom>
                      <a:noFill/>
                      <a:extLst/>
                    </p:spPr>
                  </p:pic>
                </p:oleObj>
              </mc:Fallback>
            </mc:AlternateContent>
          </a:graphicData>
        </a:graphic>
      </p:graphicFrame>
    </p:spTree>
    <p:extLst>
      <p:ext uri="{BB962C8B-B14F-4D97-AF65-F5344CB8AC3E}">
        <p14:creationId xmlns:p14="http://schemas.microsoft.com/office/powerpoint/2010/main" val="3389256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4272323" cy="590931"/>
          </a:xfrm>
        </p:spPr>
        <p:txBody>
          <a:bodyPr/>
          <a:lstStyle/>
          <a:p>
            <a:r>
              <a:rPr kumimoji="1" lang="ja-JP" altLang="en-US" dirty="0"/>
              <a:t>適応的な実験計画法</a:t>
            </a:r>
          </a:p>
        </p:txBody>
      </p:sp>
      <p:sp>
        <p:nvSpPr>
          <p:cNvPr id="3" name="コンテンツ プレースホルダー 2"/>
          <p:cNvSpPr>
            <a:spLocks noGrp="1"/>
          </p:cNvSpPr>
          <p:nvPr>
            <p:ph idx="1"/>
          </p:nvPr>
        </p:nvSpPr>
        <p:spPr>
          <a:xfrm>
            <a:off x="181428" y="1094354"/>
            <a:ext cx="8911414" cy="2139047"/>
          </a:xfrm>
        </p:spPr>
        <p:txBody>
          <a:bodyPr/>
          <a:lstStyle/>
          <a:p>
            <a:pPr marL="457200" indent="-457200">
              <a:buFont typeface="+mj-ea"/>
              <a:buAutoNum type="circleNumDbPlain"/>
            </a:pPr>
            <a:r>
              <a:rPr kumimoji="1" lang="en-US" altLang="ja-JP" dirty="0"/>
              <a:t>PI </a:t>
            </a:r>
            <a:r>
              <a:rPr kumimoji="1" lang="ja-JP" altLang="en-US" dirty="0"/>
              <a:t>もしくは </a:t>
            </a:r>
            <a:r>
              <a:rPr kumimoji="1" lang="en-US" altLang="ja-JP" dirty="0"/>
              <a:t>EI </a:t>
            </a:r>
            <a:r>
              <a:rPr kumimoji="1" lang="ja-JP" altLang="en-US" dirty="0"/>
              <a:t>もしくは </a:t>
            </a:r>
            <a:r>
              <a:rPr kumimoji="1" lang="en-US" altLang="ja-JP" dirty="0"/>
              <a:t>MI </a:t>
            </a:r>
            <a:r>
              <a:rPr kumimoji="1" lang="ja-JP" altLang="en-US" dirty="0"/>
              <a:t>の値が最大となるサンプル候補で、実験する</a:t>
            </a:r>
            <a:endParaRPr kumimoji="1" lang="en-US" altLang="ja-JP" dirty="0"/>
          </a:p>
          <a:p>
            <a:pPr marL="457200" indent="-457200">
              <a:buFont typeface="+mj-ea"/>
              <a:buAutoNum type="circleNumDbPlain"/>
            </a:pPr>
            <a:r>
              <a:rPr kumimoji="1" lang="ja-JP" altLang="en-US" dirty="0"/>
              <a:t>実験したら、そのサンプルを既存のサンプルに追加し、再度</a:t>
            </a:r>
            <a:br>
              <a:rPr kumimoji="1" lang="en-US" altLang="ja-JP" dirty="0"/>
            </a:br>
            <a:r>
              <a:rPr kumimoji="1" lang="ja-JP" altLang="en-US" dirty="0"/>
              <a:t>ガウス過程による回帰を行う</a:t>
            </a:r>
            <a:endParaRPr kumimoji="1" lang="en-US" altLang="ja-JP" dirty="0"/>
          </a:p>
          <a:p>
            <a:endParaRPr lang="en-US" altLang="ja-JP" dirty="0"/>
          </a:p>
          <a:p>
            <a:r>
              <a:rPr lang="ja-JP" altLang="en-US" dirty="0"/>
              <a:t>①② を繰り返すことで、目的変数の値を大きくすることを目指す</a:t>
            </a:r>
            <a:endParaRPr kumimoji="1" lang="ja-JP" altLang="en-US"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12</a:t>
            </a:fld>
            <a:endParaRPr lang="ja-JP" altLang="en-US"/>
          </a:p>
        </p:txBody>
      </p:sp>
    </p:spTree>
    <p:extLst>
      <p:ext uri="{BB962C8B-B14F-4D97-AF65-F5344CB8AC3E}">
        <p14:creationId xmlns:p14="http://schemas.microsoft.com/office/powerpoint/2010/main" val="3758462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7151317" cy="590931"/>
          </a:xfrm>
        </p:spPr>
        <p:txBody>
          <a:bodyPr/>
          <a:lstStyle/>
          <a:p>
            <a:r>
              <a:rPr kumimoji="1" lang="ja-JP" altLang="en-US" dirty="0"/>
              <a:t>どうやって実際にベイズ最適化するか？</a:t>
            </a:r>
          </a:p>
        </p:txBody>
      </p:sp>
      <p:sp>
        <p:nvSpPr>
          <p:cNvPr id="3" name="コンテンツ プレースホルダー 2"/>
          <p:cNvSpPr>
            <a:spLocks noGrp="1"/>
          </p:cNvSpPr>
          <p:nvPr>
            <p:ph idx="1"/>
          </p:nvPr>
        </p:nvSpPr>
        <p:spPr>
          <a:xfrm>
            <a:off x="181428" y="1094354"/>
            <a:ext cx="8131906" cy="1089529"/>
          </a:xfrm>
        </p:spPr>
        <p:txBody>
          <a:bodyPr/>
          <a:lstStyle/>
          <a:p>
            <a:r>
              <a:rPr lang="ja-JP" altLang="en-US" dirty="0"/>
              <a:t>ベイズ最適化をする</a:t>
            </a:r>
            <a:r>
              <a:rPr kumimoji="1" lang="ja-JP" altLang="en-US" dirty="0"/>
              <a:t>ための </a:t>
            </a:r>
            <a:r>
              <a:rPr kumimoji="1" lang="en-US" altLang="ja-JP" dirty="0"/>
              <a:t>MATLAB </a:t>
            </a:r>
            <a:r>
              <a:rPr kumimoji="1" lang="ja-JP" altLang="en-US" dirty="0"/>
              <a:t>や </a:t>
            </a:r>
            <a:r>
              <a:rPr kumimoji="1" lang="en-US" altLang="ja-JP" dirty="0"/>
              <a:t>Python </a:t>
            </a:r>
            <a:r>
              <a:rPr kumimoji="1" lang="ja-JP" altLang="en-US" dirty="0"/>
              <a:t>のプログラムを</a:t>
            </a:r>
            <a:br>
              <a:rPr kumimoji="1" lang="en-US" altLang="ja-JP" dirty="0"/>
            </a:br>
            <a:r>
              <a:rPr kumimoji="1" lang="ja-JP" altLang="en-US" dirty="0"/>
              <a:t>作りました！</a:t>
            </a:r>
            <a:br>
              <a:rPr lang="en-US" altLang="ja-JP" dirty="0"/>
            </a:br>
            <a:r>
              <a:rPr lang="en-US" altLang="ja-JP" dirty="0">
                <a:hlinkClick r:id="rId2"/>
              </a:rPr>
              <a:t>https://github.com/hkaneko1985/design_of_experiments</a:t>
            </a:r>
            <a:endParaRPr lang="en-US" altLang="ja-JP"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13</a:t>
            </a:fld>
            <a:endParaRPr lang="ja-JP" altLang="en-US"/>
          </a:p>
        </p:txBody>
      </p:sp>
    </p:spTree>
    <p:extLst>
      <p:ext uri="{BB962C8B-B14F-4D97-AF65-F5344CB8AC3E}">
        <p14:creationId xmlns:p14="http://schemas.microsoft.com/office/powerpoint/2010/main" val="2434350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5639685" cy="590931"/>
          </a:xfrm>
        </p:spPr>
        <p:txBody>
          <a:bodyPr/>
          <a:lstStyle/>
          <a:p>
            <a:r>
              <a:rPr kumimoji="1" lang="ja-JP" altLang="en-US" dirty="0"/>
              <a:t>サンプルの候補が多いときは？</a:t>
            </a:r>
          </a:p>
        </p:txBody>
      </p:sp>
      <p:sp>
        <p:nvSpPr>
          <p:cNvPr id="3" name="コンテンツ プレースホルダー 2"/>
          <p:cNvSpPr>
            <a:spLocks noGrp="1"/>
          </p:cNvSpPr>
          <p:nvPr>
            <p:ph idx="1"/>
          </p:nvPr>
        </p:nvSpPr>
        <p:spPr>
          <a:xfrm>
            <a:off x="181428" y="1094354"/>
            <a:ext cx="8685391" cy="4389920"/>
          </a:xfrm>
        </p:spPr>
        <p:txBody>
          <a:bodyPr/>
          <a:lstStyle/>
          <a:p>
            <a:r>
              <a:rPr kumimoji="1" lang="ja-JP" altLang="en-US" dirty="0"/>
              <a:t>基本的には、グリッドサーチで新しいサンプル候補を探索する</a:t>
            </a:r>
            <a:endParaRPr kumimoji="1" lang="en-US" altLang="ja-JP" dirty="0"/>
          </a:p>
          <a:p>
            <a:pPr lvl="1"/>
            <a:r>
              <a:rPr lang="ja-JP" altLang="en-US" dirty="0"/>
              <a:t>説明変数の数が</a:t>
            </a:r>
            <a:r>
              <a:rPr lang="en-US" altLang="ja-JP" dirty="0"/>
              <a:t>3</a:t>
            </a:r>
            <a:r>
              <a:rPr lang="ja-JP" altLang="en-US" dirty="0" err="1"/>
              <a:t>、</a:t>
            </a:r>
            <a:r>
              <a:rPr lang="ja-JP" altLang="en-US" dirty="0"/>
              <a:t>各説明変数で値の候補が </a:t>
            </a:r>
            <a:r>
              <a:rPr lang="en-US" altLang="ja-JP" dirty="0"/>
              <a:t>10 </a:t>
            </a:r>
            <a:r>
              <a:rPr lang="ja-JP" altLang="en-US" dirty="0"/>
              <a:t>あるとすると、</a:t>
            </a:r>
            <a:br>
              <a:rPr lang="en-US" altLang="ja-JP" dirty="0"/>
            </a:br>
            <a:r>
              <a:rPr lang="ja-JP" altLang="en-US" dirty="0"/>
              <a:t>サンプル候補の数は、</a:t>
            </a:r>
            <a:r>
              <a:rPr lang="en-US" altLang="ja-JP" dirty="0"/>
              <a:t>10</a:t>
            </a:r>
            <a:r>
              <a:rPr lang="en-US" altLang="ja-JP" baseline="30000" dirty="0"/>
              <a:t>3</a:t>
            </a:r>
            <a:r>
              <a:rPr lang="en-US" altLang="ja-JP" dirty="0"/>
              <a:t> = 1,000</a:t>
            </a:r>
          </a:p>
          <a:p>
            <a:endParaRPr kumimoji="1" lang="en-US" altLang="ja-JP" dirty="0"/>
          </a:p>
          <a:p>
            <a:r>
              <a:rPr lang="ja-JP" altLang="en-US" dirty="0"/>
              <a:t>サンプル候補の数が多いときは？</a:t>
            </a:r>
            <a:endParaRPr lang="en-US" altLang="ja-JP" dirty="0"/>
          </a:p>
          <a:p>
            <a:pPr lvl="1"/>
            <a:r>
              <a:rPr lang="ja-JP" altLang="en-US" dirty="0"/>
              <a:t>説明変数の数が</a:t>
            </a:r>
            <a:r>
              <a:rPr lang="en-US" altLang="ja-JP" dirty="0"/>
              <a:t>10</a:t>
            </a:r>
            <a:r>
              <a:rPr lang="ja-JP" altLang="en-US" dirty="0" err="1"/>
              <a:t>、</a:t>
            </a:r>
            <a:r>
              <a:rPr lang="ja-JP" altLang="en-US" dirty="0"/>
              <a:t>各説明変数で値の候補が </a:t>
            </a:r>
            <a:r>
              <a:rPr lang="en-US" altLang="ja-JP" dirty="0"/>
              <a:t>10 </a:t>
            </a:r>
            <a:r>
              <a:rPr lang="ja-JP" altLang="en-US" dirty="0"/>
              <a:t>あるとすると、</a:t>
            </a:r>
            <a:br>
              <a:rPr lang="en-US" altLang="ja-JP" dirty="0"/>
            </a:br>
            <a:r>
              <a:rPr lang="ja-JP" altLang="en-US" dirty="0"/>
              <a:t>サンプル候補の数は、</a:t>
            </a:r>
            <a:r>
              <a:rPr lang="en-US" altLang="ja-JP" dirty="0"/>
              <a:t>10</a:t>
            </a:r>
            <a:r>
              <a:rPr lang="en-US" altLang="ja-JP" baseline="30000" dirty="0"/>
              <a:t>10</a:t>
            </a:r>
            <a:endParaRPr lang="en-US" altLang="ja-JP" dirty="0"/>
          </a:p>
          <a:p>
            <a:pPr lvl="1"/>
            <a:endParaRPr kumimoji="1" lang="en-US" altLang="ja-JP" dirty="0"/>
          </a:p>
          <a:p>
            <a:pPr lvl="1"/>
            <a:r>
              <a:rPr kumimoji="1" lang="ja-JP" altLang="en-US" dirty="0"/>
              <a:t>① ランダムにサンプリングする</a:t>
            </a:r>
            <a:endParaRPr kumimoji="1" lang="en-US" altLang="ja-JP" b="1" dirty="0"/>
          </a:p>
          <a:p>
            <a:pPr lvl="2"/>
            <a:r>
              <a:rPr lang="ja-JP" altLang="en-US" dirty="0"/>
              <a:t>たとえば、乱数で</a:t>
            </a:r>
            <a:r>
              <a:rPr lang="en-US" altLang="ja-JP" dirty="0"/>
              <a:t>1,000,000</a:t>
            </a:r>
            <a:r>
              <a:rPr lang="ja-JP" altLang="en-US" dirty="0"/>
              <a:t>サンプル候補を発生させる</a:t>
            </a:r>
            <a:endParaRPr kumimoji="1" lang="en-US" altLang="ja-JP" dirty="0"/>
          </a:p>
          <a:p>
            <a:pPr lvl="1"/>
            <a:r>
              <a:rPr lang="ja-JP" altLang="en-US" dirty="0"/>
              <a:t>② 遺伝的アルゴリズムなどの最適化手法を使う</a:t>
            </a:r>
            <a:endParaRPr kumimoji="1" lang="ja-JP" altLang="en-US"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14</a:t>
            </a:fld>
            <a:endParaRPr lang="ja-JP" altLang="en-US"/>
          </a:p>
        </p:txBody>
      </p:sp>
    </p:spTree>
    <p:extLst>
      <p:ext uri="{BB962C8B-B14F-4D97-AF65-F5344CB8AC3E}">
        <p14:creationId xmlns:p14="http://schemas.microsoft.com/office/powerpoint/2010/main" val="235609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5187639" cy="590931"/>
          </a:xfrm>
        </p:spPr>
        <p:txBody>
          <a:bodyPr/>
          <a:lstStyle/>
          <a:p>
            <a:r>
              <a:rPr lang="ja-JP" altLang="en-US" dirty="0"/>
              <a:t>ベイズ最適化 </a:t>
            </a:r>
            <a:r>
              <a:rPr kumimoji="1" lang="en-US" altLang="ja-JP" dirty="0"/>
              <a:t>(BO) </a:t>
            </a:r>
            <a:r>
              <a:rPr kumimoji="1" lang="ja-JP" altLang="en-US" dirty="0"/>
              <a:t>とは？</a:t>
            </a:r>
          </a:p>
        </p:txBody>
      </p:sp>
      <p:sp>
        <p:nvSpPr>
          <p:cNvPr id="3" name="コンテンツ プレースホルダー 2"/>
          <p:cNvSpPr>
            <a:spLocks noGrp="1"/>
          </p:cNvSpPr>
          <p:nvPr>
            <p:ph idx="1"/>
          </p:nvPr>
        </p:nvSpPr>
        <p:spPr>
          <a:xfrm>
            <a:off x="181428" y="1094354"/>
            <a:ext cx="7819769" cy="4389920"/>
          </a:xfrm>
        </p:spPr>
        <p:txBody>
          <a:bodyPr/>
          <a:lstStyle/>
          <a:p>
            <a:r>
              <a:rPr lang="ja-JP" altLang="en-US" dirty="0"/>
              <a:t>ガウス過程による回帰により説明</a:t>
            </a:r>
            <a:r>
              <a:rPr kumimoji="1" lang="ja-JP" altLang="en-US" dirty="0"/>
              <a:t>変数と目的変数との間で</a:t>
            </a:r>
            <a:br>
              <a:rPr kumimoji="1" lang="en-US" altLang="ja-JP" dirty="0"/>
            </a:br>
            <a:r>
              <a:rPr kumimoji="1" lang="ja-JP" altLang="en-US" dirty="0"/>
              <a:t>回帰モデルを構築する</a:t>
            </a:r>
            <a:endParaRPr kumimoji="1" lang="en-US" altLang="ja-JP" dirty="0"/>
          </a:p>
          <a:p>
            <a:pPr lvl="1"/>
            <a:r>
              <a:rPr lang="ja-JP" altLang="en-US" dirty="0"/>
              <a:t>ガウス過程による回帰の詳細はこちら</a:t>
            </a:r>
            <a:br>
              <a:rPr lang="en-US" altLang="ja-JP" dirty="0"/>
            </a:br>
            <a:r>
              <a:rPr lang="en-US" altLang="ja-JP" dirty="0">
                <a:hlinkClick r:id="rId2"/>
              </a:rPr>
              <a:t>https://datachemeng.com/gaussianprocessregression/</a:t>
            </a:r>
            <a:endParaRPr kumimoji="1" lang="en-US" altLang="ja-JP" dirty="0"/>
          </a:p>
          <a:p>
            <a:endParaRPr lang="en-US" altLang="ja-JP" dirty="0"/>
          </a:p>
          <a:p>
            <a:r>
              <a:rPr lang="ja-JP" altLang="en-US" dirty="0"/>
              <a:t>推定値とその分散を利用して、目的変数の値がより大きくなる</a:t>
            </a:r>
            <a:br>
              <a:rPr lang="en-US" altLang="ja-JP" dirty="0"/>
            </a:br>
            <a:r>
              <a:rPr lang="en-US" altLang="ja-JP" dirty="0"/>
              <a:t>(</a:t>
            </a:r>
            <a:r>
              <a:rPr lang="ja-JP" altLang="en-US" dirty="0"/>
              <a:t>小さくなる</a:t>
            </a:r>
            <a:r>
              <a:rPr lang="en-US" altLang="ja-JP" dirty="0"/>
              <a:t>) </a:t>
            </a:r>
            <a:r>
              <a:rPr lang="ja-JP" altLang="en-US" dirty="0"/>
              <a:t>可能性の高いサンプル候補を見つける</a:t>
            </a:r>
            <a:endParaRPr lang="en-US" altLang="ja-JP" dirty="0"/>
          </a:p>
          <a:p>
            <a:endParaRPr lang="en-US" altLang="ja-JP" dirty="0"/>
          </a:p>
          <a:p>
            <a:r>
              <a:rPr lang="ja-JP" altLang="en-US" dirty="0"/>
              <a:t>実験計画法やハイパーパラメータの最適化に活用できる</a:t>
            </a:r>
            <a:endParaRPr lang="en-US" altLang="ja-JP" dirty="0"/>
          </a:p>
          <a:p>
            <a:pPr lvl="1"/>
            <a:r>
              <a:rPr lang="ja-JP" altLang="en-US" dirty="0"/>
              <a:t>実験計画法の詳細はこちら</a:t>
            </a:r>
            <a:br>
              <a:rPr lang="en-US" altLang="ja-JP" dirty="0"/>
            </a:br>
            <a:r>
              <a:rPr lang="en-US" altLang="ja-JP" dirty="0">
                <a:hlinkClick r:id="rId3"/>
              </a:rPr>
              <a:t>https://datachemeng.com/designofexperimentscodes/</a:t>
            </a:r>
            <a:endParaRPr lang="en-US" altLang="ja-JP"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1</a:t>
            </a:fld>
            <a:endParaRPr lang="ja-JP" altLang="en-US"/>
          </a:p>
        </p:txBody>
      </p:sp>
    </p:spTree>
    <p:extLst>
      <p:ext uri="{BB962C8B-B14F-4D97-AF65-F5344CB8AC3E}">
        <p14:creationId xmlns:p14="http://schemas.microsoft.com/office/powerpoint/2010/main" val="2123714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5072222" cy="590931"/>
          </a:xfrm>
        </p:spPr>
        <p:txBody>
          <a:bodyPr/>
          <a:lstStyle/>
          <a:p>
            <a:r>
              <a:rPr kumimoji="1" lang="ja-JP" altLang="en-US" dirty="0"/>
              <a:t>ベイズ最適化のための準備</a:t>
            </a:r>
          </a:p>
        </p:txBody>
      </p:sp>
      <p:sp>
        <p:nvSpPr>
          <p:cNvPr id="3" name="コンテンツ プレースホルダー 2"/>
          <p:cNvSpPr>
            <a:spLocks noGrp="1"/>
          </p:cNvSpPr>
          <p:nvPr>
            <p:ph idx="1"/>
          </p:nvPr>
        </p:nvSpPr>
        <p:spPr>
          <a:xfrm>
            <a:off x="181428" y="1094354"/>
            <a:ext cx="6926896" cy="2010807"/>
          </a:xfrm>
        </p:spPr>
        <p:txBody>
          <a:bodyPr/>
          <a:lstStyle/>
          <a:p>
            <a:r>
              <a:rPr lang="ja-JP" altLang="en-US" dirty="0"/>
              <a:t>ガウス過程についてはこちら</a:t>
            </a:r>
            <a:br>
              <a:rPr lang="en-US" altLang="ja-JP" dirty="0"/>
            </a:br>
            <a:r>
              <a:rPr lang="en-US" altLang="ja-JP" dirty="0">
                <a:hlinkClick r:id="rId2"/>
              </a:rPr>
              <a:t>https://datachemeng.com/gaussianprocessregression/</a:t>
            </a:r>
            <a:endParaRPr lang="en-US" altLang="ja-JP" dirty="0"/>
          </a:p>
          <a:p>
            <a:endParaRPr kumimoji="1" lang="en-US" altLang="ja-JP" dirty="0"/>
          </a:p>
          <a:p>
            <a:r>
              <a:rPr lang="ja-JP" altLang="en-US" dirty="0"/>
              <a:t>実験計画法についてはこちら</a:t>
            </a:r>
            <a:br>
              <a:rPr lang="en-US" altLang="ja-JP" dirty="0"/>
            </a:br>
            <a:r>
              <a:rPr lang="en-US" altLang="ja-JP" dirty="0">
                <a:hlinkClick r:id="rId3"/>
              </a:rPr>
              <a:t>https://datachemeng.com/designofexperimentscodes/</a:t>
            </a:r>
            <a:endParaRPr lang="en-US" altLang="ja-JP"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2</a:t>
            </a:fld>
            <a:endParaRPr lang="ja-JP" altLang="en-US"/>
          </a:p>
        </p:txBody>
      </p:sp>
    </p:spTree>
    <p:extLst>
      <p:ext uri="{BB962C8B-B14F-4D97-AF65-F5344CB8AC3E}">
        <p14:creationId xmlns:p14="http://schemas.microsoft.com/office/powerpoint/2010/main" val="4031354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5684569" cy="590931"/>
          </a:xfrm>
        </p:spPr>
        <p:txBody>
          <a:bodyPr/>
          <a:lstStyle/>
          <a:p>
            <a:r>
              <a:rPr kumimoji="1" lang="ja-JP" altLang="en-US" dirty="0"/>
              <a:t>ベイズ最適化をするときの前提</a:t>
            </a:r>
          </a:p>
        </p:txBody>
      </p:sp>
      <p:sp>
        <p:nvSpPr>
          <p:cNvPr id="3" name="コンテンツ プレースホルダー 2"/>
          <p:cNvSpPr>
            <a:spLocks noGrp="1"/>
          </p:cNvSpPr>
          <p:nvPr>
            <p:ph idx="1"/>
          </p:nvPr>
        </p:nvSpPr>
        <p:spPr>
          <a:xfrm>
            <a:off x="181428" y="1094354"/>
            <a:ext cx="9058890" cy="3200363"/>
          </a:xfrm>
        </p:spPr>
        <p:txBody>
          <a:bodyPr/>
          <a:lstStyle/>
          <a:p>
            <a:r>
              <a:rPr kumimoji="1" lang="ja-JP" altLang="en-US" dirty="0"/>
              <a:t>説明変数と目的変数のあるサンプルがいくつか存在する</a:t>
            </a:r>
            <a:endParaRPr kumimoji="1" lang="en-US" altLang="ja-JP" dirty="0"/>
          </a:p>
          <a:p>
            <a:pPr lvl="1"/>
            <a:r>
              <a:rPr lang="ja-JP" altLang="en-US" dirty="0"/>
              <a:t>たとえば、実験条件 </a:t>
            </a:r>
            <a:r>
              <a:rPr lang="en-US" altLang="ja-JP" dirty="0"/>
              <a:t>(</a:t>
            </a:r>
            <a:r>
              <a:rPr lang="ja-JP" altLang="en-US" dirty="0"/>
              <a:t>説明変数</a:t>
            </a:r>
            <a:r>
              <a:rPr lang="en-US" altLang="ja-JP" dirty="0"/>
              <a:t>) </a:t>
            </a:r>
            <a:r>
              <a:rPr lang="ja-JP" altLang="en-US" dirty="0"/>
              <a:t>をいくつか変えて実験し、</a:t>
            </a:r>
            <a:br>
              <a:rPr lang="en-US" altLang="ja-JP" dirty="0"/>
            </a:br>
            <a:r>
              <a:rPr lang="ja-JP" altLang="en-US" dirty="0"/>
              <a:t>収率 </a:t>
            </a:r>
            <a:r>
              <a:rPr lang="en-US" altLang="ja-JP" dirty="0"/>
              <a:t>(</a:t>
            </a:r>
            <a:r>
              <a:rPr lang="ja-JP" altLang="en-US" dirty="0"/>
              <a:t>目的変数</a:t>
            </a:r>
            <a:r>
              <a:rPr lang="en-US" altLang="ja-JP" dirty="0"/>
              <a:t>) </a:t>
            </a:r>
            <a:r>
              <a:rPr lang="ja-JP" altLang="en-US" dirty="0"/>
              <a:t>を測定した結果がある</a:t>
            </a:r>
            <a:endParaRPr lang="en-US" altLang="ja-JP" dirty="0"/>
          </a:p>
          <a:p>
            <a:endParaRPr kumimoji="1" lang="en-US" altLang="ja-JP" dirty="0"/>
          </a:p>
          <a:p>
            <a:r>
              <a:rPr lang="ja-JP" altLang="en-US" dirty="0"/>
              <a:t>目的変数の値がなるべく</a:t>
            </a:r>
            <a:r>
              <a:rPr lang="ja-JP" altLang="en-US" dirty="0">
                <a:solidFill>
                  <a:srgbClr val="0000FF"/>
                </a:solidFill>
              </a:rPr>
              <a:t>大きく</a:t>
            </a:r>
            <a:r>
              <a:rPr lang="ja-JP" altLang="en-US" dirty="0"/>
              <a:t>なるような説明変数の値の候補をしりたい</a:t>
            </a:r>
            <a:endParaRPr lang="en-US" altLang="ja-JP" dirty="0"/>
          </a:p>
          <a:p>
            <a:pPr lvl="1"/>
            <a:r>
              <a:rPr kumimoji="1" lang="ja-JP" altLang="en-US" dirty="0"/>
              <a:t>たとえば、収率がなるべく高くなるような実験条件をしりたい</a:t>
            </a:r>
            <a:endParaRPr kumimoji="1" lang="en-US" altLang="ja-JP" dirty="0"/>
          </a:p>
          <a:p>
            <a:pPr lvl="1"/>
            <a:r>
              <a:rPr lang="ja-JP" altLang="en-US" dirty="0"/>
              <a:t>目的変数の値をなるべく小さくしたいときは、</a:t>
            </a:r>
            <a:br>
              <a:rPr lang="en-US" altLang="ja-JP" dirty="0"/>
            </a:br>
            <a:r>
              <a:rPr lang="ja-JP" altLang="en-US" dirty="0"/>
              <a:t>目的変数に</a:t>
            </a:r>
            <a:r>
              <a:rPr lang="en-US" altLang="ja-JP" dirty="0"/>
              <a:t>-1</a:t>
            </a:r>
            <a:r>
              <a:rPr lang="ja-JP" altLang="en-US" dirty="0"/>
              <a:t>をかければよい</a:t>
            </a:r>
            <a:endParaRPr kumimoji="1" lang="ja-JP" altLang="en-US"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3</a:t>
            </a:fld>
            <a:endParaRPr lang="ja-JP" altLang="en-US"/>
          </a:p>
        </p:txBody>
      </p:sp>
    </p:spTree>
    <p:extLst>
      <p:ext uri="{BB962C8B-B14F-4D97-AF65-F5344CB8AC3E}">
        <p14:creationId xmlns:p14="http://schemas.microsoft.com/office/powerpoint/2010/main" val="1984625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4160113" cy="590931"/>
          </a:xfrm>
        </p:spPr>
        <p:txBody>
          <a:bodyPr/>
          <a:lstStyle/>
          <a:p>
            <a:r>
              <a:rPr kumimoji="1" lang="ja-JP" altLang="en-US" dirty="0"/>
              <a:t>ガウス過程による回帰</a:t>
            </a:r>
          </a:p>
        </p:txBody>
      </p:sp>
      <p:sp>
        <p:nvSpPr>
          <p:cNvPr id="3" name="コンテンツ プレースホルダー 2"/>
          <p:cNvSpPr>
            <a:spLocks noGrp="1"/>
          </p:cNvSpPr>
          <p:nvPr>
            <p:ph idx="1"/>
          </p:nvPr>
        </p:nvSpPr>
        <p:spPr>
          <a:xfrm>
            <a:off x="181428" y="1094354"/>
            <a:ext cx="8675773" cy="757130"/>
          </a:xfrm>
        </p:spPr>
        <p:txBody>
          <a:bodyPr/>
          <a:lstStyle/>
          <a:p>
            <a:r>
              <a:rPr lang="ja-JP" altLang="en-US" dirty="0"/>
              <a:t>説明変数と目的変数のあるサンプルを用いて、ガウス過程による回帰</a:t>
            </a:r>
            <a:br>
              <a:rPr lang="en-US" altLang="ja-JP" dirty="0"/>
            </a:br>
            <a:r>
              <a:rPr lang="ja-JP" altLang="en-US" dirty="0"/>
              <a:t>により回帰モデルを構築する</a:t>
            </a:r>
            <a:endParaRPr lang="en-US" altLang="ja-JP"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4</a:t>
            </a:fld>
            <a:endParaRPr lang="ja-JP" altLang="en-US"/>
          </a:p>
        </p:txBody>
      </p:sp>
    </p:spTree>
    <p:extLst>
      <p:ext uri="{BB962C8B-B14F-4D97-AF65-F5344CB8AC3E}">
        <p14:creationId xmlns:p14="http://schemas.microsoft.com/office/powerpoint/2010/main" val="3545205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4681090" cy="590931"/>
          </a:xfrm>
        </p:spPr>
        <p:txBody>
          <a:bodyPr/>
          <a:lstStyle/>
          <a:p>
            <a:r>
              <a:rPr kumimoji="1" lang="ja-JP" altLang="en-US" dirty="0"/>
              <a:t>回帰モデルを用いた探索</a:t>
            </a:r>
          </a:p>
        </p:txBody>
      </p:sp>
      <p:sp>
        <p:nvSpPr>
          <p:cNvPr id="3" name="コンテンツ プレースホルダー 2"/>
          <p:cNvSpPr>
            <a:spLocks noGrp="1"/>
          </p:cNvSpPr>
          <p:nvPr>
            <p:ph idx="1"/>
          </p:nvPr>
        </p:nvSpPr>
        <p:spPr>
          <a:xfrm>
            <a:off x="181428" y="1094354"/>
            <a:ext cx="9066906" cy="4594078"/>
          </a:xfrm>
        </p:spPr>
        <p:txBody>
          <a:bodyPr/>
          <a:lstStyle/>
          <a:p>
            <a:r>
              <a:rPr lang="ja-JP" altLang="en-US" dirty="0"/>
              <a:t>回帰モデルがあれば、</a:t>
            </a:r>
            <a:endParaRPr lang="en-US" altLang="ja-JP" dirty="0"/>
          </a:p>
          <a:p>
            <a:pPr lvl="1"/>
            <a:r>
              <a:rPr lang="ja-JP" altLang="en-US" dirty="0"/>
              <a:t>仮想的なサンプルとして説明変数の値をいろいろ変えてモデルに入力</a:t>
            </a:r>
            <a:endParaRPr lang="en-US" altLang="ja-JP" dirty="0"/>
          </a:p>
          <a:p>
            <a:pPr lvl="1"/>
            <a:r>
              <a:rPr lang="ja-JP" altLang="en-US" dirty="0"/>
              <a:t>目的変数の推定値が最大になる説明変数の値を選択</a:t>
            </a:r>
            <a:br>
              <a:rPr lang="en-US" altLang="ja-JP" dirty="0"/>
            </a:br>
            <a:br>
              <a:rPr lang="en-US" altLang="ja-JP" dirty="0"/>
            </a:br>
            <a:r>
              <a:rPr lang="ja-JP" altLang="en-US" dirty="0"/>
              <a:t>ということができる</a:t>
            </a:r>
            <a:endParaRPr lang="en-US" altLang="ja-JP" dirty="0"/>
          </a:p>
          <a:p>
            <a:pPr lvl="1"/>
            <a:endParaRPr lang="en-US" altLang="ja-JP" dirty="0"/>
          </a:p>
          <a:p>
            <a:r>
              <a:rPr lang="ja-JP" altLang="en-US" dirty="0"/>
              <a:t>ただ、この目的変数の推定値を最大化する方法では、</a:t>
            </a:r>
            <a:br>
              <a:rPr lang="en-US" altLang="ja-JP" dirty="0"/>
            </a:br>
            <a:r>
              <a:rPr lang="ja-JP" altLang="en-US" dirty="0"/>
              <a:t>既存のサンプルに近いところにあるものが、新しいサンプル候補として</a:t>
            </a:r>
            <a:br>
              <a:rPr lang="en-US" altLang="ja-JP" dirty="0"/>
            </a:br>
            <a:r>
              <a:rPr lang="ja-JP" altLang="en-US" dirty="0"/>
              <a:t>選ばれやすい</a:t>
            </a:r>
            <a:endParaRPr lang="en-US" altLang="ja-JP" dirty="0"/>
          </a:p>
          <a:p>
            <a:r>
              <a:rPr lang="ja-JP" altLang="en-US" dirty="0"/>
              <a:t>新しいサンプル候補の選択 → 実際に実験して目的変数</a:t>
            </a:r>
            <a:r>
              <a:rPr lang="en-US" altLang="ja-JP" dirty="0"/>
              <a:t>(</a:t>
            </a:r>
            <a:r>
              <a:rPr lang="ja-JP" altLang="en-US" dirty="0"/>
              <a:t>収率</a:t>
            </a:r>
            <a:r>
              <a:rPr lang="en-US" altLang="ja-JP" dirty="0"/>
              <a:t>) </a:t>
            </a:r>
            <a:r>
              <a:rPr lang="ja-JP" altLang="en-US" dirty="0"/>
              <a:t>を</a:t>
            </a:r>
            <a:br>
              <a:rPr lang="en-US" altLang="ja-JP" dirty="0"/>
            </a:br>
            <a:r>
              <a:rPr lang="ja-JP" altLang="en-US" dirty="0"/>
              <a:t>測定、を繰り返したとき、同じようなサンプル候補ばかりになってしまう</a:t>
            </a:r>
            <a:endParaRPr lang="en-US" altLang="ja-JP" dirty="0"/>
          </a:p>
          <a:p>
            <a:pPr lvl="1"/>
            <a:r>
              <a:rPr lang="ja-JP" altLang="en-US" dirty="0"/>
              <a:t>面白みがない</a:t>
            </a:r>
            <a:endParaRPr lang="en-US" altLang="ja-JP"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5</a:t>
            </a:fld>
            <a:endParaRPr lang="ja-JP" altLang="en-US"/>
          </a:p>
        </p:txBody>
      </p:sp>
    </p:spTree>
    <p:extLst>
      <p:ext uri="{BB962C8B-B14F-4D97-AF65-F5344CB8AC3E}">
        <p14:creationId xmlns:p14="http://schemas.microsoft.com/office/powerpoint/2010/main" val="2268754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2031325" cy="590931"/>
          </a:xfrm>
        </p:spPr>
        <p:txBody>
          <a:bodyPr/>
          <a:lstStyle/>
          <a:p>
            <a:r>
              <a:rPr kumimoji="1" lang="ja-JP" altLang="en-US" dirty="0"/>
              <a:t>獲得関数</a:t>
            </a:r>
          </a:p>
        </p:txBody>
      </p:sp>
      <p:sp>
        <p:nvSpPr>
          <p:cNvPr id="3" name="コンテンツ プレースホルダー 2"/>
          <p:cNvSpPr>
            <a:spLocks noGrp="1"/>
          </p:cNvSpPr>
          <p:nvPr>
            <p:ph idx="1"/>
          </p:nvPr>
        </p:nvSpPr>
        <p:spPr>
          <a:xfrm>
            <a:off x="181428" y="1094354"/>
            <a:ext cx="8271816" cy="4454040"/>
          </a:xfrm>
        </p:spPr>
        <p:txBody>
          <a:bodyPr/>
          <a:lstStyle/>
          <a:p>
            <a:r>
              <a:rPr lang="ja-JP" altLang="en-US" dirty="0"/>
              <a:t>ベイズ最適化では、獲得関数が最大になる説明変数の値を選択</a:t>
            </a:r>
            <a:endParaRPr lang="en-US" altLang="ja-JP" dirty="0"/>
          </a:p>
          <a:p>
            <a:endParaRPr lang="en-US" altLang="ja-JP" dirty="0"/>
          </a:p>
          <a:p>
            <a:r>
              <a:rPr lang="ja-JP" altLang="en-US" dirty="0"/>
              <a:t>獲得関数の計算には、目的変数の推定値だけでなく</a:t>
            </a:r>
            <a:br>
              <a:rPr lang="en-US" altLang="ja-JP" dirty="0"/>
            </a:br>
            <a:r>
              <a:rPr lang="ja-JP" altLang="en-US" dirty="0"/>
              <a:t>推定値のばらつきも利用</a:t>
            </a:r>
            <a:endParaRPr lang="en-US" altLang="ja-JP" dirty="0"/>
          </a:p>
          <a:p>
            <a:endParaRPr kumimoji="1" lang="en-US" altLang="ja-JP" dirty="0"/>
          </a:p>
          <a:p>
            <a:r>
              <a:rPr lang="ja-JP" altLang="en-US" dirty="0"/>
              <a:t>獲得関数 </a:t>
            </a:r>
            <a:r>
              <a:rPr lang="en-US" altLang="ja-JP" dirty="0"/>
              <a:t>(acquisition function)</a:t>
            </a:r>
          </a:p>
          <a:p>
            <a:pPr lvl="1"/>
            <a:r>
              <a:rPr lang="en-US" altLang="ja-JP" dirty="0"/>
              <a:t>Probability of Improvement (PI)</a:t>
            </a:r>
          </a:p>
          <a:p>
            <a:pPr lvl="1"/>
            <a:r>
              <a:rPr lang="en-US" altLang="ja-JP" dirty="0"/>
              <a:t>Expected Improvement (EI)</a:t>
            </a:r>
          </a:p>
          <a:p>
            <a:pPr lvl="1"/>
            <a:r>
              <a:rPr lang="en-US" altLang="ja-JP" dirty="0"/>
              <a:t>Mutual Information (MI)</a:t>
            </a:r>
            <a:br>
              <a:rPr lang="en-US" altLang="ja-JP" dirty="0"/>
            </a:br>
            <a:br>
              <a:rPr lang="en-US" altLang="ja-JP" dirty="0"/>
            </a:br>
            <a:r>
              <a:rPr lang="ja-JP" altLang="en-US" dirty="0"/>
              <a:t>など</a:t>
            </a:r>
            <a:endParaRPr kumimoji="1" lang="ja-JP" altLang="en-US"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6</a:t>
            </a:fld>
            <a:endParaRPr lang="ja-JP" altLang="en-US"/>
          </a:p>
        </p:txBody>
      </p:sp>
    </p:spTree>
    <p:extLst>
      <p:ext uri="{BB962C8B-B14F-4D97-AF65-F5344CB8AC3E}">
        <p14:creationId xmlns:p14="http://schemas.microsoft.com/office/powerpoint/2010/main" val="3779531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7372018" cy="590931"/>
          </a:xfrm>
        </p:spPr>
        <p:txBody>
          <a:bodyPr/>
          <a:lstStyle/>
          <a:p>
            <a:r>
              <a:rPr lang="en-US" altLang="ja-JP" dirty="0"/>
              <a:t>Probability of Improvement (PI)</a:t>
            </a:r>
            <a:endParaRPr kumimoji="1" lang="ja-JP" altLang="en-US" dirty="0"/>
          </a:p>
        </p:txBody>
      </p:sp>
      <p:sp>
        <p:nvSpPr>
          <p:cNvPr id="3" name="コンテンツ プレースホルダー 2"/>
          <p:cNvSpPr>
            <a:spLocks noGrp="1"/>
          </p:cNvSpPr>
          <p:nvPr>
            <p:ph idx="1"/>
          </p:nvPr>
        </p:nvSpPr>
        <p:spPr>
          <a:xfrm>
            <a:off x="181428" y="1094354"/>
            <a:ext cx="7879080" cy="1281889"/>
          </a:xfrm>
        </p:spPr>
        <p:txBody>
          <a:bodyPr/>
          <a:lstStyle/>
          <a:p>
            <a:r>
              <a:rPr lang="ja-JP" altLang="en-US" dirty="0"/>
              <a:t>既存のサンプルにおける目的変数の最大値より大きくなる確率</a:t>
            </a:r>
            <a:endParaRPr lang="en-US" altLang="ja-JP" dirty="0"/>
          </a:p>
          <a:p>
            <a:r>
              <a:rPr lang="ja-JP" altLang="en-US" dirty="0"/>
              <a:t>ある</a:t>
            </a:r>
            <a:r>
              <a:rPr kumimoji="1" lang="ja-JP" altLang="en-US" dirty="0"/>
              <a:t>サンプル候補 </a:t>
            </a:r>
            <a:r>
              <a:rPr kumimoji="1" lang="en-US" altLang="ja-JP" b="1" dirty="0" err="1"/>
              <a:t>x</a:t>
            </a:r>
            <a:r>
              <a:rPr kumimoji="1" lang="en-US" altLang="ja-JP" baseline="-25000" dirty="0" err="1"/>
              <a:t>new</a:t>
            </a:r>
            <a:r>
              <a:rPr kumimoji="1" lang="en-US" altLang="ja-JP" baseline="30000" dirty="0"/>
              <a:t>(</a:t>
            </a:r>
            <a:r>
              <a:rPr kumimoji="1" lang="en-US" altLang="ja-JP" i="1" baseline="30000" dirty="0" err="1"/>
              <a:t>i</a:t>
            </a:r>
            <a:r>
              <a:rPr kumimoji="1" lang="en-US" altLang="ja-JP" baseline="30000" dirty="0"/>
              <a:t>)</a:t>
            </a:r>
            <a:r>
              <a:rPr kumimoji="1" lang="en-US" altLang="ja-JP" dirty="0"/>
              <a:t> </a:t>
            </a:r>
            <a:r>
              <a:rPr kumimoji="1" lang="ja-JP" altLang="en-US" dirty="0"/>
              <a:t>の</a:t>
            </a:r>
            <a:r>
              <a:rPr kumimoji="1" lang="en-US" altLang="ja-JP" dirty="0"/>
              <a:t>PI</a:t>
            </a:r>
            <a:r>
              <a:rPr kumimoji="1" lang="ja-JP" altLang="en-US" dirty="0"/>
              <a:t>の値を </a:t>
            </a:r>
            <a:r>
              <a:rPr kumimoji="1" lang="en-US" altLang="ja-JP" dirty="0"/>
              <a:t>PI(</a:t>
            </a:r>
            <a:r>
              <a:rPr lang="en-US" altLang="ja-JP" b="1" dirty="0" err="1"/>
              <a:t>x</a:t>
            </a:r>
            <a:r>
              <a:rPr lang="en-US" altLang="ja-JP" baseline="-25000" dirty="0" err="1"/>
              <a:t>new</a:t>
            </a:r>
            <a:r>
              <a:rPr lang="en-US" altLang="ja-JP" baseline="30000" dirty="0"/>
              <a:t>(</a:t>
            </a:r>
            <a:r>
              <a:rPr lang="en-US" altLang="ja-JP" i="1" baseline="30000" dirty="0" err="1"/>
              <a:t>i</a:t>
            </a:r>
            <a:r>
              <a:rPr lang="en-US" altLang="ja-JP" baseline="30000" dirty="0"/>
              <a:t>)</a:t>
            </a:r>
            <a:r>
              <a:rPr kumimoji="1" lang="en-US" altLang="ja-JP" dirty="0"/>
              <a:t>) </a:t>
            </a:r>
            <a:r>
              <a:rPr kumimoji="1" lang="ja-JP" altLang="en-US" dirty="0"/>
              <a:t>とする</a:t>
            </a:r>
            <a:endParaRPr kumimoji="1" lang="en-US" altLang="ja-JP" dirty="0"/>
          </a:p>
          <a:p>
            <a:pPr lvl="1"/>
            <a:r>
              <a:rPr lang="ja-JP" altLang="en-US" dirty="0"/>
              <a:t>正規分布を考える</a:t>
            </a:r>
            <a:endParaRPr lang="ja-JP" altLang="en-US" i="1"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7</a:t>
            </a:fld>
            <a:endParaRPr lang="ja-JP" altLang="en-US"/>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203" y="3199950"/>
            <a:ext cx="6647997" cy="3005860"/>
          </a:xfrm>
          <a:prstGeom prst="rect">
            <a:avLst/>
          </a:prstGeom>
        </p:spPr>
      </p:pic>
      <p:sp>
        <p:nvSpPr>
          <p:cNvPr id="8" name="Text Box 8"/>
          <p:cNvSpPr txBox="1">
            <a:spLocks noChangeArrowheads="1"/>
          </p:cNvSpPr>
          <p:nvPr/>
        </p:nvSpPr>
        <p:spPr bwMode="auto">
          <a:xfrm>
            <a:off x="3211773" y="2692046"/>
            <a:ext cx="472437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000">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ea typeface="Meiryo UI" panose="020B0604030504040204" pitchFamily="50" charset="-128"/>
                <a:cs typeface="Times New Roman" panose="02020603050405020304" pitchFamily="18" charset="0"/>
              </a:rPr>
              <a:t>平均：</a:t>
            </a:r>
            <a: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t>m</a:t>
            </a:r>
            <a:r>
              <a:rPr lang="en-US" altLang="ja-JP" sz="24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2400" b="1"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x</a:t>
            </a:r>
            <a:r>
              <a:rPr lang="en-US" altLang="ja-JP" sz="2400" baseline="-25000"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new</a:t>
            </a:r>
            <a:r>
              <a:rPr lang="en-US" altLang="ja-JP" sz="2400" baseline="30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a:t>
            </a:r>
            <a:r>
              <a:rPr lang="en-US" altLang="ja-JP" sz="2400" i="1" baseline="30000"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i</a:t>
            </a:r>
            <a:r>
              <a:rPr lang="en-US" altLang="ja-JP" sz="2400" baseline="30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a:t>
            </a:r>
            <a:r>
              <a:rPr lang="en-US" altLang="ja-JP" sz="2400" dirty="0">
                <a:latin typeface="Times New Roman" panose="02020603050405020304" pitchFamily="18" charset="0"/>
                <a:ea typeface="Meiryo UI" panose="020B0604030504040204" pitchFamily="50" charset="-128"/>
                <a:cs typeface="Times New Roman" panose="02020603050405020304" pitchFamily="18" charset="0"/>
              </a:rPr>
              <a:t>)</a:t>
            </a:r>
            <a:r>
              <a:rPr lang="ja-JP" altLang="en-US" sz="2400" i="1" dirty="0">
                <a:latin typeface="Times New Roman" panose="02020603050405020304" pitchFamily="18" charset="0"/>
                <a:ea typeface="Meiryo UI" panose="020B0604030504040204" pitchFamily="50" charset="-128"/>
                <a:cs typeface="Times New Roman" panose="02020603050405020304" pitchFamily="18" charset="0"/>
              </a:rPr>
              <a:t>・・・ガウス過程による</a:t>
            </a:r>
            <a:b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br>
            <a: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t>                                 </a:t>
            </a:r>
            <a:r>
              <a:rPr lang="en-US" altLang="ja-JP" sz="2400" b="1"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x</a:t>
            </a:r>
            <a:r>
              <a:rPr lang="en-US" altLang="ja-JP" sz="2400" baseline="-25000"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new</a:t>
            </a:r>
            <a:r>
              <a:rPr lang="en-US" altLang="ja-JP" sz="2400" baseline="30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a:t>
            </a:r>
            <a:r>
              <a:rPr lang="en-US" altLang="ja-JP" sz="2400" i="1" baseline="30000"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i</a:t>
            </a:r>
            <a:r>
              <a:rPr lang="en-US" altLang="ja-JP" sz="2400" baseline="30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a:t>
            </a:r>
            <a:r>
              <a:rPr lang="ja-JP" altLang="en-US" sz="2400" i="1" dirty="0">
                <a:latin typeface="Times New Roman" panose="02020603050405020304" pitchFamily="18" charset="0"/>
                <a:ea typeface="Meiryo UI" panose="020B0604030504040204" pitchFamily="50" charset="-128"/>
                <a:cs typeface="Times New Roman" panose="02020603050405020304" pitchFamily="18" charset="0"/>
              </a:rPr>
              <a:t> の推定値</a:t>
            </a:r>
          </a:p>
        </p:txBody>
      </p:sp>
      <p:sp>
        <p:nvSpPr>
          <p:cNvPr id="9" name="Text Box 8"/>
          <p:cNvSpPr txBox="1">
            <a:spLocks noChangeArrowheads="1"/>
          </p:cNvSpPr>
          <p:nvPr/>
        </p:nvSpPr>
        <p:spPr bwMode="auto">
          <a:xfrm>
            <a:off x="4431231" y="4263939"/>
            <a:ext cx="475643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000">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latin typeface="Times New Roman" panose="02020603050405020304" pitchFamily="18" charset="0"/>
                <a:ea typeface="Meiryo UI" panose="020B0604030504040204" pitchFamily="50" charset="-128"/>
                <a:cs typeface="Times New Roman" panose="02020603050405020304" pitchFamily="18" charset="0"/>
              </a:rPr>
              <a:t>分散：</a:t>
            </a:r>
            <a: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t>σ</a:t>
            </a:r>
            <a:r>
              <a:rPr lang="en-US" altLang="ja-JP" sz="2400" baseline="30000" dirty="0">
                <a:latin typeface="Times New Roman" panose="02020603050405020304" pitchFamily="18" charset="0"/>
                <a:ea typeface="Meiryo UI" panose="020B0604030504040204" pitchFamily="50" charset="-128"/>
                <a:cs typeface="Times New Roman" panose="02020603050405020304" pitchFamily="18" charset="0"/>
              </a:rPr>
              <a:t>2</a:t>
            </a:r>
            <a:r>
              <a:rPr lang="en-US" altLang="ja-JP" sz="2400" dirty="0">
                <a:latin typeface="Times New Roman" panose="02020603050405020304" pitchFamily="18" charset="0"/>
                <a:ea typeface="Meiryo UI" panose="020B0604030504040204" pitchFamily="50" charset="-128"/>
                <a:cs typeface="Times New Roman" panose="02020603050405020304" pitchFamily="18" charset="0"/>
              </a:rPr>
              <a:t>(</a:t>
            </a:r>
            <a:r>
              <a:rPr lang="en-US" altLang="ja-JP" sz="2400" b="1"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x</a:t>
            </a:r>
            <a:r>
              <a:rPr lang="en-US" altLang="ja-JP" sz="2400" baseline="-25000"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new</a:t>
            </a:r>
            <a:r>
              <a:rPr lang="en-US" altLang="ja-JP" sz="2400" baseline="30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a:t>
            </a:r>
            <a:r>
              <a:rPr lang="en-US" altLang="ja-JP" sz="2400" i="1" baseline="30000"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i</a:t>
            </a:r>
            <a:r>
              <a:rPr lang="en-US" altLang="ja-JP" sz="2400" baseline="30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a:t>
            </a:r>
            <a:r>
              <a:rPr lang="en-US" altLang="ja-JP" sz="2400" dirty="0">
                <a:latin typeface="Times New Roman" panose="02020603050405020304" pitchFamily="18" charset="0"/>
                <a:ea typeface="Meiryo UI" panose="020B0604030504040204" pitchFamily="50" charset="-128"/>
                <a:cs typeface="Times New Roman" panose="02020603050405020304" pitchFamily="18" charset="0"/>
              </a:rPr>
              <a:t>)</a:t>
            </a:r>
            <a:r>
              <a:rPr lang="ja-JP" altLang="en-US" sz="2400" i="1" dirty="0">
                <a:latin typeface="Times New Roman" panose="02020603050405020304" pitchFamily="18" charset="0"/>
                <a:ea typeface="Meiryo UI" panose="020B0604030504040204" pitchFamily="50" charset="-128"/>
                <a:cs typeface="Times New Roman" panose="02020603050405020304" pitchFamily="18" charset="0"/>
              </a:rPr>
              <a:t>・・・ガウス過程による</a:t>
            </a:r>
            <a:b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br>
            <a: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t>                                 </a:t>
            </a:r>
            <a:r>
              <a:rPr lang="en-US" altLang="ja-JP" sz="2400" b="1"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x</a:t>
            </a:r>
            <a:r>
              <a:rPr lang="en-US" altLang="ja-JP" sz="2400" baseline="-25000"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new</a:t>
            </a:r>
            <a:r>
              <a:rPr lang="en-US" altLang="ja-JP" sz="2400" baseline="30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a:t>
            </a:r>
            <a:r>
              <a:rPr lang="en-US" altLang="ja-JP" sz="2400" i="1" baseline="30000" dirty="0" err="1">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i</a:t>
            </a:r>
            <a:r>
              <a:rPr lang="en-US" altLang="ja-JP" sz="2400" baseline="30000" dirty="0">
                <a:solidFill>
                  <a:prstClr val="black"/>
                </a:solidFill>
                <a:latin typeface="Times New Roman" panose="02020603050405020304" pitchFamily="18" charset="0"/>
                <a:ea typeface="Meiryo UI" panose="020B0604030504040204" pitchFamily="50" charset="-128"/>
                <a:cs typeface="Times New Roman" panose="02020603050405020304" pitchFamily="18" charset="0"/>
              </a:rPr>
              <a:t>)</a:t>
            </a:r>
            <a:r>
              <a:rPr lang="ja-JP" altLang="en-US" sz="2400" i="1" dirty="0">
                <a:latin typeface="Times New Roman" panose="02020603050405020304" pitchFamily="18" charset="0"/>
                <a:ea typeface="Meiryo UI" panose="020B0604030504040204" pitchFamily="50" charset="-128"/>
                <a:cs typeface="Times New Roman" panose="02020603050405020304" pitchFamily="18" charset="0"/>
              </a:rPr>
              <a:t> の推定値</a:t>
            </a:r>
            <a:b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br>
            <a: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t>                                 </a:t>
            </a:r>
            <a:r>
              <a:rPr lang="ja-JP" altLang="en-US" sz="2400" i="1" dirty="0">
                <a:latin typeface="Times New Roman" panose="02020603050405020304" pitchFamily="18" charset="0"/>
                <a:ea typeface="Meiryo UI" panose="020B0604030504040204" pitchFamily="50" charset="-128"/>
                <a:cs typeface="Times New Roman" panose="02020603050405020304" pitchFamily="18" charset="0"/>
              </a:rPr>
              <a:t>の分散</a:t>
            </a:r>
            <a:endParaRPr lang="ja-JP" altLang="en-US" sz="2400" i="1" baseline="30000" dirty="0">
              <a:latin typeface="Times New Roman" panose="02020603050405020304" pitchFamily="18" charset="0"/>
              <a:ea typeface="Meiryo UI" panose="020B0604030504040204" pitchFamily="50" charset="-128"/>
              <a:cs typeface="Times New Roman" panose="02020603050405020304" pitchFamily="18" charset="0"/>
            </a:endParaRPr>
          </a:p>
        </p:txBody>
      </p:sp>
      <p:cxnSp>
        <p:nvCxnSpPr>
          <p:cNvPr id="10" name="直線矢印コネクタ 9"/>
          <p:cNvCxnSpPr/>
          <p:nvPr/>
        </p:nvCxnSpPr>
        <p:spPr>
          <a:xfrm>
            <a:off x="2870053" y="4542442"/>
            <a:ext cx="1480295" cy="0"/>
          </a:xfrm>
          <a:prstGeom prst="straightConnector1">
            <a:avLst/>
          </a:prstGeom>
          <a:ln w="38100">
            <a:solidFill>
              <a:schemeClr val="tx1"/>
            </a:solidFill>
            <a:prstDash val="sys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flipH="1" flipV="1">
            <a:off x="3600676" y="3257550"/>
            <a:ext cx="1" cy="2891110"/>
          </a:xfrm>
          <a:prstGeom prst="straightConnector1">
            <a:avLst/>
          </a:prstGeom>
          <a:ln w="3810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Text Box 8"/>
          <p:cNvSpPr txBox="1">
            <a:spLocks noChangeArrowheads="1"/>
          </p:cNvSpPr>
          <p:nvPr/>
        </p:nvSpPr>
        <p:spPr bwMode="auto">
          <a:xfrm>
            <a:off x="6364389" y="6230696"/>
            <a:ext cx="3209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000">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t>y</a:t>
            </a:r>
            <a:endParaRPr lang="ja-JP" altLang="en-US" sz="2400" i="1" dirty="0">
              <a:latin typeface="Times New Roman" panose="02020603050405020304" pitchFamily="18" charset="0"/>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804751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1428" y="184441"/>
            <a:ext cx="1946367" cy="590931"/>
          </a:xfrm>
        </p:spPr>
        <p:txBody>
          <a:bodyPr/>
          <a:lstStyle/>
          <a:p>
            <a:r>
              <a:rPr kumimoji="1" lang="en-US" altLang="ja-JP" dirty="0"/>
              <a:t>PI</a:t>
            </a:r>
            <a:r>
              <a:rPr kumimoji="1" lang="ja-JP" altLang="en-US" dirty="0"/>
              <a:t>の図解</a:t>
            </a:r>
          </a:p>
        </p:txBody>
      </p:sp>
      <p:sp>
        <p:nvSpPr>
          <p:cNvPr id="3" name="コンテンツ プレースホルダー 2"/>
          <p:cNvSpPr>
            <a:spLocks noGrp="1"/>
          </p:cNvSpPr>
          <p:nvPr>
            <p:ph idx="1"/>
          </p:nvPr>
        </p:nvSpPr>
        <p:spPr>
          <a:xfrm>
            <a:off x="181428" y="1094354"/>
            <a:ext cx="8751114" cy="1946687"/>
          </a:xfrm>
        </p:spPr>
        <p:txBody>
          <a:bodyPr/>
          <a:lstStyle/>
          <a:p>
            <a:r>
              <a:rPr lang="en-US" altLang="ja-JP" dirty="0"/>
              <a:t>PI(</a:t>
            </a:r>
            <a:r>
              <a:rPr lang="en-US" altLang="ja-JP" b="1" dirty="0" err="1"/>
              <a:t>x</a:t>
            </a:r>
            <a:r>
              <a:rPr lang="en-US" altLang="ja-JP" baseline="-25000" dirty="0" err="1"/>
              <a:t>new</a:t>
            </a:r>
            <a:r>
              <a:rPr lang="en-US" altLang="ja-JP" baseline="30000" dirty="0"/>
              <a:t>(</a:t>
            </a:r>
            <a:r>
              <a:rPr lang="en-US" altLang="ja-JP" i="1" baseline="30000" dirty="0" err="1"/>
              <a:t>i</a:t>
            </a:r>
            <a:r>
              <a:rPr lang="en-US" altLang="ja-JP" baseline="30000" dirty="0"/>
              <a:t>)</a:t>
            </a:r>
            <a:r>
              <a:rPr lang="en-US" altLang="ja-JP" dirty="0"/>
              <a:t>) </a:t>
            </a:r>
            <a:r>
              <a:rPr lang="ja-JP" altLang="en-US" dirty="0"/>
              <a:t>は、既存のサンプルにおける目的変数の最大値 </a:t>
            </a:r>
            <a:r>
              <a:rPr lang="en-US" altLang="ja-JP" i="1" dirty="0"/>
              <a:t>y</a:t>
            </a:r>
            <a:r>
              <a:rPr lang="en-US" altLang="ja-JP" baseline="-25000" dirty="0"/>
              <a:t>max</a:t>
            </a:r>
            <a:r>
              <a:rPr lang="en-US" altLang="ja-JP" dirty="0"/>
              <a:t> </a:t>
            </a:r>
            <a:r>
              <a:rPr lang="ja-JP" altLang="en-US" dirty="0"/>
              <a:t>から</a:t>
            </a:r>
            <a:br>
              <a:rPr lang="en-US" altLang="ja-JP" dirty="0"/>
            </a:br>
            <a:r>
              <a:rPr lang="ja-JP" altLang="en-US" dirty="0"/>
              <a:t>無限大まで正規分布を積分した値 </a:t>
            </a:r>
            <a:r>
              <a:rPr lang="en-US" altLang="ja-JP" dirty="0"/>
              <a:t>(</a:t>
            </a:r>
            <a:r>
              <a:rPr lang="ja-JP" altLang="en-US" dirty="0"/>
              <a:t>下の斜線の面積</a:t>
            </a:r>
            <a:r>
              <a:rPr lang="en-US" altLang="ja-JP" dirty="0"/>
              <a:t>)</a:t>
            </a:r>
          </a:p>
          <a:p>
            <a:pPr lvl="1"/>
            <a:r>
              <a:rPr kumimoji="1" lang="ja-JP" altLang="en-US" dirty="0"/>
              <a:t>実際には、</a:t>
            </a:r>
            <a:r>
              <a:rPr lang="en-US" altLang="ja-JP" i="1" dirty="0"/>
              <a:t> y</a:t>
            </a:r>
            <a:r>
              <a:rPr lang="en-US" altLang="ja-JP" baseline="-25000" dirty="0"/>
              <a:t>max</a:t>
            </a:r>
            <a:r>
              <a:rPr kumimoji="1" lang="ja-JP" altLang="en-US" dirty="0"/>
              <a:t> ではなく、</a:t>
            </a:r>
            <a:r>
              <a:rPr lang="en-US" altLang="ja-JP" i="1" dirty="0"/>
              <a:t> y</a:t>
            </a:r>
            <a:r>
              <a:rPr lang="en-US" altLang="ja-JP" baseline="-25000" dirty="0"/>
              <a:t>max </a:t>
            </a:r>
            <a:r>
              <a:rPr kumimoji="1" lang="en-US" altLang="ja-JP" dirty="0"/>
              <a:t>+ </a:t>
            </a:r>
            <a:r>
              <a:rPr kumimoji="1" lang="en-US" altLang="ja-JP" i="1" dirty="0"/>
              <a:t>ε</a:t>
            </a:r>
          </a:p>
          <a:p>
            <a:pPr lvl="2"/>
            <a:r>
              <a:rPr lang="en-US" altLang="ja-JP" i="1" dirty="0"/>
              <a:t>m</a:t>
            </a:r>
            <a:r>
              <a:rPr lang="en-US" altLang="ja-JP" dirty="0"/>
              <a:t>(</a:t>
            </a:r>
            <a:r>
              <a:rPr lang="en-US" altLang="ja-JP" b="1" dirty="0" err="1">
                <a:solidFill>
                  <a:prstClr val="black"/>
                </a:solidFill>
              </a:rPr>
              <a:t>x</a:t>
            </a:r>
            <a:r>
              <a:rPr lang="en-US" altLang="ja-JP" baseline="-25000" dirty="0" err="1">
                <a:solidFill>
                  <a:prstClr val="black"/>
                </a:solidFill>
              </a:rPr>
              <a:t>new</a:t>
            </a:r>
            <a:r>
              <a:rPr lang="en-US" altLang="ja-JP" baseline="30000" dirty="0">
                <a:solidFill>
                  <a:prstClr val="black"/>
                </a:solidFill>
              </a:rPr>
              <a:t>(</a:t>
            </a:r>
            <a:r>
              <a:rPr lang="en-US" altLang="ja-JP" i="1" baseline="30000" dirty="0" err="1">
                <a:solidFill>
                  <a:prstClr val="black"/>
                </a:solidFill>
              </a:rPr>
              <a:t>i</a:t>
            </a:r>
            <a:r>
              <a:rPr lang="en-US" altLang="ja-JP" baseline="30000" dirty="0">
                <a:solidFill>
                  <a:prstClr val="black"/>
                </a:solidFill>
              </a:rPr>
              <a:t>)</a:t>
            </a:r>
            <a:r>
              <a:rPr lang="en-US" altLang="ja-JP" dirty="0"/>
              <a:t>) = </a:t>
            </a:r>
            <a:r>
              <a:rPr lang="en-US" altLang="ja-JP" i="1" dirty="0"/>
              <a:t>y</a:t>
            </a:r>
            <a:r>
              <a:rPr lang="en-US" altLang="ja-JP" baseline="-25000" dirty="0"/>
              <a:t>max</a:t>
            </a:r>
            <a:r>
              <a:rPr lang="en-US" altLang="ja-JP" dirty="0"/>
              <a:t> </a:t>
            </a:r>
            <a:r>
              <a:rPr lang="ja-JP" altLang="en-US" dirty="0"/>
              <a:t>のとき </a:t>
            </a:r>
            <a:r>
              <a:rPr lang="en-US" altLang="ja-JP" dirty="0"/>
              <a:t>PI(</a:t>
            </a:r>
            <a:r>
              <a:rPr lang="en-US" altLang="ja-JP" b="1" dirty="0" err="1"/>
              <a:t>x</a:t>
            </a:r>
            <a:r>
              <a:rPr lang="en-US" altLang="ja-JP" baseline="-25000" dirty="0" err="1"/>
              <a:t>new</a:t>
            </a:r>
            <a:r>
              <a:rPr lang="en-US" altLang="ja-JP" baseline="30000" dirty="0"/>
              <a:t>(</a:t>
            </a:r>
            <a:r>
              <a:rPr lang="en-US" altLang="ja-JP" i="1" baseline="30000" dirty="0" err="1"/>
              <a:t>i</a:t>
            </a:r>
            <a:r>
              <a:rPr lang="en-US" altLang="ja-JP" baseline="30000" dirty="0"/>
              <a:t>)</a:t>
            </a:r>
            <a:r>
              <a:rPr lang="en-US" altLang="ja-JP" dirty="0"/>
              <a:t>) = 0.5 </a:t>
            </a:r>
            <a:r>
              <a:rPr lang="ja-JP" altLang="en-US" dirty="0"/>
              <a:t>で最大になりうるため</a:t>
            </a:r>
            <a:endParaRPr kumimoji="1" lang="en-US" altLang="ja-JP" dirty="0"/>
          </a:p>
          <a:p>
            <a:pPr lvl="2"/>
            <a:r>
              <a:rPr kumimoji="1" lang="ja-JP" altLang="en-US" dirty="0"/>
              <a:t>たとえば、</a:t>
            </a:r>
            <a:r>
              <a:rPr lang="en-US" altLang="ja-JP" i="1" dirty="0"/>
              <a:t> ε</a:t>
            </a:r>
            <a:r>
              <a:rPr kumimoji="1" lang="ja-JP" altLang="en-US" dirty="0"/>
              <a:t> </a:t>
            </a:r>
            <a:r>
              <a:rPr kumimoji="1" lang="en-US" altLang="ja-JP" dirty="0"/>
              <a:t>= 0.01×(</a:t>
            </a:r>
            <a:r>
              <a:rPr kumimoji="1" lang="ja-JP" altLang="en-US" dirty="0"/>
              <a:t>既存のサンプルの目的変数の標準偏差</a:t>
            </a:r>
            <a:r>
              <a:rPr kumimoji="1" lang="en-US" altLang="ja-JP" dirty="0"/>
              <a:t>)</a:t>
            </a:r>
            <a:endParaRPr kumimoji="1" lang="ja-JP" altLang="en-US" dirty="0"/>
          </a:p>
        </p:txBody>
      </p:sp>
      <p:sp>
        <p:nvSpPr>
          <p:cNvPr id="4" name="スライド番号プレースホルダー 3"/>
          <p:cNvSpPr>
            <a:spLocks noGrp="1"/>
          </p:cNvSpPr>
          <p:nvPr>
            <p:ph type="sldNum" sz="quarter" idx="12"/>
          </p:nvPr>
        </p:nvSpPr>
        <p:spPr/>
        <p:txBody>
          <a:bodyPr/>
          <a:lstStyle/>
          <a:p>
            <a:fld id="{5C10DD59-6834-4B70-81E7-829F7F51B488}" type="slidenum">
              <a:rPr lang="ja-JP" altLang="en-US" smtClean="0"/>
              <a:pPr/>
              <a:t>8</a:t>
            </a:fld>
            <a:endParaRPr lang="ja-JP" altLang="en-US"/>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203" y="3199950"/>
            <a:ext cx="6647997" cy="3005860"/>
          </a:xfrm>
          <a:prstGeom prst="rect">
            <a:avLst/>
          </a:prstGeom>
        </p:spPr>
      </p:pic>
      <p:sp>
        <p:nvSpPr>
          <p:cNvPr id="7" name="Text Box 8"/>
          <p:cNvSpPr txBox="1">
            <a:spLocks noChangeArrowheads="1"/>
          </p:cNvSpPr>
          <p:nvPr/>
        </p:nvSpPr>
        <p:spPr bwMode="auto">
          <a:xfrm>
            <a:off x="6364389" y="6230696"/>
            <a:ext cx="3209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000">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t>y</a:t>
            </a:r>
            <a:endParaRPr lang="ja-JP" altLang="en-US" sz="2400" i="1"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8" name="Text Box 8"/>
          <p:cNvSpPr txBox="1">
            <a:spLocks noChangeArrowheads="1"/>
          </p:cNvSpPr>
          <p:nvPr/>
        </p:nvSpPr>
        <p:spPr bwMode="auto">
          <a:xfrm>
            <a:off x="2630589" y="6230696"/>
            <a:ext cx="6751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0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0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000">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5000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i="1" dirty="0">
                <a:latin typeface="Times New Roman" panose="02020603050405020304" pitchFamily="18" charset="0"/>
                <a:ea typeface="Meiryo UI" panose="020B0604030504040204" pitchFamily="50" charset="-128"/>
                <a:cs typeface="Times New Roman" panose="02020603050405020304" pitchFamily="18" charset="0"/>
              </a:rPr>
              <a:t>y</a:t>
            </a:r>
            <a:r>
              <a:rPr lang="en-US" altLang="ja-JP" sz="2400" baseline="-25000" dirty="0">
                <a:latin typeface="Times New Roman" panose="02020603050405020304" pitchFamily="18" charset="0"/>
                <a:ea typeface="Meiryo UI" panose="020B0604030504040204" pitchFamily="50" charset="-128"/>
                <a:cs typeface="Times New Roman" panose="02020603050405020304" pitchFamily="18" charset="0"/>
              </a:rPr>
              <a:t>max</a:t>
            </a:r>
            <a:endParaRPr lang="ja-JP" altLang="en-US" sz="2400" baseline="-25000" dirty="0">
              <a:latin typeface="Times New Roman" panose="02020603050405020304" pitchFamily="18" charset="0"/>
              <a:ea typeface="Meiryo UI" panose="020B0604030504040204" pitchFamily="50" charset="-128"/>
              <a:cs typeface="Times New Roman" panose="02020603050405020304" pitchFamily="18" charset="0"/>
            </a:endParaRPr>
          </a:p>
        </p:txBody>
      </p:sp>
      <p:sp>
        <p:nvSpPr>
          <p:cNvPr id="9" name="楕円 8"/>
          <p:cNvSpPr/>
          <p:nvPr/>
        </p:nvSpPr>
        <p:spPr>
          <a:xfrm>
            <a:off x="2878181" y="6079271"/>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p:cNvCxnSpPr/>
          <p:nvPr/>
        </p:nvCxnSpPr>
        <p:spPr>
          <a:xfrm flipH="1" flipV="1">
            <a:off x="2968181" y="4295775"/>
            <a:ext cx="1" cy="1783496"/>
          </a:xfrm>
          <a:prstGeom prst="straightConnector1">
            <a:avLst/>
          </a:prstGeom>
          <a:ln w="38100">
            <a:solidFill>
              <a:srgbClr val="FF0000"/>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flipH="1" flipV="1">
            <a:off x="2999912" y="5810250"/>
            <a:ext cx="182067" cy="359021"/>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flipV="1">
            <a:off x="2999912" y="5448300"/>
            <a:ext cx="364133" cy="720971"/>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flipV="1">
            <a:off x="2999912" y="5048250"/>
            <a:ext cx="546199" cy="1121021"/>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flipV="1">
            <a:off x="2999912" y="4702880"/>
            <a:ext cx="728265" cy="1466391"/>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flipV="1">
            <a:off x="3089911" y="4057650"/>
            <a:ext cx="1002398" cy="2111621"/>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H="1" flipV="1">
            <a:off x="3179910" y="3829050"/>
            <a:ext cx="1094465" cy="2340221"/>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H="1" flipV="1">
            <a:off x="3271978" y="3638550"/>
            <a:ext cx="1184463" cy="2530721"/>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H="1" flipV="1">
            <a:off x="3393178" y="3476625"/>
            <a:ext cx="1245329" cy="2692646"/>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H="1" flipV="1">
            <a:off x="3484211" y="3324225"/>
            <a:ext cx="1336362" cy="2845046"/>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H="1" flipV="1">
            <a:off x="3636110" y="3324225"/>
            <a:ext cx="1366529" cy="2845046"/>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flipV="1">
            <a:off x="5002637" y="5808785"/>
            <a:ext cx="182068" cy="360486"/>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H="1" flipV="1">
            <a:off x="2999912" y="4295775"/>
            <a:ext cx="910331" cy="1873496"/>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flipV="1">
            <a:off x="5240155" y="5989028"/>
            <a:ext cx="126616" cy="180243"/>
          </a:xfrm>
          <a:prstGeom prst="straightConnector1">
            <a:avLst/>
          </a:prstGeom>
          <a:ln w="28575">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722328"/>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nchor="ctr" anchorCtr="0">
        <a:spAutoFit/>
      </a:bodyPr>
      <a:lstStyle>
        <a:defPPr>
          <a:defRPr kumimoji="1" sz="24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10265</TotalTime>
  <Words>978</Words>
  <Application>Microsoft Office PowerPoint</Application>
  <PresentationFormat>画面に合わせる (4:3)</PresentationFormat>
  <Paragraphs>98</Paragraphs>
  <Slides>15</Slides>
  <Notes>1</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2</vt:i4>
      </vt:variant>
      <vt:variant>
        <vt:lpstr>スライド タイトル</vt:lpstr>
      </vt:variant>
      <vt:variant>
        <vt:i4>15</vt:i4>
      </vt:variant>
    </vt:vector>
  </HeadingPairs>
  <TitlesOfParts>
    <vt:vector size="25" baseType="lpstr">
      <vt:lpstr>Meiryo UI</vt:lpstr>
      <vt:lpstr>ＭＳ Ｐゴシック</vt:lpstr>
      <vt:lpstr>メイリオ</vt:lpstr>
      <vt:lpstr>Arial</vt:lpstr>
      <vt:lpstr>Calibri</vt:lpstr>
      <vt:lpstr>Times New Roman</vt:lpstr>
      <vt:lpstr>Wingdings</vt:lpstr>
      <vt:lpstr>Office テーマ</vt:lpstr>
      <vt:lpstr>MathType 6.0 Equation</vt:lpstr>
      <vt:lpstr>Equation</vt:lpstr>
      <vt:lpstr>ベイズ最適化 Bayesian Optimization BO</vt:lpstr>
      <vt:lpstr>ベイズ最適化 (BO) とは？</vt:lpstr>
      <vt:lpstr>ベイズ最適化のための準備</vt:lpstr>
      <vt:lpstr>ベイズ最適化をするときの前提</vt:lpstr>
      <vt:lpstr>ガウス過程による回帰</vt:lpstr>
      <vt:lpstr>回帰モデルを用いた探索</vt:lpstr>
      <vt:lpstr>獲得関数</vt:lpstr>
      <vt:lpstr>Probability of Improvement (PI)</vt:lpstr>
      <vt:lpstr>PIの図解</vt:lpstr>
      <vt:lpstr>PIの式</vt:lpstr>
      <vt:lpstr>Expected Improvement (EI)</vt:lpstr>
      <vt:lpstr>Mutual Information (MI)</vt:lpstr>
      <vt:lpstr>適応的な実験計画法</vt:lpstr>
      <vt:lpstr>どうやって実際にベイズ最適化するか？</vt:lpstr>
      <vt:lpstr>サンプルの候補が多いときは？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b4</dc:creator>
  <cp:lastModifiedBy>hkaneko</cp:lastModifiedBy>
  <cp:revision>616</cp:revision>
  <cp:lastPrinted>2018-06-09T09:27:02Z</cp:lastPrinted>
  <dcterms:created xsi:type="dcterms:W3CDTF">2017-03-17T08:34:14Z</dcterms:created>
  <dcterms:modified xsi:type="dcterms:W3CDTF">2020-05-25T21:08:33Z</dcterms:modified>
</cp:coreProperties>
</file>