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12"/>
  </p:notesMasterIdLst>
  <p:sldIdLst>
    <p:sldId id="256" r:id="rId2"/>
    <p:sldId id="426" r:id="rId3"/>
    <p:sldId id="422" r:id="rId4"/>
    <p:sldId id="423" r:id="rId5"/>
    <p:sldId id="424" r:id="rId6"/>
    <p:sldId id="425" r:id="rId7"/>
    <p:sldId id="427" r:id="rId8"/>
    <p:sldId id="431" r:id="rId9"/>
    <p:sldId id="432" r:id="rId10"/>
    <p:sldId id="433" r:id="rId11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FFFFCC"/>
    <a:srgbClr val="CCECFF"/>
    <a:srgbClr val="0066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6649" autoAdjust="0"/>
  </p:normalViewPr>
  <p:slideViewPr>
    <p:cSldViewPr snapToGrid="0">
      <p:cViewPr varScale="1">
        <p:scale>
          <a:sx n="120" d="100"/>
          <a:sy n="120" d="100"/>
        </p:scale>
        <p:origin x="1434" y="10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9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AF56501-E21B-4CA3-9621-57F669E716AA}" type="datetimeFigureOut">
              <a:rPr kumimoji="1" lang="ja-JP" altLang="en-US" smtClean="0"/>
              <a:t>2019/10/20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4224AED-27D2-4369-927F-464A3A854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670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24AED-27D2-4369-927F-464A3A8543D8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204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291" y="1759791"/>
            <a:ext cx="7712368" cy="701731"/>
          </a:xfrm>
        </p:spPr>
        <p:txBody>
          <a:bodyPr anchor="b"/>
          <a:lstStyle>
            <a:lvl1pPr algn="l">
              <a:defRPr sz="440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6291" y="4021138"/>
            <a:ext cx="4905510" cy="42473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5B71-65AB-43FC-BB09-B0F1158D73E0}" type="datetime1">
              <a:rPr kumimoji="1" lang="ja-JP" altLang="en-US" smtClean="0"/>
              <a:t>2019/10/20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122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2"/>
            <a:ext cx="9144000" cy="9521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28" y="184441"/>
            <a:ext cx="6343403" cy="59093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1428" y="1094354"/>
            <a:ext cx="4636206" cy="2010807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ü"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メイリオ" panose="020B0604030504040204" pitchFamily="50" charset="-128"/>
              <a:buChar char="⁃"/>
              <a:defRPr/>
            </a:lvl3pPr>
          </a:lstStyle>
          <a:p>
            <a:pPr lvl="0"/>
            <a:r>
              <a:rPr lang="ja-JP" altLang="en-US" dirty="0" smtClean="0"/>
              <a:t> 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88C1-1192-472F-BEAF-5332750DAAD0}" type="datetime1">
              <a:rPr kumimoji="1" lang="ja-JP" altLang="en-US" smtClean="0"/>
              <a:t>2019/10/20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70070" y="37379"/>
            <a:ext cx="615874" cy="400110"/>
          </a:xfrm>
        </p:spPr>
        <p:txBody>
          <a:bodyPr/>
          <a:lstStyle>
            <a:lvl1pPr>
              <a:defRPr sz="2000"/>
            </a:lvl1pPr>
          </a:lstStyle>
          <a:p>
            <a:fld id="{5C10DD59-6834-4B70-81E7-829F7F51B48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6832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230" y="258023"/>
            <a:ext cx="5319085" cy="590931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230" y="1477282"/>
            <a:ext cx="3876382" cy="2010807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62CB61B-0CA0-4BF9-B65F-F4146E3C1BAC}" type="datetime1">
              <a:rPr lang="ja-JP" altLang="en-US" smtClean="0"/>
              <a:t>2019/10/20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7864" y="23740"/>
            <a:ext cx="572594" cy="369332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8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5C10DD59-6834-4B70-81E7-829F7F51B48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633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baseline="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chemeng.com/supportvectorregression/" TargetMode="External"/><Relationship Id="rId2" Type="http://schemas.openxmlformats.org/officeDocument/2006/relationships/hyperlink" Target="https://datachemeng.com/adaptivesoftsensor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8571406" y="9226"/>
            <a:ext cx="572594" cy="369332"/>
          </a:xfrm>
        </p:spPr>
        <p:txBody>
          <a:bodyPr/>
          <a:lstStyle/>
          <a:p>
            <a:fld id="{5C10DD59-6834-4B70-81E7-829F7F51B488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ctrTitle"/>
          </p:nvPr>
        </p:nvSpPr>
        <p:spPr>
          <a:xfrm>
            <a:off x="706291" y="1388497"/>
            <a:ext cx="6827703" cy="2308324"/>
          </a:xfrm>
        </p:spPr>
        <p:txBody>
          <a:bodyPr/>
          <a:lstStyle/>
          <a:p>
            <a:r>
              <a:rPr lang="en-US" altLang="ja-JP" sz="4000" dirty="0" smtClean="0"/>
              <a:t>Ensemble </a:t>
            </a:r>
            <a:r>
              <a:rPr lang="en-US" altLang="ja-JP" sz="4000" dirty="0" smtClean="0"/>
              <a:t>Online</a:t>
            </a:r>
            <a:br>
              <a:rPr lang="en-US" altLang="ja-JP" sz="4000" dirty="0" smtClean="0"/>
            </a:br>
            <a:r>
              <a:rPr lang="en-US" altLang="ja-JP" sz="4000" dirty="0" smtClean="0"/>
              <a:t>Support Vector </a:t>
            </a:r>
            <a:r>
              <a:rPr lang="en-US" altLang="ja-JP" sz="4000" dirty="0" smtClean="0"/>
              <a:t>Regression</a:t>
            </a:r>
            <a:br>
              <a:rPr lang="en-US" altLang="ja-JP" sz="4000" dirty="0" smtClean="0"/>
            </a:b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4000" dirty="0" smtClean="0"/>
              <a:t>EOSVR</a:t>
            </a:r>
            <a:endParaRPr kumimoji="1" lang="ja-JP" altLang="en-US" sz="4000" dirty="0"/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706291" y="5216892"/>
            <a:ext cx="4599336" cy="885371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明治大学 理工学部 応用化学科</a:t>
            </a:r>
            <a:endParaRPr lang="en-US" altLang="ja-JP" dirty="0" smtClean="0"/>
          </a:p>
          <a:p>
            <a:r>
              <a:rPr lang="ja-JP" altLang="en-US" dirty="0" smtClean="0"/>
              <a:t>データ化学工学研究室  金子 弘昌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64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428" y="184441"/>
            <a:ext cx="2919389" cy="590931"/>
          </a:xfrm>
        </p:spPr>
        <p:txBody>
          <a:bodyPr/>
          <a:lstStyle/>
          <a:p>
            <a:r>
              <a:rPr kumimoji="1" lang="en-US" altLang="ja-JP" dirty="0" smtClean="0"/>
              <a:t>EOSVR </a:t>
            </a:r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1428" y="1094354"/>
            <a:ext cx="8770350" cy="4389920"/>
          </a:xfrm>
        </p:spPr>
        <p:txBody>
          <a:bodyPr/>
          <a:lstStyle/>
          <a:p>
            <a:r>
              <a:rPr kumimoji="1" lang="ja-JP" altLang="en-US" dirty="0" smtClean="0"/>
              <a:t>時間的に局所的なプロセス状態に最適化された、いろいろな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パターンのハイパーパラメータ値で、複数の </a:t>
            </a:r>
            <a:r>
              <a:rPr lang="en-US" altLang="ja-JP" dirty="0" smtClean="0"/>
              <a:t>SVR </a:t>
            </a:r>
            <a:r>
              <a:rPr lang="ja-JP" altLang="en-US" dirty="0" smtClean="0"/>
              <a:t>モデルを準備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それぞれの </a:t>
            </a:r>
            <a:r>
              <a:rPr lang="en-US" altLang="ja-JP" dirty="0" smtClean="0"/>
              <a:t>SVR </a:t>
            </a:r>
            <a:r>
              <a:rPr lang="ja-JP" altLang="en-US" dirty="0" smtClean="0"/>
              <a:t>モデルを最新のサンプルを用いて更新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MW </a:t>
            </a:r>
            <a:r>
              <a:rPr kumimoji="1" lang="ja-JP" altLang="en-US" dirty="0" smtClean="0"/>
              <a:t>モデル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各 </a:t>
            </a:r>
            <a:r>
              <a:rPr lang="en-US" altLang="ja-JP" dirty="0" smtClean="0"/>
              <a:t>SVR </a:t>
            </a:r>
            <a:r>
              <a:rPr lang="ja-JP" altLang="en-US" dirty="0" smtClean="0"/>
              <a:t>モデルにより予測された値に、直近の</a:t>
            </a:r>
            <a:r>
              <a:rPr kumimoji="1" lang="ja-JP" altLang="en-US" dirty="0" smtClean="0"/>
              <a:t>予測誤差が小さいほど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大きくなるように計算された重み付けて平均した値を、最終的な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予測値とする</a:t>
            </a:r>
            <a:endParaRPr lang="en-US" altLang="ja-JP" dirty="0" smtClean="0"/>
          </a:p>
          <a:p>
            <a:pPr lvl="1"/>
            <a:r>
              <a:rPr lang="ja-JP" altLang="en-US" dirty="0"/>
              <a:t>プロセス状態ごと</a:t>
            </a:r>
            <a:r>
              <a:rPr lang="ja-JP" altLang="en-US" dirty="0" smtClean="0"/>
              <a:t>に、同じ状態で最適化されたハイパーパラメータを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もつ </a:t>
            </a:r>
            <a:r>
              <a:rPr lang="en-US" altLang="ja-JP" dirty="0" smtClean="0"/>
              <a:t>SVR </a:t>
            </a:r>
            <a:r>
              <a:rPr lang="ja-JP" altLang="en-US" dirty="0" smtClean="0"/>
              <a:t>モデルほど予測値への寄与が大きくなる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DD59-6834-4B70-81E7-829F7F51B488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287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428" y="184441"/>
            <a:ext cx="3050835" cy="590931"/>
          </a:xfrm>
        </p:spPr>
        <p:txBody>
          <a:bodyPr/>
          <a:lstStyle/>
          <a:p>
            <a:r>
              <a:rPr lang="fr-FR" altLang="ja-JP" dirty="0" smtClean="0"/>
              <a:t>EOSVR </a:t>
            </a:r>
            <a:r>
              <a:rPr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1428" y="1094354"/>
            <a:ext cx="9005799" cy="4249881"/>
          </a:xfrm>
        </p:spPr>
        <p:txBody>
          <a:bodyPr/>
          <a:lstStyle/>
          <a:p>
            <a:r>
              <a:rPr lang="fr-FR" altLang="ja-JP" dirty="0"/>
              <a:t>Ensemble Online </a:t>
            </a:r>
            <a:r>
              <a:rPr lang="fr-FR" altLang="ja-JP" dirty="0" smtClean="0"/>
              <a:t>Support Vector Regression (EOSVR) [1]</a:t>
            </a:r>
          </a:p>
          <a:p>
            <a:r>
              <a:rPr lang="en-US" altLang="ja-JP" dirty="0" smtClean="0"/>
              <a:t>Moving Window (MW) </a:t>
            </a:r>
            <a:r>
              <a:rPr lang="ja-JP" altLang="en-US" dirty="0" smtClean="0"/>
              <a:t>型の適応型ソフトセンサー</a:t>
            </a:r>
            <a:endParaRPr lang="fr-FR" altLang="ja-JP" dirty="0" smtClean="0"/>
          </a:p>
          <a:p>
            <a:pPr lvl="1"/>
            <a:r>
              <a:rPr kumimoji="1" lang="ja-JP" altLang="en-US" dirty="0" smtClean="0"/>
              <a:t>適応型ソフトセンサー</a:t>
            </a:r>
            <a:r>
              <a:rPr kumimoji="1" lang="en-US" altLang="ja-JP" dirty="0" smtClean="0"/>
              <a:t>: </a:t>
            </a:r>
            <a:r>
              <a:rPr lang="en-US" altLang="ja-JP" sz="1600" dirty="0">
                <a:hlinkClick r:id="rId2"/>
              </a:rPr>
              <a:t>https://datachemeng.com/adaptivesoftsensors</a:t>
            </a:r>
            <a:r>
              <a:rPr lang="en-US" altLang="ja-JP" sz="1600" dirty="0" smtClean="0">
                <a:hlinkClick r:id="rId2"/>
              </a:rPr>
              <a:t>/</a:t>
            </a:r>
            <a:endParaRPr lang="en-US" altLang="ja-JP" sz="1600" dirty="0" smtClean="0"/>
          </a:p>
          <a:p>
            <a:r>
              <a:rPr kumimoji="1" lang="ja-JP" altLang="en-US" dirty="0" smtClean="0"/>
              <a:t>ハイパーパラメータがいろいろな値の </a:t>
            </a:r>
            <a:r>
              <a:rPr kumimoji="1" lang="fr-FR" altLang="ja-JP" dirty="0" smtClean="0"/>
              <a:t>Support Vector Regression</a:t>
            </a:r>
            <a:br>
              <a:rPr kumimoji="1" lang="fr-FR" altLang="ja-JP" dirty="0" smtClean="0"/>
            </a:br>
            <a:r>
              <a:rPr kumimoji="1" lang="fr-FR" altLang="ja-JP" dirty="0" smtClean="0"/>
              <a:t>(SVR) </a:t>
            </a:r>
            <a:r>
              <a:rPr kumimoji="1" lang="ja-JP" altLang="en-US" dirty="0" smtClean="0"/>
              <a:t>モデルを更新しながら予測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複数のモデルで、いろいろなプロセス状態に対応することを期待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SVR</a:t>
            </a:r>
            <a:r>
              <a:rPr lang="en-US" altLang="ja-JP" dirty="0"/>
              <a:t>: </a:t>
            </a:r>
            <a:r>
              <a:rPr lang="en-US" altLang="ja-JP" sz="2000" dirty="0">
                <a:hlinkClick r:id="rId3"/>
              </a:rPr>
              <a:t>https://datachemeng.com/supportvectorregression</a:t>
            </a:r>
            <a:r>
              <a:rPr lang="en-US" altLang="ja-JP" sz="2000" dirty="0" smtClean="0">
                <a:hlinkClick r:id="rId3"/>
              </a:rPr>
              <a:t>/</a:t>
            </a:r>
            <a:endParaRPr lang="en-US" altLang="ja-JP" sz="2000" dirty="0" smtClean="0"/>
          </a:p>
          <a:p>
            <a:r>
              <a:rPr lang="ja-JP" altLang="en-US" dirty="0" smtClean="0"/>
              <a:t>直近の予測結果に基づいて、モデルごとに重みを計算</a:t>
            </a:r>
            <a:endParaRPr lang="en-US" altLang="ja-JP" dirty="0" smtClean="0"/>
          </a:p>
          <a:p>
            <a:r>
              <a:rPr lang="ja-JP" altLang="en-US" dirty="0" smtClean="0"/>
              <a:t>予測値に重みをつけて最終的な予測値を計算</a:t>
            </a:r>
            <a:endParaRPr lang="en-US" altLang="ja-JP" dirty="0"/>
          </a:p>
          <a:p>
            <a:r>
              <a:rPr kumimoji="1" lang="ja-JP" altLang="en-US" dirty="0" smtClean="0"/>
              <a:t>予測値のばらつきで、最終的な予測値の信頼性も検討可能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DD59-6834-4B70-81E7-829F7F51B488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6" name="正方形/長方形 13"/>
          <p:cNvSpPr>
            <a:spLocks noChangeArrowheads="1"/>
          </p:cNvSpPr>
          <p:nvPr/>
        </p:nvSpPr>
        <p:spPr bwMode="auto">
          <a:xfrm>
            <a:off x="2419504" y="6286434"/>
            <a:ext cx="6666440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lv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defRPr/>
            </a:pP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[1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] H. Kaneko, K. </a:t>
            </a:r>
            <a:r>
              <a:rPr lang="en-US" altLang="ja-JP" sz="14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Funatsu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, </a:t>
            </a:r>
            <a:r>
              <a:rPr lang="en-US" altLang="ja-JP" sz="14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Chemom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. </a:t>
            </a:r>
            <a:r>
              <a:rPr lang="en-US" altLang="ja-JP" sz="14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Intell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. Lab. Syst., 137, 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57-66, 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2014.</a:t>
            </a:r>
            <a:b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</a:b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    DOI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: 10.1016/j.chemolab.2014.06.008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256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428" y="184441"/>
            <a:ext cx="7652736" cy="590931"/>
          </a:xfrm>
        </p:spPr>
        <p:txBody>
          <a:bodyPr/>
          <a:lstStyle/>
          <a:p>
            <a:r>
              <a:rPr lang="en-US" altLang="ja-JP" dirty="0"/>
              <a:t>Support Vector Regression</a:t>
            </a:r>
            <a:r>
              <a:rPr lang="ja-JP" altLang="en-US" dirty="0"/>
              <a:t> </a:t>
            </a:r>
            <a:r>
              <a:rPr lang="en-US" altLang="ja-JP" dirty="0"/>
              <a:t>(SVR)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DD59-6834-4B70-81E7-829F7F51B488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473492" y="2677700"/>
            <a:ext cx="0" cy="3790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rot="5400000" flipV="1">
            <a:off x="2647573" y="4272344"/>
            <a:ext cx="0" cy="4392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362492" y="3901663"/>
            <a:ext cx="2508250" cy="2459037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1602204" y="3663538"/>
            <a:ext cx="2506663" cy="245745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1840329" y="3423825"/>
            <a:ext cx="2506663" cy="2459038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3170654" y="4933538"/>
            <a:ext cx="179388" cy="179387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2659479" y="4627150"/>
            <a:ext cx="179388" cy="179388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2863354" y="4092254"/>
            <a:ext cx="179388" cy="179388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3943767" y="4646400"/>
            <a:ext cx="177800" cy="177800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3550067" y="5095463"/>
            <a:ext cx="179387" cy="179387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034129" y="4584288"/>
            <a:ext cx="179388" cy="179387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1635542" y="4569646"/>
            <a:ext cx="179388" cy="177800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2848392" y="5360575"/>
            <a:ext cx="179387" cy="179388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1635542" y="4038188"/>
            <a:ext cx="179387" cy="179387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2157829" y="5689188"/>
            <a:ext cx="179388" cy="177800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0" name="Oval 20"/>
          <p:cNvSpPr>
            <a:spLocks noChangeArrowheads="1"/>
          </p:cNvSpPr>
          <p:nvPr/>
        </p:nvSpPr>
        <p:spPr bwMode="auto">
          <a:xfrm>
            <a:off x="2045117" y="4038188"/>
            <a:ext cx="179387" cy="179387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1" name="正方形/長方形 13"/>
          <p:cNvSpPr>
            <a:spLocks noChangeArrowheads="1"/>
          </p:cNvSpPr>
          <p:nvPr/>
        </p:nvSpPr>
        <p:spPr bwMode="auto">
          <a:xfrm>
            <a:off x="1092617" y="3208074"/>
            <a:ext cx="6286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l"/>
            <a:r>
              <a:rPr lang="en-US" altLang="ja-JP" sz="2400" i="1" dirty="0">
                <a:solidFill>
                  <a:srgbClr val="00660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f</a:t>
            </a:r>
            <a:r>
              <a:rPr lang="en-US" altLang="ja-JP" sz="2400" dirty="0">
                <a:solidFill>
                  <a:srgbClr val="00660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en-US" altLang="ja-JP" sz="2400" b="1" dirty="0">
                <a:solidFill>
                  <a:srgbClr val="00660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x</a:t>
            </a:r>
            <a:r>
              <a:rPr lang="en-US" altLang="ja-JP" sz="2400" dirty="0">
                <a:solidFill>
                  <a:srgbClr val="006600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2" name="正方形/長方形 13"/>
          <p:cNvSpPr>
            <a:spLocks noChangeArrowheads="1"/>
          </p:cNvSpPr>
          <p:nvPr/>
        </p:nvSpPr>
        <p:spPr bwMode="auto">
          <a:xfrm>
            <a:off x="4483517" y="6431493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l"/>
            <a:r>
              <a:rPr lang="en-US" altLang="ja-JP" sz="24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3" name="正方形/長方形 13"/>
          <p:cNvSpPr>
            <a:spLocks noChangeArrowheads="1"/>
          </p:cNvSpPr>
          <p:nvPr/>
        </p:nvSpPr>
        <p:spPr bwMode="auto">
          <a:xfrm>
            <a:off x="524292" y="3568437"/>
            <a:ext cx="853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l"/>
            <a:r>
              <a:rPr lang="en-US" altLang="ja-JP" sz="2400" i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f</a:t>
            </a:r>
            <a:r>
              <a:rPr lang="en-US" altLang="ja-JP" sz="24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en-US" altLang="ja-JP" sz="2400" b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x</a:t>
            </a:r>
            <a:r>
              <a:rPr lang="en-US" altLang="ja-JP" sz="24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)-</a:t>
            </a:r>
            <a:r>
              <a:rPr lang="en-US" altLang="ja-JP" sz="2400" i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 flipV="1">
            <a:off x="2419132" y="2750725"/>
            <a:ext cx="259477" cy="14899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 wrap="squar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5" name="正方形/長方形 13"/>
          <p:cNvSpPr>
            <a:spLocks noChangeArrowheads="1"/>
          </p:cNvSpPr>
          <p:nvPr/>
        </p:nvSpPr>
        <p:spPr bwMode="auto">
          <a:xfrm>
            <a:off x="78204" y="2704043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l"/>
            <a:r>
              <a:rPr lang="en-US" altLang="ja-JP" sz="240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6" name="正方形/長方形 13"/>
          <p:cNvSpPr>
            <a:spLocks noChangeArrowheads="1"/>
          </p:cNvSpPr>
          <p:nvPr/>
        </p:nvSpPr>
        <p:spPr bwMode="auto">
          <a:xfrm>
            <a:off x="1459329" y="2847712"/>
            <a:ext cx="9236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l"/>
            <a:r>
              <a:rPr lang="en-US" altLang="ja-JP" sz="2400" i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f</a:t>
            </a:r>
            <a:r>
              <a:rPr lang="en-US" altLang="ja-JP" sz="24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en-US" altLang="ja-JP" sz="2400" b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x</a:t>
            </a:r>
            <a:r>
              <a:rPr lang="en-US" altLang="ja-JP" sz="24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)+</a:t>
            </a:r>
            <a:r>
              <a:rPr lang="en-US" altLang="ja-JP" sz="2400" i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27" name="正方形/長方形 13"/>
          <p:cNvSpPr>
            <a:spLocks noChangeArrowheads="1"/>
          </p:cNvSpPr>
          <p:nvPr/>
        </p:nvSpPr>
        <p:spPr bwMode="auto">
          <a:xfrm>
            <a:off x="2901995" y="3186093"/>
            <a:ext cx="24000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l"/>
            <a:r>
              <a:rPr lang="ja-JP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ノイズに強い</a:t>
            </a:r>
            <a:r>
              <a:rPr lang="ja-JP" altLang="en-US" sz="2400" dirty="0" smtClean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モデル</a:t>
            </a:r>
            <a:endParaRPr lang="en-US" altLang="ja-JP" sz="2400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1" name="正方形/長方形 13"/>
          <p:cNvSpPr>
            <a:spLocks noChangeArrowheads="1"/>
          </p:cNvSpPr>
          <p:nvPr/>
        </p:nvSpPr>
        <p:spPr bwMode="auto">
          <a:xfrm>
            <a:off x="5389095" y="4532815"/>
            <a:ext cx="2056973" cy="46166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l"/>
            <a:r>
              <a:rPr lang="ja-JP" altLang="en-US" sz="2400" dirty="0" smtClean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カーネル関数 </a:t>
            </a:r>
            <a:r>
              <a:rPr lang="en-US" altLang="ja-JP" sz="2400" i="1" dirty="0" smtClean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K</a:t>
            </a:r>
            <a:endParaRPr lang="en-US" altLang="ja-JP" sz="2400" i="1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2" name="正方形/長方形 13"/>
          <p:cNvSpPr>
            <a:spLocks noChangeArrowheads="1"/>
          </p:cNvSpPr>
          <p:nvPr/>
        </p:nvSpPr>
        <p:spPr bwMode="auto">
          <a:xfrm>
            <a:off x="6125595" y="6269469"/>
            <a:ext cx="24593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l"/>
            <a:r>
              <a:rPr lang="ja-JP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非線形</a:t>
            </a:r>
            <a:r>
              <a:rPr lang="ja-JP" altLang="en-US" sz="2400" dirty="0" smtClean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回帰モデル</a:t>
            </a:r>
            <a:endParaRPr lang="en-US" altLang="ja-JP" sz="2400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3" name="右中かっこ 32"/>
          <p:cNvSpPr/>
          <p:nvPr/>
        </p:nvSpPr>
        <p:spPr bwMode="auto">
          <a:xfrm>
            <a:off x="2233593" y="3858800"/>
            <a:ext cx="185538" cy="904875"/>
          </a:xfrm>
          <a:prstGeom prst="rightBrace">
            <a:avLst>
              <a:gd name="adj1" fmla="val 32084"/>
              <a:gd name="adj2" fmla="val 4026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正方形/長方形 13"/>
          <p:cNvSpPr>
            <a:spLocks noChangeArrowheads="1"/>
          </p:cNvSpPr>
          <p:nvPr/>
        </p:nvSpPr>
        <p:spPr bwMode="auto">
          <a:xfrm>
            <a:off x="2232771" y="2261371"/>
            <a:ext cx="1313180" cy="46166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l"/>
            <a:r>
              <a:rPr lang="en-US" altLang="ja-JP" sz="2400" i="1" dirty="0" smtClean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ε </a:t>
            </a:r>
            <a:r>
              <a:rPr lang="ja-JP" altLang="en-US" sz="2400" dirty="0" smtClean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チューブ</a:t>
            </a:r>
            <a:endParaRPr lang="en-US" altLang="ja-JP" sz="2400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" name="正方形/長方形 13"/>
          <p:cNvSpPr>
            <a:spLocks noChangeArrowheads="1"/>
          </p:cNvSpPr>
          <p:nvPr/>
        </p:nvSpPr>
        <p:spPr bwMode="auto">
          <a:xfrm>
            <a:off x="3778960" y="2262202"/>
            <a:ext cx="10310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l"/>
            <a:r>
              <a:rPr lang="ja-JP" altLang="en-US" sz="2400" dirty="0" smtClean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誤差 </a:t>
            </a:r>
            <a:r>
              <a:rPr lang="en-US" altLang="ja-JP" sz="2400" dirty="0" smtClean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0</a:t>
            </a:r>
            <a:endParaRPr lang="en-US" altLang="ja-JP" sz="2400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正方形/長方形 13"/>
          <p:cNvSpPr>
            <a:spLocks noChangeArrowheads="1"/>
          </p:cNvSpPr>
          <p:nvPr/>
        </p:nvSpPr>
        <p:spPr bwMode="auto">
          <a:xfrm>
            <a:off x="162248" y="2081920"/>
            <a:ext cx="17988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r>
              <a:rPr lang="en-US" altLang="ja-JP" sz="2400" i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α</a:t>
            </a:r>
            <a:r>
              <a:rPr lang="en-US" altLang="ja-JP" sz="2400" i="1" baseline="-250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4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, </a:t>
            </a:r>
            <a:r>
              <a:rPr lang="en-US" altLang="ja-JP" sz="2400" i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α</a:t>
            </a:r>
            <a:r>
              <a:rPr lang="en-US" altLang="ja-JP" sz="2400" i="1" baseline="-250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4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*</a:t>
            </a:r>
            <a:r>
              <a:rPr lang="ja-JP" altLang="en-US" sz="2400" dirty="0" smtClean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の決定</a:t>
            </a:r>
            <a:endParaRPr lang="en-US" altLang="ja-JP" sz="2400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0" name="正方形/長方形 13"/>
          <p:cNvSpPr>
            <a:spLocks noChangeArrowheads="1"/>
          </p:cNvSpPr>
          <p:nvPr/>
        </p:nvSpPr>
        <p:spPr bwMode="auto">
          <a:xfrm>
            <a:off x="5351216" y="2102032"/>
            <a:ext cx="1798890" cy="46166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r>
              <a:rPr lang="en-US" altLang="ja-JP" sz="2400" i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α</a:t>
            </a:r>
            <a:r>
              <a:rPr lang="en-US" altLang="ja-JP" sz="2400" i="1" baseline="-250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4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, </a:t>
            </a:r>
            <a:r>
              <a:rPr lang="en-US" altLang="ja-JP" sz="2400" i="1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α</a:t>
            </a:r>
            <a:r>
              <a:rPr lang="en-US" altLang="ja-JP" sz="2400" i="1" baseline="-25000" dirty="0" err="1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400" dirty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*</a:t>
            </a:r>
            <a:r>
              <a:rPr lang="ja-JP" altLang="en-US" sz="2400" dirty="0" smtClean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の範囲</a:t>
            </a:r>
            <a:endParaRPr lang="en-US" altLang="ja-JP" sz="2400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3" name="正方形/長方形 13"/>
          <p:cNvSpPr>
            <a:spLocks noChangeArrowheads="1"/>
          </p:cNvSpPr>
          <p:nvPr/>
        </p:nvSpPr>
        <p:spPr bwMode="auto">
          <a:xfrm>
            <a:off x="6176948" y="3647341"/>
            <a:ext cx="29434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l"/>
            <a:r>
              <a:rPr lang="ja-JP" altLang="en-US" sz="2400" dirty="0" smtClean="0"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モデルの</a:t>
            </a:r>
            <a:r>
              <a:rPr lang="ja-JP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複雑度を調整</a:t>
            </a:r>
            <a:endParaRPr lang="en-US" altLang="ja-JP" sz="2400" dirty="0">
              <a:solidFill>
                <a:srgbClr val="0000FF"/>
              </a:solidFill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0" y="1953791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45" name="Line 8"/>
          <p:cNvSpPr>
            <a:spLocks noChangeShapeType="1"/>
          </p:cNvSpPr>
          <p:nvPr/>
        </p:nvSpPr>
        <p:spPr bwMode="auto">
          <a:xfrm>
            <a:off x="5273030" y="1953791"/>
            <a:ext cx="0" cy="4892684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46" name="Line 8"/>
          <p:cNvSpPr>
            <a:spLocks noChangeShapeType="1"/>
          </p:cNvSpPr>
          <p:nvPr/>
        </p:nvSpPr>
        <p:spPr bwMode="auto">
          <a:xfrm>
            <a:off x="5273030" y="4362349"/>
            <a:ext cx="3812914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334061" y="1185351"/>
            <a:ext cx="1975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SVR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の回帰式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右矢印 52"/>
          <p:cNvSpPr/>
          <p:nvPr/>
        </p:nvSpPr>
        <p:spPr>
          <a:xfrm rot="5400000">
            <a:off x="4082299" y="2713473"/>
            <a:ext cx="391319" cy="468495"/>
          </a:xfrm>
          <a:prstGeom prst="rightArrow">
            <a:avLst>
              <a:gd name="adj1" fmla="val 50000"/>
              <a:gd name="adj2" fmla="val 64655"/>
            </a:avLst>
          </a:prstGeom>
          <a:solidFill>
            <a:srgbClr val="CCECFF"/>
          </a:solidFill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endParaRPr lang="ja-JP" altLang="en-US" dirty="0"/>
          </a:p>
        </p:txBody>
      </p:sp>
      <p:graphicFrame>
        <p:nvGraphicFramePr>
          <p:cNvPr id="54" name="オブジェクト 53"/>
          <p:cNvGraphicFramePr>
            <a:graphicFrameLocks noChangeAspect="1"/>
          </p:cNvGraphicFramePr>
          <p:nvPr>
            <p:extLst/>
          </p:nvPr>
        </p:nvGraphicFramePr>
        <p:xfrm>
          <a:off x="7343554" y="2141270"/>
          <a:ext cx="13874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7" name="Equation" r:id="rId3" imgW="723600" imgH="457200" progId="Equation.DSMT4">
                  <p:embed/>
                </p:oleObj>
              </mc:Choice>
              <mc:Fallback>
                <p:oleObj name="Equation" r:id="rId3" imgW="723600" imgH="457200" progId="Equation.DSMT4">
                  <p:embed/>
                  <p:pic>
                    <p:nvPicPr>
                      <p:cNvPr id="54" name="オブジェクト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3554" y="2141270"/>
                        <a:ext cx="1387475" cy="873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オブジェクト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987753"/>
              </p:ext>
            </p:extLst>
          </p:nvPr>
        </p:nvGraphicFramePr>
        <p:xfrm>
          <a:off x="2453630" y="912695"/>
          <a:ext cx="5638800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8" name="Equation" r:id="rId5" imgW="2349360" imgH="431640" progId="Equation.DSMT4">
                  <p:embed/>
                </p:oleObj>
              </mc:Choice>
              <mc:Fallback>
                <p:oleObj name="Equation" r:id="rId5" imgW="2349360" imgH="431640" progId="Equation.DSMT4">
                  <p:embed/>
                  <p:pic>
                    <p:nvPicPr>
                      <p:cNvPr id="55" name="オブジェクト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3630" y="912695"/>
                        <a:ext cx="5638800" cy="1001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右矢印 55"/>
          <p:cNvSpPr/>
          <p:nvPr/>
        </p:nvSpPr>
        <p:spPr>
          <a:xfrm rot="5400000">
            <a:off x="7767245" y="3126295"/>
            <a:ext cx="391319" cy="468495"/>
          </a:xfrm>
          <a:prstGeom prst="rightArrow">
            <a:avLst>
              <a:gd name="adj1" fmla="val 50000"/>
              <a:gd name="adj2" fmla="val 64655"/>
            </a:avLst>
          </a:prstGeom>
          <a:solidFill>
            <a:srgbClr val="CCECFF"/>
          </a:solidFill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endParaRPr lang="ja-JP" altLang="en-US" dirty="0"/>
          </a:p>
        </p:txBody>
      </p:sp>
      <p:graphicFrame>
        <p:nvGraphicFramePr>
          <p:cNvPr id="57" name="Object 19"/>
          <p:cNvGraphicFramePr>
            <a:graphicFrameLocks noChangeAspect="1"/>
          </p:cNvGraphicFramePr>
          <p:nvPr>
            <p:extLst/>
          </p:nvPr>
        </p:nvGraphicFramePr>
        <p:xfrm>
          <a:off x="5375046" y="5119402"/>
          <a:ext cx="3708000" cy="610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9" name="Equation" r:id="rId7" imgW="2158920" imgH="355320" progId="Equation.DSMT4">
                  <p:embed/>
                </p:oleObj>
              </mc:Choice>
              <mc:Fallback>
                <p:oleObj name="Equation" r:id="rId7" imgW="2158920" imgH="355320" progId="Equation.DSMT4">
                  <p:embed/>
                  <p:pic>
                    <p:nvPicPr>
                      <p:cNvPr id="5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046" y="5119402"/>
                        <a:ext cx="3708000" cy="61015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右矢印 57"/>
          <p:cNvSpPr/>
          <p:nvPr/>
        </p:nvSpPr>
        <p:spPr>
          <a:xfrm rot="5400000">
            <a:off x="7159600" y="5752489"/>
            <a:ext cx="391319" cy="468495"/>
          </a:xfrm>
          <a:prstGeom prst="rightArrow">
            <a:avLst>
              <a:gd name="adj1" fmla="val 50000"/>
              <a:gd name="adj2" fmla="val 64655"/>
            </a:avLst>
          </a:prstGeom>
          <a:solidFill>
            <a:srgbClr val="CCECFF"/>
          </a:solidFill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endParaRPr lang="ja-JP" altLang="en-US" dirty="0"/>
          </a:p>
        </p:txBody>
      </p:sp>
      <p:sp>
        <p:nvSpPr>
          <p:cNvPr id="47" name="円/楕円 46"/>
          <p:cNvSpPr/>
          <p:nvPr/>
        </p:nvSpPr>
        <p:spPr>
          <a:xfrm>
            <a:off x="2119479" y="2249777"/>
            <a:ext cx="540000" cy="54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8238007" y="2066195"/>
            <a:ext cx="686470" cy="94819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9" name="円/楕円 48"/>
          <p:cNvSpPr/>
          <p:nvPr/>
        </p:nvSpPr>
        <p:spPr>
          <a:xfrm>
            <a:off x="7388884" y="5152952"/>
            <a:ext cx="540000" cy="54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67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428" y="184441"/>
            <a:ext cx="6409127" cy="590931"/>
          </a:xfrm>
        </p:spPr>
        <p:txBody>
          <a:bodyPr/>
          <a:lstStyle/>
          <a:p>
            <a:r>
              <a:rPr lang="ja-JP" altLang="en-US" dirty="0" smtClean="0"/>
              <a:t>ハイパーパラメータ</a:t>
            </a:r>
            <a:r>
              <a:rPr lang="ja-JP" altLang="en-US" dirty="0"/>
              <a:t>の</a:t>
            </a:r>
            <a:r>
              <a:rPr lang="ja-JP" altLang="en-US" dirty="0" smtClean="0"/>
              <a:t>設定と </a:t>
            </a:r>
            <a:r>
              <a:rPr lang="en-US" altLang="ja-JP" dirty="0" smtClean="0"/>
              <a:t>OSVR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DD59-6834-4B70-81E7-829F7F51B488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5" name="正方形/長方形 13"/>
          <p:cNvSpPr>
            <a:spLocks noChangeArrowheads="1"/>
          </p:cNvSpPr>
          <p:nvPr/>
        </p:nvSpPr>
        <p:spPr bwMode="auto">
          <a:xfrm>
            <a:off x="175777" y="2083710"/>
            <a:ext cx="1535998" cy="461665"/>
          </a:xfrm>
          <a:prstGeom prst="rect">
            <a:avLst/>
          </a:prstGeom>
          <a:solidFill>
            <a:srgbClr val="CCFFCC">
              <a:alpha val="50196"/>
            </a:srgbClr>
          </a:solidFill>
          <a:ln w="19050">
            <a:solidFill>
              <a:srgbClr val="0066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SVR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モデル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13"/>
          <p:cNvSpPr>
            <a:spLocks noChangeArrowheads="1"/>
          </p:cNvSpPr>
          <p:nvPr/>
        </p:nvSpPr>
        <p:spPr bwMode="auto">
          <a:xfrm>
            <a:off x="175777" y="1106689"/>
            <a:ext cx="6245621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ε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, 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C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, 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γ</a:t>
            </a:r>
            <a:r>
              <a:rPr kumimoji="1" lang="ja-JP" alt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を設定 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(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例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: 5-fold 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クロスバリデーション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)</a:t>
            </a:r>
          </a:p>
        </p:txBody>
      </p:sp>
      <p:sp>
        <p:nvSpPr>
          <p:cNvPr id="7" name="AutoShape 16"/>
          <p:cNvSpPr>
            <a:spLocks noChangeArrowheads="1"/>
          </p:cNvSpPr>
          <p:nvPr/>
        </p:nvSpPr>
        <p:spPr bwMode="auto">
          <a:xfrm>
            <a:off x="749436" y="1601090"/>
            <a:ext cx="406400" cy="368300"/>
          </a:xfrm>
          <a:prstGeom prst="downArrow">
            <a:avLst>
              <a:gd name="adj1" fmla="val 50000"/>
              <a:gd name="adj2" fmla="val 65148"/>
            </a:avLst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DDDDDD"/>
            </a:outerShdw>
          </a:effectLst>
        </p:spPr>
        <p:txBody>
          <a:bodyPr wrap="none" anchor="ctr"/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8" name="正方形/長方形 13"/>
          <p:cNvSpPr>
            <a:spLocks noChangeArrowheads="1"/>
          </p:cNvSpPr>
          <p:nvPr/>
        </p:nvSpPr>
        <p:spPr bwMode="auto">
          <a:xfrm>
            <a:off x="2791427" y="6295555"/>
            <a:ext cx="6352573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[1] J. Ma, J. </a:t>
            </a:r>
            <a:r>
              <a:rPr kumimoji="1" lang="en-US" altLang="ja-JP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Theliler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, S. Perkins, Neural </a:t>
            </a:r>
            <a:r>
              <a:rPr kumimoji="1" lang="en-US" altLang="ja-JP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Comput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, 15, 2683-2703, 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2003</a:t>
            </a:r>
            <a:b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</a:b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[2] H. Kaneko, K. </a:t>
            </a:r>
            <a:r>
              <a:rPr kumimoji="1" lang="en-US" altLang="ja-JP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Funatsu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, </a:t>
            </a:r>
            <a:r>
              <a:rPr kumimoji="1" lang="en-US" altLang="ja-JP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Comput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. Chem. Eng., 58,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288-297, 2013</a:t>
            </a:r>
          </a:p>
        </p:txBody>
      </p:sp>
      <p:sp>
        <p:nvSpPr>
          <p:cNvPr id="9" name="環状矢印 8"/>
          <p:cNvSpPr/>
          <p:nvPr/>
        </p:nvSpPr>
        <p:spPr>
          <a:xfrm flipH="1">
            <a:off x="1529197" y="1684542"/>
            <a:ext cx="1260000" cy="1260000"/>
          </a:xfrm>
          <a:prstGeom prst="circularArrow">
            <a:avLst>
              <a:gd name="adj1" fmla="val 15818"/>
              <a:gd name="adj2" fmla="val 1173981"/>
              <a:gd name="adj3" fmla="val 19772094"/>
              <a:gd name="adj4" fmla="val 75729"/>
              <a:gd name="adj5" fmla="val 17891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11" name="正方形/長方形 13"/>
          <p:cNvSpPr>
            <a:spLocks noChangeArrowheads="1"/>
          </p:cNvSpPr>
          <p:nvPr/>
        </p:nvSpPr>
        <p:spPr bwMode="auto">
          <a:xfrm>
            <a:off x="175777" y="4439573"/>
            <a:ext cx="8940268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一つのパラメータの組で</a:t>
            </a:r>
            <a:r>
              <a:rPr lang="ja-JP" altLang="en-US" sz="2400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すべてのプロセス状態に対応できる訳ではない！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13" name="正方形/長方形 12"/>
          <p:cNvSpPr>
            <a:spLocks noChangeArrowheads="1"/>
          </p:cNvSpPr>
          <p:nvPr/>
        </p:nvSpPr>
        <p:spPr bwMode="auto">
          <a:xfrm>
            <a:off x="175777" y="5676928"/>
            <a:ext cx="63369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アンサンブル学習 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(Ensemble learning) 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の活用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 rot="5400000">
            <a:off x="865944" y="5052122"/>
            <a:ext cx="420057" cy="436915"/>
          </a:xfrm>
          <a:prstGeom prst="rightArrow">
            <a:avLst>
              <a:gd name="adj1" fmla="val 50000"/>
              <a:gd name="adj2" fmla="val 57571"/>
            </a:avLst>
          </a:prstGeom>
          <a:solidFill>
            <a:srgbClr val="CCFFCC">
              <a:alpha val="50196"/>
            </a:srgbClr>
          </a:solidFill>
          <a:ln w="19050">
            <a:solidFill>
              <a:srgbClr val="0066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ja-JP" altLang="en-US" sz="1800" kern="0" dirty="0">
              <a:solidFill>
                <a:srgbClr val="000000"/>
              </a:solidFill>
              <a:ea typeface="メイリオ"/>
            </a:endParaRPr>
          </a:p>
        </p:txBody>
      </p:sp>
      <p:sp>
        <p:nvSpPr>
          <p:cNvPr id="15" name="正方形/長方形 14"/>
          <p:cNvSpPr>
            <a:spLocks noChangeArrowheads="1"/>
          </p:cNvSpPr>
          <p:nvPr/>
        </p:nvSpPr>
        <p:spPr bwMode="auto">
          <a:xfrm>
            <a:off x="2893980" y="1924590"/>
            <a:ext cx="530465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新しい測定データにより更新</a:t>
            </a:r>
          </a:p>
          <a:p>
            <a:pPr eaLnBrk="1" hangingPunct="1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・・・ 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Online SVR (OSVR) [1,2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  <a:p>
            <a:pPr eaLnBrk="1" hangingPunct="1"/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補足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 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いわゆる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Moving Window SVR</a:t>
            </a:r>
            <a:b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(MWSVR)</a:t>
            </a:r>
            <a:r>
              <a:rPr lang="ja-JP" altLang="en-US" sz="2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OSVR 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では効率的に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SVR 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モデルを更新可能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573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428" y="184441"/>
            <a:ext cx="1747594" cy="590931"/>
          </a:xfrm>
        </p:spPr>
        <p:txBody>
          <a:bodyPr/>
          <a:lstStyle/>
          <a:p>
            <a:r>
              <a:rPr lang="en-US" altLang="ja-JP" dirty="0" smtClean="0"/>
              <a:t>EOSVR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DD59-6834-4B70-81E7-829F7F51B488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2642782" y="3355333"/>
            <a:ext cx="3416320" cy="400110"/>
          </a:xfrm>
          <a:prstGeom prst="rect">
            <a:avLst/>
          </a:prstGeom>
          <a:solidFill>
            <a:srgbClr val="CCFFCC">
              <a:alpha val="50196"/>
            </a:srgbClr>
          </a:solidFill>
          <a:ln w="19050">
            <a:solidFill>
              <a:srgbClr val="0066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SVR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モデル </a:t>
            </a:r>
            <a:r>
              <a:rPr lang="en-US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(</a:t>
            </a:r>
            <a:r>
              <a:rPr lang="en-US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en-US" altLang="ja-JP" sz="2000" i="1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el-GR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l-GR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ε</a:t>
            </a:r>
            <a:r>
              <a:rPr lang="en-US" altLang="ja-JP" sz="2000" i="1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, </a:t>
            </a:r>
            <a:r>
              <a:rPr lang="el-GR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γ</a:t>
            </a:r>
            <a:r>
              <a:rPr lang="en-US" altLang="ja-JP" sz="2000" i="1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7504" y="2430511"/>
            <a:ext cx="1902866" cy="422405"/>
          </a:xfrm>
          <a:prstGeom prst="rect">
            <a:avLst/>
          </a:prstGeom>
          <a:noFill/>
        </p:spPr>
        <p:txBody>
          <a:bodyPr wrap="none" lIns="108000" tIns="72000" rIns="108000" bIns="72000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予測データ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x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1" lang="ja-JP" altLang="en-US" sz="20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2642782" y="2177846"/>
            <a:ext cx="3071674" cy="400110"/>
          </a:xfrm>
          <a:prstGeom prst="rect">
            <a:avLst/>
          </a:prstGeom>
          <a:solidFill>
            <a:srgbClr val="CCFFCC">
              <a:alpha val="50196"/>
            </a:srgbClr>
          </a:solidFill>
          <a:ln w="19050">
            <a:solidFill>
              <a:srgbClr val="0066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SVR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モデル 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 (</a:t>
            </a:r>
            <a:r>
              <a:rPr lang="en-US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en-US" altLang="ja-JP" sz="200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el-GR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l-GR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ε</a:t>
            </a:r>
            <a:r>
              <a:rPr lang="en-US" altLang="ja-JP" sz="200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, </a:t>
            </a:r>
            <a:r>
              <a:rPr lang="el-GR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γ</a:t>
            </a:r>
            <a:r>
              <a:rPr lang="en-US" altLang="ja-JP" sz="200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2642782" y="1555133"/>
            <a:ext cx="3071674" cy="400110"/>
          </a:xfrm>
          <a:prstGeom prst="rect">
            <a:avLst/>
          </a:prstGeom>
          <a:solidFill>
            <a:srgbClr val="CCFFCC">
              <a:alpha val="50196"/>
            </a:srgbClr>
          </a:solidFill>
          <a:ln w="19050">
            <a:solidFill>
              <a:srgbClr val="0066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SVR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モデル 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 (</a:t>
            </a:r>
            <a:r>
              <a:rPr lang="en-US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en-US" altLang="ja-JP" sz="200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el-GR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l-GR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ε</a:t>
            </a:r>
            <a:r>
              <a:rPr lang="en-US" altLang="ja-JP" sz="200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, </a:t>
            </a:r>
            <a:r>
              <a:rPr lang="el-GR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γ</a:t>
            </a:r>
            <a:r>
              <a:rPr lang="en-US" altLang="ja-JP" sz="200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29916" y="1543986"/>
            <a:ext cx="951452" cy="422405"/>
          </a:xfrm>
          <a:prstGeom prst="rect">
            <a:avLst/>
          </a:prstGeom>
          <a:noFill/>
        </p:spPr>
        <p:txBody>
          <a:bodyPr wrap="none" lIns="108000" tIns="72000" rIns="108000" bIns="72000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y</a:t>
            </a:r>
            <a:r>
              <a:rPr kumimoji="1" lang="en-US" altLang="ja-JP" sz="20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p,1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1" lang="ja-JP" altLang="en-US" sz="2000" b="1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29916" y="2166699"/>
            <a:ext cx="951452" cy="422405"/>
          </a:xfrm>
          <a:prstGeom prst="rect">
            <a:avLst/>
          </a:prstGeom>
          <a:noFill/>
        </p:spPr>
        <p:txBody>
          <a:bodyPr wrap="none" lIns="108000" tIns="72000" rIns="108000" bIns="72000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y</a:t>
            </a:r>
            <a:r>
              <a:rPr kumimoji="1" lang="en-US" altLang="ja-JP" sz="20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p,2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1" lang="ja-JP" altLang="en-US" sz="2000" b="1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10680" y="3344186"/>
            <a:ext cx="1009160" cy="422405"/>
          </a:xfrm>
          <a:prstGeom prst="rect">
            <a:avLst/>
          </a:prstGeom>
          <a:noFill/>
        </p:spPr>
        <p:txBody>
          <a:bodyPr wrap="square" lIns="108000" tIns="72000" rIns="108000" bIns="72000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y</a:t>
            </a:r>
            <a:r>
              <a:rPr kumimoji="1" lang="en-US" altLang="ja-JP" sz="20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p,</a:t>
            </a:r>
            <a:r>
              <a:rPr kumimoji="1" lang="en-US" altLang="ja-JP" sz="2000" b="0" i="1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m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1" lang="ja-JP" altLang="en-US" sz="2000" b="1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2" name="直線コネクタ 11"/>
          <p:cNvCxnSpPr>
            <a:stCxn id="8" idx="3"/>
            <a:endCxn id="9" idx="1"/>
          </p:cNvCxnSpPr>
          <p:nvPr/>
        </p:nvCxnSpPr>
        <p:spPr>
          <a:xfrm>
            <a:off x="5714456" y="1755188"/>
            <a:ext cx="615460" cy="1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cxnSp>
        <p:nvCxnSpPr>
          <p:cNvPr id="13" name="直線コネクタ 12"/>
          <p:cNvCxnSpPr>
            <a:stCxn id="7" idx="3"/>
            <a:endCxn id="10" idx="1"/>
          </p:cNvCxnSpPr>
          <p:nvPr/>
        </p:nvCxnSpPr>
        <p:spPr>
          <a:xfrm>
            <a:off x="5714456" y="2377901"/>
            <a:ext cx="615460" cy="1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cxnSp>
        <p:nvCxnSpPr>
          <p:cNvPr id="14" name="直線コネクタ 13"/>
          <p:cNvCxnSpPr>
            <a:stCxn id="5" idx="3"/>
            <a:endCxn id="11" idx="1"/>
          </p:cNvCxnSpPr>
          <p:nvPr/>
        </p:nvCxnSpPr>
        <p:spPr>
          <a:xfrm>
            <a:off x="6059102" y="3555388"/>
            <a:ext cx="251578" cy="1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sp>
        <p:nvSpPr>
          <p:cNvPr id="15" name="右中かっこ 51"/>
          <p:cNvSpPr>
            <a:spLocks/>
          </p:cNvSpPr>
          <p:nvPr/>
        </p:nvSpPr>
        <p:spPr bwMode="auto">
          <a:xfrm>
            <a:off x="7170359" y="1399635"/>
            <a:ext cx="241010" cy="2533421"/>
          </a:xfrm>
          <a:prstGeom prst="rightBrace">
            <a:avLst>
              <a:gd name="adj1" fmla="val 52494"/>
              <a:gd name="adj2" fmla="val 50000"/>
            </a:avLst>
          </a:prstGeom>
          <a:noFill/>
          <a:ln w="19050" algn="ctr">
            <a:solidFill>
              <a:sysClr val="windowText" lastClr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0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正方形/長方形 13"/>
          <p:cNvSpPr>
            <a:spLocks noChangeArrowheads="1"/>
          </p:cNvSpPr>
          <p:nvPr/>
        </p:nvSpPr>
        <p:spPr bwMode="auto">
          <a:xfrm>
            <a:off x="1647724" y="1710297"/>
            <a:ext cx="6976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入力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3"/>
          <p:cNvSpPr>
            <a:spLocks noChangeArrowheads="1"/>
          </p:cNvSpPr>
          <p:nvPr/>
        </p:nvSpPr>
        <p:spPr bwMode="auto">
          <a:xfrm>
            <a:off x="5643838" y="1122571"/>
            <a:ext cx="6976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出力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8" name="直線コネクタ 17"/>
          <p:cNvCxnSpPr>
            <a:stCxn id="6" idx="3"/>
            <a:endCxn id="8" idx="1"/>
          </p:cNvCxnSpPr>
          <p:nvPr/>
        </p:nvCxnSpPr>
        <p:spPr>
          <a:xfrm flipV="1">
            <a:off x="2010370" y="1755188"/>
            <a:ext cx="632412" cy="886526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headEnd type="none" w="lg" len="lg"/>
            <a:tailEnd type="triangle" w="lg" len="lg"/>
          </a:ln>
          <a:effectLst/>
        </p:spPr>
      </p:cxnSp>
      <p:cxnSp>
        <p:nvCxnSpPr>
          <p:cNvPr id="19" name="直線コネクタ 18"/>
          <p:cNvCxnSpPr>
            <a:stCxn id="6" idx="3"/>
            <a:endCxn id="7" idx="1"/>
          </p:cNvCxnSpPr>
          <p:nvPr/>
        </p:nvCxnSpPr>
        <p:spPr>
          <a:xfrm flipV="1">
            <a:off x="2010370" y="2377901"/>
            <a:ext cx="632412" cy="263813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headEnd type="none" w="lg" len="lg"/>
            <a:tailEnd type="triangle" w="lg" len="lg"/>
          </a:ln>
          <a:effectLst/>
        </p:spPr>
      </p:cxnSp>
      <p:cxnSp>
        <p:nvCxnSpPr>
          <p:cNvPr id="20" name="直線コネクタ 19"/>
          <p:cNvCxnSpPr>
            <a:stCxn id="6" idx="3"/>
            <a:endCxn id="5" idx="1"/>
          </p:cNvCxnSpPr>
          <p:nvPr/>
        </p:nvCxnSpPr>
        <p:spPr>
          <a:xfrm>
            <a:off x="2010370" y="2641714"/>
            <a:ext cx="632412" cy="913674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headEnd type="none" w="lg" len="lg"/>
            <a:tailEnd type="triangle" w="lg" len="lg"/>
          </a:ln>
          <a:effectLst/>
        </p:spPr>
      </p:cxnSp>
      <p:sp>
        <p:nvSpPr>
          <p:cNvPr id="21" name="Text Box 22"/>
          <p:cNvSpPr txBox="1">
            <a:spLocks noChangeArrowheads="1"/>
          </p:cNvSpPr>
          <p:nvPr/>
        </p:nvSpPr>
        <p:spPr bwMode="auto">
          <a:xfrm rot="5400000">
            <a:off x="2181785" y="2778028"/>
            <a:ext cx="569387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・・・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 rot="5400000">
            <a:off x="3955592" y="2778028"/>
            <a:ext cx="569387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・・・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 rot="5400000">
            <a:off x="6438009" y="2778028"/>
            <a:ext cx="569387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・・・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419957" y="2185995"/>
            <a:ext cx="1532572" cy="1068736"/>
          </a:xfrm>
          <a:prstGeom prst="rect">
            <a:avLst/>
          </a:prstGeom>
          <a:noFill/>
        </p:spPr>
        <p:txBody>
          <a:bodyPr wrap="none" lIns="108000" tIns="72000" rIns="108000" bIns="72000" anchor="ctr" anchorCtr="1">
            <a:spAutoFit/>
          </a:bodyPr>
          <a:lstStyle/>
          <a:p>
            <a:pPr marL="0" marR="0" lvl="0" indent="0" algn="l" defTabSz="7200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y</a:t>
            </a:r>
            <a:r>
              <a:rPr kumimoji="1" lang="en-US" altLang="ja-JP" sz="20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p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</a:p>
          <a:p>
            <a:pPr marL="0" marR="0" lvl="0" indent="0" algn="l" defTabSz="720000" rtl="0" eaLnBrk="1" fontAlgn="base" latinLnBrk="0" hangingPunct="1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標準偏差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5" name="正方形/長方形 13"/>
          <p:cNvSpPr>
            <a:spLocks noChangeArrowheads="1"/>
          </p:cNvSpPr>
          <p:nvPr/>
        </p:nvSpPr>
        <p:spPr bwMode="auto">
          <a:xfrm>
            <a:off x="7129962" y="4362375"/>
            <a:ext cx="343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>
            <a:off x="6795128" y="4867796"/>
            <a:ext cx="1013030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none" w="lg" len="med"/>
          </a:ln>
          <a:effectLst/>
        </p:spPr>
      </p:cxnSp>
      <p:sp>
        <p:nvSpPr>
          <p:cNvPr id="27" name="正方形/長方形 13"/>
          <p:cNvSpPr>
            <a:spLocks noChangeArrowheads="1"/>
          </p:cNvSpPr>
          <p:nvPr/>
        </p:nvSpPr>
        <p:spPr bwMode="auto">
          <a:xfrm>
            <a:off x="6790927" y="4973106"/>
            <a:ext cx="10214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RMSE</a:t>
            </a:r>
            <a:r>
              <a:rPr kumimoji="1" lang="en-US" altLang="ja-JP" sz="20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endParaRPr kumimoji="1" lang="en-US" altLang="ja-JP" sz="20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8" name="正方形/長方形 13"/>
          <p:cNvSpPr>
            <a:spLocks noChangeArrowheads="1"/>
          </p:cNvSpPr>
          <p:nvPr/>
        </p:nvSpPr>
        <p:spPr bwMode="auto">
          <a:xfrm>
            <a:off x="5153702" y="5550083"/>
            <a:ext cx="33377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直近のデータを使用して計算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正方形/長方形 13"/>
          <p:cNvSpPr>
            <a:spLocks noChangeArrowheads="1"/>
          </p:cNvSpPr>
          <p:nvPr/>
        </p:nvSpPr>
        <p:spPr bwMode="auto">
          <a:xfrm>
            <a:off x="5856144" y="4652763"/>
            <a:ext cx="9252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重み：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9" name="正方形/長方形 13"/>
          <p:cNvSpPr>
            <a:spLocks noChangeArrowheads="1"/>
          </p:cNvSpPr>
          <p:nvPr/>
        </p:nvSpPr>
        <p:spPr bwMode="auto">
          <a:xfrm>
            <a:off x="2419504" y="6286434"/>
            <a:ext cx="6666440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lv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defRPr/>
            </a:pP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[1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] H. Kaneko, K. </a:t>
            </a:r>
            <a:r>
              <a:rPr lang="en-US" altLang="ja-JP" sz="14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Funatsu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, </a:t>
            </a:r>
            <a:r>
              <a:rPr lang="en-US" altLang="ja-JP" sz="14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Chemom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. </a:t>
            </a:r>
            <a:r>
              <a:rPr lang="en-US" altLang="ja-JP" sz="14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Intell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. Lab. Syst., 137, 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57-66, 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2014.</a:t>
            </a:r>
            <a:b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</a:b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    DOI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: 10.1016/j.chemolab.2014.06.008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017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428" y="184441"/>
            <a:ext cx="7217040" cy="590931"/>
          </a:xfrm>
        </p:spPr>
        <p:txBody>
          <a:bodyPr/>
          <a:lstStyle/>
          <a:p>
            <a:r>
              <a:rPr lang="ja-JP" altLang="en-US" dirty="0" smtClean="0"/>
              <a:t>色々なハイパーパラメータ</a:t>
            </a:r>
            <a:r>
              <a:rPr lang="ja-JP" altLang="en-US" dirty="0"/>
              <a:t>の組の求め方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DD59-6834-4B70-81E7-829F7F51B488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616" name="Line 87"/>
          <p:cNvSpPr>
            <a:spLocks noChangeShapeType="1"/>
          </p:cNvSpPr>
          <p:nvPr/>
        </p:nvSpPr>
        <p:spPr bwMode="auto">
          <a:xfrm rot="16200000">
            <a:off x="-135731" y="3515366"/>
            <a:ext cx="1439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617" name="Rectangle 89"/>
          <p:cNvSpPr>
            <a:spLocks noChangeArrowheads="1"/>
          </p:cNvSpPr>
          <p:nvPr/>
        </p:nvSpPr>
        <p:spPr bwMode="auto">
          <a:xfrm>
            <a:off x="85738" y="2858935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y</a:t>
            </a:r>
            <a:endParaRPr kumimoji="1" lang="ja-JP" altLang="en-US" sz="20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618" name="Oval 110"/>
          <p:cNvSpPr>
            <a:spLocks noChangeArrowheads="1"/>
          </p:cNvSpPr>
          <p:nvPr/>
        </p:nvSpPr>
        <p:spPr bwMode="auto">
          <a:xfrm>
            <a:off x="971550" y="3300260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19" name="Oval 107"/>
          <p:cNvSpPr>
            <a:spLocks noChangeArrowheads="1"/>
          </p:cNvSpPr>
          <p:nvPr/>
        </p:nvSpPr>
        <p:spPr bwMode="auto">
          <a:xfrm>
            <a:off x="1534930" y="3084360"/>
            <a:ext cx="144462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20" name="Oval 108"/>
          <p:cNvSpPr>
            <a:spLocks noChangeArrowheads="1"/>
          </p:cNvSpPr>
          <p:nvPr/>
        </p:nvSpPr>
        <p:spPr bwMode="auto">
          <a:xfrm>
            <a:off x="2098308" y="3803497"/>
            <a:ext cx="144462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21" name="Oval 93"/>
          <p:cNvSpPr>
            <a:spLocks noChangeArrowheads="1"/>
          </p:cNvSpPr>
          <p:nvPr/>
        </p:nvSpPr>
        <p:spPr bwMode="auto">
          <a:xfrm>
            <a:off x="1253240" y="3480200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22" name="Line 87"/>
          <p:cNvSpPr>
            <a:spLocks noChangeShapeType="1"/>
          </p:cNvSpPr>
          <p:nvPr/>
        </p:nvSpPr>
        <p:spPr bwMode="auto">
          <a:xfrm rot="16200000">
            <a:off x="-135731" y="5099691"/>
            <a:ext cx="1439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623" name="Rectangle 89"/>
          <p:cNvSpPr>
            <a:spLocks noChangeArrowheads="1"/>
          </p:cNvSpPr>
          <p:nvPr/>
        </p:nvSpPr>
        <p:spPr bwMode="auto">
          <a:xfrm>
            <a:off x="38113" y="4441672"/>
            <a:ext cx="407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x</a:t>
            </a:r>
            <a:r>
              <a:rPr kumimoji="1" lang="en-US" altLang="ja-JP" sz="20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1</a:t>
            </a:r>
            <a:endParaRPr kumimoji="1" lang="ja-JP" altLang="en-US" sz="2000" b="0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626" name="Oval 108"/>
          <p:cNvSpPr>
            <a:spLocks noChangeArrowheads="1"/>
          </p:cNvSpPr>
          <p:nvPr/>
        </p:nvSpPr>
        <p:spPr bwMode="auto">
          <a:xfrm>
            <a:off x="2661686" y="3298672"/>
            <a:ext cx="144462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27" name="Oval 108"/>
          <p:cNvSpPr>
            <a:spLocks noChangeArrowheads="1"/>
          </p:cNvSpPr>
          <p:nvPr/>
        </p:nvSpPr>
        <p:spPr bwMode="auto">
          <a:xfrm>
            <a:off x="3225064" y="3732060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28" name="Oval 108"/>
          <p:cNvSpPr>
            <a:spLocks noChangeArrowheads="1"/>
          </p:cNvSpPr>
          <p:nvPr/>
        </p:nvSpPr>
        <p:spPr bwMode="auto">
          <a:xfrm>
            <a:off x="3788444" y="3084360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29" name="Oval 108"/>
          <p:cNvSpPr>
            <a:spLocks noChangeArrowheads="1"/>
          </p:cNvSpPr>
          <p:nvPr/>
        </p:nvSpPr>
        <p:spPr bwMode="auto">
          <a:xfrm>
            <a:off x="5478584" y="3155797"/>
            <a:ext cx="144463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30" name="Oval 108"/>
          <p:cNvSpPr>
            <a:spLocks noChangeArrowheads="1"/>
          </p:cNvSpPr>
          <p:nvPr/>
        </p:nvSpPr>
        <p:spPr bwMode="auto">
          <a:xfrm>
            <a:off x="5760274" y="3516160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31" name="Oval 108"/>
          <p:cNvSpPr>
            <a:spLocks noChangeArrowheads="1"/>
          </p:cNvSpPr>
          <p:nvPr/>
        </p:nvSpPr>
        <p:spPr bwMode="auto">
          <a:xfrm>
            <a:off x="6041964" y="3227235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32" name="Oval 108"/>
          <p:cNvSpPr>
            <a:spLocks noChangeArrowheads="1"/>
          </p:cNvSpPr>
          <p:nvPr/>
        </p:nvSpPr>
        <p:spPr bwMode="auto">
          <a:xfrm>
            <a:off x="6605344" y="3732060"/>
            <a:ext cx="144462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33" name="Oval 108"/>
          <p:cNvSpPr>
            <a:spLocks noChangeArrowheads="1"/>
          </p:cNvSpPr>
          <p:nvPr/>
        </p:nvSpPr>
        <p:spPr bwMode="auto">
          <a:xfrm>
            <a:off x="6887033" y="3587597"/>
            <a:ext cx="144462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34" name="正方形/長方形 65"/>
          <p:cNvSpPr>
            <a:spLocks noChangeArrowheads="1"/>
          </p:cNvSpPr>
          <p:nvPr/>
        </p:nvSpPr>
        <p:spPr bwMode="auto">
          <a:xfrm>
            <a:off x="873187" y="2658353"/>
            <a:ext cx="1721773" cy="3965083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635" name="Rectangle 88"/>
          <p:cNvSpPr>
            <a:spLocks noChangeArrowheads="1"/>
          </p:cNvSpPr>
          <p:nvPr/>
        </p:nvSpPr>
        <p:spPr bwMode="auto">
          <a:xfrm>
            <a:off x="8367713" y="4146397"/>
            <a:ext cx="668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time</a:t>
            </a:r>
            <a:endParaRPr kumimoji="1" lang="ja-JP" altLang="en-US" sz="2000" b="0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636" name="Line 104"/>
          <p:cNvSpPr>
            <a:spLocks noChangeShapeType="1"/>
          </p:cNvSpPr>
          <p:nvPr/>
        </p:nvSpPr>
        <p:spPr bwMode="auto">
          <a:xfrm>
            <a:off x="468313" y="4082897"/>
            <a:ext cx="8567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637" name="Rectangle 88"/>
          <p:cNvSpPr>
            <a:spLocks noChangeArrowheads="1"/>
          </p:cNvSpPr>
          <p:nvPr/>
        </p:nvSpPr>
        <p:spPr bwMode="auto">
          <a:xfrm>
            <a:off x="8367713" y="5730722"/>
            <a:ext cx="668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time</a:t>
            </a:r>
            <a:endParaRPr kumimoji="1" lang="ja-JP" altLang="en-US" sz="2000" b="0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638" name="Line 104"/>
          <p:cNvSpPr>
            <a:spLocks noChangeShapeType="1"/>
          </p:cNvSpPr>
          <p:nvPr/>
        </p:nvSpPr>
        <p:spPr bwMode="auto">
          <a:xfrm>
            <a:off x="468313" y="5667222"/>
            <a:ext cx="8567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641" name="Text Box 17"/>
          <p:cNvSpPr txBox="1">
            <a:spLocks noChangeArrowheads="1"/>
          </p:cNvSpPr>
          <p:nvPr/>
        </p:nvSpPr>
        <p:spPr bwMode="auto">
          <a:xfrm>
            <a:off x="1145611" y="2265046"/>
            <a:ext cx="11769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ja-JP" sz="20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C</a:t>
            </a:r>
            <a:r>
              <a:rPr kumimoji="0" lang="en-US" altLang="ja-JP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1</a:t>
            </a: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,</a:t>
            </a:r>
            <a:r>
              <a:rPr kumimoji="0" lang="el-GR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kumimoji="0" lang="el-GR" altLang="ja-JP" sz="20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ε</a:t>
            </a:r>
            <a:r>
              <a:rPr kumimoji="0" lang="en-US" altLang="ja-JP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1</a:t>
            </a: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, </a:t>
            </a:r>
            <a:r>
              <a:rPr kumimoji="0" lang="el-GR" altLang="ja-JP" sz="20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γ</a:t>
            </a:r>
            <a:r>
              <a:rPr kumimoji="0" lang="en-US" altLang="ja-JP" sz="20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1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642" name="Oval 108"/>
          <p:cNvSpPr>
            <a:spLocks noChangeArrowheads="1"/>
          </p:cNvSpPr>
          <p:nvPr/>
        </p:nvSpPr>
        <p:spPr bwMode="auto">
          <a:xfrm>
            <a:off x="4070134" y="3335738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43" name="Oval 108"/>
          <p:cNvSpPr>
            <a:spLocks noChangeArrowheads="1"/>
          </p:cNvSpPr>
          <p:nvPr/>
        </p:nvSpPr>
        <p:spPr bwMode="auto">
          <a:xfrm>
            <a:off x="4351824" y="3315239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44" name="Oval 108"/>
          <p:cNvSpPr>
            <a:spLocks noChangeArrowheads="1"/>
          </p:cNvSpPr>
          <p:nvPr/>
        </p:nvSpPr>
        <p:spPr bwMode="auto">
          <a:xfrm>
            <a:off x="4633514" y="3136748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45" name="Oval 108"/>
          <p:cNvSpPr>
            <a:spLocks noChangeArrowheads="1"/>
          </p:cNvSpPr>
          <p:nvPr/>
        </p:nvSpPr>
        <p:spPr bwMode="auto">
          <a:xfrm>
            <a:off x="5196894" y="3197487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46" name="Oval 108"/>
          <p:cNvSpPr>
            <a:spLocks noChangeArrowheads="1"/>
          </p:cNvSpPr>
          <p:nvPr/>
        </p:nvSpPr>
        <p:spPr bwMode="auto">
          <a:xfrm>
            <a:off x="3506754" y="3421567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47" name="Oval 108"/>
          <p:cNvSpPr>
            <a:spLocks noChangeArrowheads="1"/>
          </p:cNvSpPr>
          <p:nvPr/>
        </p:nvSpPr>
        <p:spPr bwMode="auto">
          <a:xfrm>
            <a:off x="4915204" y="3374221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48" name="Oval 108"/>
          <p:cNvSpPr>
            <a:spLocks noChangeArrowheads="1"/>
          </p:cNvSpPr>
          <p:nvPr/>
        </p:nvSpPr>
        <p:spPr bwMode="auto">
          <a:xfrm>
            <a:off x="1816619" y="3378152"/>
            <a:ext cx="144462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49" name="Oval 108"/>
          <p:cNvSpPr>
            <a:spLocks noChangeArrowheads="1"/>
          </p:cNvSpPr>
          <p:nvPr/>
        </p:nvSpPr>
        <p:spPr bwMode="auto">
          <a:xfrm>
            <a:off x="2379997" y="3514986"/>
            <a:ext cx="144462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50" name="Oval 108"/>
          <p:cNvSpPr>
            <a:spLocks noChangeArrowheads="1"/>
          </p:cNvSpPr>
          <p:nvPr/>
        </p:nvSpPr>
        <p:spPr bwMode="auto">
          <a:xfrm>
            <a:off x="2943375" y="3524269"/>
            <a:ext cx="144462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51" name="Oval 108"/>
          <p:cNvSpPr>
            <a:spLocks noChangeArrowheads="1"/>
          </p:cNvSpPr>
          <p:nvPr/>
        </p:nvSpPr>
        <p:spPr bwMode="auto">
          <a:xfrm>
            <a:off x="6323654" y="3480200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52" name="Oval 108"/>
          <p:cNvSpPr>
            <a:spLocks noChangeArrowheads="1"/>
          </p:cNvSpPr>
          <p:nvPr/>
        </p:nvSpPr>
        <p:spPr bwMode="auto">
          <a:xfrm>
            <a:off x="7168722" y="3301885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53" name="Oval 108"/>
          <p:cNvSpPr>
            <a:spLocks noChangeArrowheads="1"/>
          </p:cNvSpPr>
          <p:nvPr/>
        </p:nvSpPr>
        <p:spPr bwMode="auto">
          <a:xfrm>
            <a:off x="7450412" y="3094336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54" name="Oval 108"/>
          <p:cNvSpPr>
            <a:spLocks noChangeArrowheads="1"/>
          </p:cNvSpPr>
          <p:nvPr/>
        </p:nvSpPr>
        <p:spPr bwMode="auto">
          <a:xfrm>
            <a:off x="7732102" y="3098342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55" name="Oval 108"/>
          <p:cNvSpPr>
            <a:spLocks noChangeArrowheads="1"/>
          </p:cNvSpPr>
          <p:nvPr/>
        </p:nvSpPr>
        <p:spPr bwMode="auto">
          <a:xfrm>
            <a:off x="8013792" y="3315239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56" name="Oval 108"/>
          <p:cNvSpPr>
            <a:spLocks noChangeArrowheads="1"/>
          </p:cNvSpPr>
          <p:nvPr/>
        </p:nvSpPr>
        <p:spPr bwMode="auto">
          <a:xfrm>
            <a:off x="8291864" y="3564856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57" name="Oval 110"/>
          <p:cNvSpPr>
            <a:spLocks noChangeArrowheads="1"/>
          </p:cNvSpPr>
          <p:nvPr/>
        </p:nvSpPr>
        <p:spPr bwMode="auto">
          <a:xfrm>
            <a:off x="971550" y="4941456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58" name="Oval 107"/>
          <p:cNvSpPr>
            <a:spLocks noChangeArrowheads="1"/>
          </p:cNvSpPr>
          <p:nvPr/>
        </p:nvSpPr>
        <p:spPr bwMode="auto">
          <a:xfrm>
            <a:off x="1534652" y="4725556"/>
            <a:ext cx="144462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59" name="Oval 108"/>
          <p:cNvSpPr>
            <a:spLocks noChangeArrowheads="1"/>
          </p:cNvSpPr>
          <p:nvPr/>
        </p:nvSpPr>
        <p:spPr bwMode="auto">
          <a:xfrm>
            <a:off x="2097752" y="4747387"/>
            <a:ext cx="144462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60" name="Oval 93"/>
          <p:cNvSpPr>
            <a:spLocks noChangeArrowheads="1"/>
          </p:cNvSpPr>
          <p:nvPr/>
        </p:nvSpPr>
        <p:spPr bwMode="auto">
          <a:xfrm>
            <a:off x="1253101" y="5150492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61" name="Oval 108"/>
          <p:cNvSpPr>
            <a:spLocks noChangeArrowheads="1"/>
          </p:cNvSpPr>
          <p:nvPr/>
        </p:nvSpPr>
        <p:spPr bwMode="auto">
          <a:xfrm>
            <a:off x="2660852" y="4811560"/>
            <a:ext cx="144462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62" name="Oval 108"/>
          <p:cNvSpPr>
            <a:spLocks noChangeArrowheads="1"/>
          </p:cNvSpPr>
          <p:nvPr/>
        </p:nvSpPr>
        <p:spPr bwMode="auto">
          <a:xfrm>
            <a:off x="3223952" y="5294002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63" name="Oval 108"/>
          <p:cNvSpPr>
            <a:spLocks noChangeArrowheads="1"/>
          </p:cNvSpPr>
          <p:nvPr/>
        </p:nvSpPr>
        <p:spPr bwMode="auto">
          <a:xfrm>
            <a:off x="3787054" y="4901396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64" name="Oval 108"/>
          <p:cNvSpPr>
            <a:spLocks noChangeArrowheads="1"/>
          </p:cNvSpPr>
          <p:nvPr/>
        </p:nvSpPr>
        <p:spPr bwMode="auto">
          <a:xfrm>
            <a:off x="5476360" y="4710449"/>
            <a:ext cx="144463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65" name="Oval 108"/>
          <p:cNvSpPr>
            <a:spLocks noChangeArrowheads="1"/>
          </p:cNvSpPr>
          <p:nvPr/>
        </p:nvSpPr>
        <p:spPr bwMode="auto">
          <a:xfrm>
            <a:off x="5757911" y="4591070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66" name="Oval 108"/>
          <p:cNvSpPr>
            <a:spLocks noChangeArrowheads="1"/>
          </p:cNvSpPr>
          <p:nvPr/>
        </p:nvSpPr>
        <p:spPr bwMode="auto">
          <a:xfrm>
            <a:off x="6039462" y="4868431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67" name="Oval 108"/>
          <p:cNvSpPr>
            <a:spLocks noChangeArrowheads="1"/>
          </p:cNvSpPr>
          <p:nvPr/>
        </p:nvSpPr>
        <p:spPr bwMode="auto">
          <a:xfrm>
            <a:off x="6602564" y="4975066"/>
            <a:ext cx="144462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68" name="Oval 108"/>
          <p:cNvSpPr>
            <a:spLocks noChangeArrowheads="1"/>
          </p:cNvSpPr>
          <p:nvPr/>
        </p:nvSpPr>
        <p:spPr bwMode="auto">
          <a:xfrm>
            <a:off x="6884114" y="5228793"/>
            <a:ext cx="144462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69" name="Oval 108"/>
          <p:cNvSpPr>
            <a:spLocks noChangeArrowheads="1"/>
          </p:cNvSpPr>
          <p:nvPr/>
        </p:nvSpPr>
        <p:spPr bwMode="auto">
          <a:xfrm>
            <a:off x="4068605" y="4976934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0" name="Oval 108"/>
          <p:cNvSpPr>
            <a:spLocks noChangeArrowheads="1"/>
          </p:cNvSpPr>
          <p:nvPr/>
        </p:nvSpPr>
        <p:spPr bwMode="auto">
          <a:xfrm>
            <a:off x="4350156" y="4956435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1" name="Oval 108"/>
          <p:cNvSpPr>
            <a:spLocks noChangeArrowheads="1"/>
          </p:cNvSpPr>
          <p:nvPr/>
        </p:nvSpPr>
        <p:spPr bwMode="auto">
          <a:xfrm>
            <a:off x="4631707" y="5324511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2" name="Oval 108"/>
          <p:cNvSpPr>
            <a:spLocks noChangeArrowheads="1"/>
          </p:cNvSpPr>
          <p:nvPr/>
        </p:nvSpPr>
        <p:spPr bwMode="auto">
          <a:xfrm>
            <a:off x="5194809" y="4997849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3" name="Oval 108"/>
          <p:cNvSpPr>
            <a:spLocks noChangeArrowheads="1"/>
          </p:cNvSpPr>
          <p:nvPr/>
        </p:nvSpPr>
        <p:spPr bwMode="auto">
          <a:xfrm>
            <a:off x="3505503" y="5062763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4" name="Oval 108"/>
          <p:cNvSpPr>
            <a:spLocks noChangeArrowheads="1"/>
          </p:cNvSpPr>
          <p:nvPr/>
        </p:nvSpPr>
        <p:spPr bwMode="auto">
          <a:xfrm>
            <a:off x="4913258" y="5193627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5" name="Oval 108"/>
          <p:cNvSpPr>
            <a:spLocks noChangeArrowheads="1"/>
          </p:cNvSpPr>
          <p:nvPr/>
        </p:nvSpPr>
        <p:spPr bwMode="auto">
          <a:xfrm>
            <a:off x="1816202" y="4532923"/>
            <a:ext cx="144462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6" name="Oval 108"/>
          <p:cNvSpPr>
            <a:spLocks noChangeArrowheads="1"/>
          </p:cNvSpPr>
          <p:nvPr/>
        </p:nvSpPr>
        <p:spPr bwMode="auto">
          <a:xfrm>
            <a:off x="2379302" y="4529361"/>
            <a:ext cx="144462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7" name="Oval 108"/>
          <p:cNvSpPr>
            <a:spLocks noChangeArrowheads="1"/>
          </p:cNvSpPr>
          <p:nvPr/>
        </p:nvSpPr>
        <p:spPr bwMode="auto">
          <a:xfrm>
            <a:off x="2942402" y="5005560"/>
            <a:ext cx="144462" cy="14446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8" name="Oval 108"/>
          <p:cNvSpPr>
            <a:spLocks noChangeArrowheads="1"/>
          </p:cNvSpPr>
          <p:nvPr/>
        </p:nvSpPr>
        <p:spPr bwMode="auto">
          <a:xfrm>
            <a:off x="6321013" y="4663301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9" name="Oval 108"/>
          <p:cNvSpPr>
            <a:spLocks noChangeArrowheads="1"/>
          </p:cNvSpPr>
          <p:nvPr/>
        </p:nvSpPr>
        <p:spPr bwMode="auto">
          <a:xfrm>
            <a:off x="7165664" y="4943081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80" name="Oval 108"/>
          <p:cNvSpPr>
            <a:spLocks noChangeArrowheads="1"/>
          </p:cNvSpPr>
          <p:nvPr/>
        </p:nvSpPr>
        <p:spPr bwMode="auto">
          <a:xfrm>
            <a:off x="7447215" y="5242809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81" name="Oval 108"/>
          <p:cNvSpPr>
            <a:spLocks noChangeArrowheads="1"/>
          </p:cNvSpPr>
          <p:nvPr/>
        </p:nvSpPr>
        <p:spPr bwMode="auto">
          <a:xfrm>
            <a:off x="7728766" y="5236217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82" name="Oval 108"/>
          <p:cNvSpPr>
            <a:spLocks noChangeArrowheads="1"/>
          </p:cNvSpPr>
          <p:nvPr/>
        </p:nvSpPr>
        <p:spPr bwMode="auto">
          <a:xfrm>
            <a:off x="8010317" y="4956435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83" name="Oval 108"/>
          <p:cNvSpPr>
            <a:spLocks noChangeArrowheads="1"/>
          </p:cNvSpPr>
          <p:nvPr/>
        </p:nvSpPr>
        <p:spPr bwMode="auto">
          <a:xfrm>
            <a:off x="8291864" y="5206052"/>
            <a:ext cx="144463" cy="144462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11" name="正方形/長方形 65"/>
          <p:cNvSpPr>
            <a:spLocks noChangeArrowheads="1"/>
          </p:cNvSpPr>
          <p:nvPr/>
        </p:nvSpPr>
        <p:spPr bwMode="auto">
          <a:xfrm>
            <a:off x="1459399" y="2658353"/>
            <a:ext cx="1721773" cy="3965083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712" name="Text Box 17"/>
          <p:cNvSpPr txBox="1">
            <a:spLocks noChangeArrowheads="1"/>
          </p:cNvSpPr>
          <p:nvPr/>
        </p:nvSpPr>
        <p:spPr bwMode="auto">
          <a:xfrm>
            <a:off x="1744052" y="2265046"/>
            <a:ext cx="11769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C</a:t>
            </a:r>
            <a:r>
              <a:rPr kumimoji="0" lang="en-US" altLang="ja-JP" sz="20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2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,</a:t>
            </a:r>
            <a:r>
              <a:rPr kumimoji="0" lang="el-GR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kumimoji="0" lang="el-GR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ε</a:t>
            </a:r>
            <a:r>
              <a:rPr kumimoji="0" lang="en-US" altLang="ja-JP" sz="20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2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, </a:t>
            </a:r>
            <a:r>
              <a:rPr kumimoji="0" lang="el-GR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γ</a:t>
            </a:r>
            <a:r>
              <a:rPr kumimoji="0" lang="en-US" altLang="ja-JP" sz="20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2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713" name="正方形/長方形 65"/>
          <p:cNvSpPr>
            <a:spLocks noChangeArrowheads="1"/>
          </p:cNvSpPr>
          <p:nvPr/>
        </p:nvSpPr>
        <p:spPr bwMode="auto">
          <a:xfrm>
            <a:off x="2026232" y="2658353"/>
            <a:ext cx="1721773" cy="3965083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714" name="Text Box 17"/>
          <p:cNvSpPr txBox="1">
            <a:spLocks noChangeArrowheads="1"/>
          </p:cNvSpPr>
          <p:nvPr/>
        </p:nvSpPr>
        <p:spPr bwMode="auto">
          <a:xfrm>
            <a:off x="2310885" y="2265046"/>
            <a:ext cx="11769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C</a:t>
            </a:r>
            <a:r>
              <a:rPr kumimoji="0" lang="en-US" altLang="ja-JP" sz="20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3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,</a:t>
            </a:r>
            <a:r>
              <a:rPr kumimoji="0" lang="el-GR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kumimoji="0" lang="el-GR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ε</a:t>
            </a:r>
            <a:r>
              <a:rPr kumimoji="0" lang="en-US" altLang="ja-JP" sz="20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3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, </a:t>
            </a:r>
            <a:r>
              <a:rPr kumimoji="0" lang="el-GR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γ</a:t>
            </a:r>
            <a:r>
              <a:rPr kumimoji="0" lang="en-US" altLang="ja-JP" sz="20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3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715" name="正方形/長方形 65"/>
          <p:cNvSpPr>
            <a:spLocks noChangeArrowheads="1"/>
          </p:cNvSpPr>
          <p:nvPr/>
        </p:nvSpPr>
        <p:spPr bwMode="auto">
          <a:xfrm>
            <a:off x="6810667" y="2658353"/>
            <a:ext cx="1721773" cy="3965083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716" name="Text Box 17"/>
          <p:cNvSpPr txBox="1">
            <a:spLocks noChangeArrowheads="1"/>
          </p:cNvSpPr>
          <p:nvPr/>
        </p:nvSpPr>
        <p:spPr bwMode="auto">
          <a:xfrm>
            <a:off x="6951049" y="2265046"/>
            <a:ext cx="13211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C</a:t>
            </a:r>
            <a:r>
              <a:rPr kumimoji="0" lang="en-US" altLang="ja-JP" sz="20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m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,</a:t>
            </a:r>
            <a:r>
              <a:rPr kumimoji="0" lang="el-GR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kumimoji="0" lang="el-GR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ε</a:t>
            </a:r>
            <a:r>
              <a:rPr kumimoji="0" lang="en-US" altLang="ja-JP" sz="20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m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, </a:t>
            </a:r>
            <a:r>
              <a:rPr kumimoji="0" lang="el-GR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γ</a:t>
            </a:r>
            <a:r>
              <a:rPr kumimoji="0" lang="en-US" altLang="ja-JP" sz="20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Times New Roman" panose="02020603050405020304" pitchFamily="18" charset="0"/>
              </a:rPr>
              <a:t>m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717" name="テキスト ボックス 716"/>
          <p:cNvSpPr txBox="1"/>
          <p:nvPr/>
        </p:nvSpPr>
        <p:spPr>
          <a:xfrm>
            <a:off x="-104812" y="1002855"/>
            <a:ext cx="9353624" cy="477805"/>
          </a:xfrm>
          <a:prstGeom prst="rect">
            <a:avLst/>
          </a:prstGeom>
          <a:noFill/>
        </p:spPr>
        <p:txBody>
          <a:bodyPr wrap="none" lIns="108000" tIns="72000" rIns="108000" bIns="72000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時間幅ごとに、その範囲のみのデータセットでクロスバリデーションに</a:t>
            </a:r>
            <a:r>
              <a:rPr lang="ja-JP" altLang="en-US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より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最適化</a:t>
            </a:r>
            <a:endParaRPr kumimoji="1" lang="ja-JP" altLang="en-US" sz="24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18" name="テキスト ボックス 717"/>
          <p:cNvSpPr txBox="1"/>
          <p:nvPr/>
        </p:nvSpPr>
        <p:spPr>
          <a:xfrm rot="5400000">
            <a:off x="-59308" y="6108083"/>
            <a:ext cx="602830" cy="422405"/>
          </a:xfrm>
          <a:prstGeom prst="rect">
            <a:avLst/>
          </a:prstGeom>
          <a:noFill/>
        </p:spPr>
        <p:txBody>
          <a:bodyPr wrap="none" lIns="108000" tIns="72000" rIns="108000" bIns="72000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・・・</a:t>
            </a:r>
            <a:endParaRPr kumimoji="1" lang="ja-JP" altLang="en-US" sz="20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19" name="右矢印 718"/>
          <p:cNvSpPr/>
          <p:nvPr/>
        </p:nvSpPr>
        <p:spPr>
          <a:xfrm>
            <a:off x="85738" y="1629858"/>
            <a:ext cx="420057" cy="436915"/>
          </a:xfrm>
          <a:prstGeom prst="rightArrow">
            <a:avLst>
              <a:gd name="adj1" fmla="val 50000"/>
              <a:gd name="adj2" fmla="val 57571"/>
            </a:avLst>
          </a:prstGeom>
          <a:solidFill>
            <a:srgbClr val="CCFFCC">
              <a:alpha val="50196"/>
            </a:srgbClr>
          </a:solidFill>
          <a:ln w="19050">
            <a:solidFill>
              <a:srgbClr val="0066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ja-JP" altLang="en-US" sz="1800" kern="0" dirty="0">
              <a:solidFill>
                <a:srgbClr val="000000"/>
              </a:solidFill>
              <a:ea typeface="メイリオ"/>
            </a:endParaRPr>
          </a:p>
        </p:txBody>
      </p:sp>
      <p:sp>
        <p:nvSpPr>
          <p:cNvPr id="720" name="テキスト ボックス 719"/>
          <p:cNvSpPr txBox="1"/>
          <p:nvPr/>
        </p:nvSpPr>
        <p:spPr>
          <a:xfrm>
            <a:off x="590228" y="1614351"/>
            <a:ext cx="6710271" cy="477805"/>
          </a:xfrm>
          <a:prstGeom prst="rect">
            <a:avLst/>
          </a:prstGeom>
          <a:noFill/>
        </p:spPr>
        <p:txBody>
          <a:bodyPr wrap="none" lIns="108000" tIns="72000" rIns="108000" bIns="72000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局所的なプロセス状態に合うようなパラメータ値を獲得</a:t>
            </a:r>
            <a:endParaRPr kumimoji="1" lang="ja-JP" altLang="en-US" sz="24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69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" grpId="0" animBg="1"/>
      <p:bldP spid="634" grpId="1" animBg="1"/>
      <p:bldP spid="641" grpId="0"/>
      <p:bldP spid="641" grpId="1"/>
      <p:bldP spid="711" grpId="0" animBg="1"/>
      <p:bldP spid="711" grpId="1" animBg="1"/>
      <p:bldP spid="712" grpId="0"/>
      <p:bldP spid="712" grpId="1"/>
      <p:bldP spid="713" grpId="0" animBg="1"/>
      <p:bldP spid="713" grpId="1" animBg="1"/>
      <p:bldP spid="714" grpId="0"/>
      <p:bldP spid="714" grpId="1"/>
      <p:bldP spid="715" grpId="0" animBg="1"/>
      <p:bldP spid="7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428" y="184441"/>
            <a:ext cx="1747594" cy="590931"/>
          </a:xfrm>
        </p:spPr>
        <p:txBody>
          <a:bodyPr/>
          <a:lstStyle/>
          <a:p>
            <a:r>
              <a:rPr lang="en-US" altLang="ja-JP" dirty="0" smtClean="0"/>
              <a:t>EOSVR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DD59-6834-4B70-81E7-829F7F51B488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2642782" y="3355333"/>
            <a:ext cx="3416320" cy="400110"/>
          </a:xfrm>
          <a:prstGeom prst="rect">
            <a:avLst/>
          </a:prstGeom>
          <a:solidFill>
            <a:srgbClr val="CCFFCC">
              <a:alpha val="50196"/>
            </a:srgbClr>
          </a:solidFill>
          <a:ln w="19050">
            <a:solidFill>
              <a:srgbClr val="0066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SVR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モデル </a:t>
            </a:r>
            <a:r>
              <a:rPr lang="en-US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(</a:t>
            </a:r>
            <a:r>
              <a:rPr lang="en-US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en-US" altLang="ja-JP" sz="2000" i="1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el-GR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l-GR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ε</a:t>
            </a:r>
            <a:r>
              <a:rPr lang="en-US" altLang="ja-JP" sz="2000" i="1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, </a:t>
            </a:r>
            <a:r>
              <a:rPr lang="el-GR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γ</a:t>
            </a:r>
            <a:r>
              <a:rPr lang="en-US" altLang="ja-JP" sz="2000" i="1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7504" y="2430511"/>
            <a:ext cx="1902866" cy="422405"/>
          </a:xfrm>
          <a:prstGeom prst="rect">
            <a:avLst/>
          </a:prstGeom>
          <a:noFill/>
        </p:spPr>
        <p:txBody>
          <a:bodyPr wrap="none" lIns="108000" tIns="72000" rIns="108000" bIns="72000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予測データ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x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1" lang="ja-JP" altLang="en-US" sz="20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2642782" y="2177846"/>
            <a:ext cx="3071674" cy="400110"/>
          </a:xfrm>
          <a:prstGeom prst="rect">
            <a:avLst/>
          </a:prstGeom>
          <a:solidFill>
            <a:srgbClr val="CCFFCC">
              <a:alpha val="50196"/>
            </a:srgbClr>
          </a:solidFill>
          <a:ln w="19050">
            <a:solidFill>
              <a:srgbClr val="0066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SVR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モデル 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 (</a:t>
            </a:r>
            <a:r>
              <a:rPr lang="en-US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en-US" altLang="ja-JP" sz="200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el-GR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l-GR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ε</a:t>
            </a:r>
            <a:r>
              <a:rPr lang="en-US" altLang="ja-JP" sz="200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, </a:t>
            </a:r>
            <a:r>
              <a:rPr lang="el-GR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γ</a:t>
            </a:r>
            <a:r>
              <a:rPr lang="en-US" altLang="ja-JP" sz="200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2642782" y="1555133"/>
            <a:ext cx="3071674" cy="400110"/>
          </a:xfrm>
          <a:prstGeom prst="rect">
            <a:avLst/>
          </a:prstGeom>
          <a:solidFill>
            <a:srgbClr val="CCFFCC">
              <a:alpha val="50196"/>
            </a:srgbClr>
          </a:solidFill>
          <a:ln w="19050">
            <a:solidFill>
              <a:srgbClr val="0066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SVR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モデル 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 (</a:t>
            </a:r>
            <a:r>
              <a:rPr lang="en-US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en-US" altLang="ja-JP" sz="200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el-GR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l-GR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ε</a:t>
            </a:r>
            <a:r>
              <a:rPr lang="en-US" altLang="ja-JP" sz="200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, </a:t>
            </a:r>
            <a:r>
              <a:rPr lang="el-GR" altLang="ja-JP" sz="20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γ</a:t>
            </a:r>
            <a:r>
              <a:rPr lang="en-US" altLang="ja-JP" sz="200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29916" y="1543986"/>
            <a:ext cx="951452" cy="422405"/>
          </a:xfrm>
          <a:prstGeom prst="rect">
            <a:avLst/>
          </a:prstGeom>
          <a:noFill/>
        </p:spPr>
        <p:txBody>
          <a:bodyPr wrap="none" lIns="108000" tIns="72000" rIns="108000" bIns="72000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y</a:t>
            </a:r>
            <a:r>
              <a:rPr kumimoji="1" lang="en-US" altLang="ja-JP" sz="20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p,1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1" lang="ja-JP" altLang="en-US" sz="2000" b="1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29916" y="2166699"/>
            <a:ext cx="951452" cy="422405"/>
          </a:xfrm>
          <a:prstGeom prst="rect">
            <a:avLst/>
          </a:prstGeom>
          <a:noFill/>
        </p:spPr>
        <p:txBody>
          <a:bodyPr wrap="none" lIns="108000" tIns="72000" rIns="108000" bIns="72000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y</a:t>
            </a:r>
            <a:r>
              <a:rPr kumimoji="1" lang="en-US" altLang="ja-JP" sz="20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p,2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1" lang="ja-JP" altLang="en-US" sz="2000" b="1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10680" y="3344186"/>
            <a:ext cx="1009160" cy="422405"/>
          </a:xfrm>
          <a:prstGeom prst="rect">
            <a:avLst/>
          </a:prstGeom>
          <a:noFill/>
        </p:spPr>
        <p:txBody>
          <a:bodyPr wrap="square" lIns="108000" tIns="72000" rIns="108000" bIns="72000" anchor="ctr" anchorCtr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y</a:t>
            </a:r>
            <a:r>
              <a:rPr kumimoji="1" lang="en-US" altLang="ja-JP" sz="20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p,</a:t>
            </a:r>
            <a:r>
              <a:rPr kumimoji="1" lang="en-US" altLang="ja-JP" sz="2000" b="0" i="1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m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1" lang="ja-JP" altLang="en-US" sz="2000" b="1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2" name="直線コネクタ 11"/>
          <p:cNvCxnSpPr>
            <a:stCxn id="8" idx="3"/>
            <a:endCxn id="9" idx="1"/>
          </p:cNvCxnSpPr>
          <p:nvPr/>
        </p:nvCxnSpPr>
        <p:spPr>
          <a:xfrm>
            <a:off x="5714456" y="1755188"/>
            <a:ext cx="615460" cy="1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cxnSp>
        <p:nvCxnSpPr>
          <p:cNvPr id="13" name="直線コネクタ 12"/>
          <p:cNvCxnSpPr>
            <a:stCxn id="7" idx="3"/>
            <a:endCxn id="10" idx="1"/>
          </p:cNvCxnSpPr>
          <p:nvPr/>
        </p:nvCxnSpPr>
        <p:spPr>
          <a:xfrm>
            <a:off x="5714456" y="2377901"/>
            <a:ext cx="615460" cy="1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cxnSp>
        <p:nvCxnSpPr>
          <p:cNvPr id="14" name="直線コネクタ 13"/>
          <p:cNvCxnSpPr>
            <a:stCxn id="5" idx="3"/>
            <a:endCxn id="11" idx="1"/>
          </p:cNvCxnSpPr>
          <p:nvPr/>
        </p:nvCxnSpPr>
        <p:spPr>
          <a:xfrm>
            <a:off x="6059102" y="3555388"/>
            <a:ext cx="251578" cy="1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 w="lg" len="med"/>
          </a:ln>
          <a:effectLst/>
        </p:spPr>
      </p:cxnSp>
      <p:sp>
        <p:nvSpPr>
          <p:cNvPr id="15" name="右中かっこ 51"/>
          <p:cNvSpPr>
            <a:spLocks/>
          </p:cNvSpPr>
          <p:nvPr/>
        </p:nvSpPr>
        <p:spPr bwMode="auto">
          <a:xfrm>
            <a:off x="7170359" y="1399635"/>
            <a:ext cx="241010" cy="2533421"/>
          </a:xfrm>
          <a:prstGeom prst="rightBrace">
            <a:avLst>
              <a:gd name="adj1" fmla="val 52494"/>
              <a:gd name="adj2" fmla="val 50000"/>
            </a:avLst>
          </a:prstGeom>
          <a:noFill/>
          <a:ln w="19050" algn="ctr">
            <a:solidFill>
              <a:sysClr val="windowText" lastClr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0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正方形/長方形 13"/>
          <p:cNvSpPr>
            <a:spLocks noChangeArrowheads="1"/>
          </p:cNvSpPr>
          <p:nvPr/>
        </p:nvSpPr>
        <p:spPr bwMode="auto">
          <a:xfrm>
            <a:off x="1647724" y="1710297"/>
            <a:ext cx="6976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入力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3"/>
          <p:cNvSpPr>
            <a:spLocks noChangeArrowheads="1"/>
          </p:cNvSpPr>
          <p:nvPr/>
        </p:nvSpPr>
        <p:spPr bwMode="auto">
          <a:xfrm>
            <a:off x="5643838" y="1122571"/>
            <a:ext cx="6976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出力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8" name="直線コネクタ 17"/>
          <p:cNvCxnSpPr>
            <a:stCxn id="6" idx="3"/>
            <a:endCxn id="8" idx="1"/>
          </p:cNvCxnSpPr>
          <p:nvPr/>
        </p:nvCxnSpPr>
        <p:spPr>
          <a:xfrm flipV="1">
            <a:off x="2010370" y="1755188"/>
            <a:ext cx="632412" cy="886526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headEnd type="none" w="lg" len="lg"/>
            <a:tailEnd type="triangle" w="lg" len="lg"/>
          </a:ln>
          <a:effectLst/>
        </p:spPr>
      </p:cxnSp>
      <p:cxnSp>
        <p:nvCxnSpPr>
          <p:cNvPr id="19" name="直線コネクタ 18"/>
          <p:cNvCxnSpPr>
            <a:stCxn id="6" idx="3"/>
            <a:endCxn id="7" idx="1"/>
          </p:cNvCxnSpPr>
          <p:nvPr/>
        </p:nvCxnSpPr>
        <p:spPr>
          <a:xfrm flipV="1">
            <a:off x="2010370" y="2377901"/>
            <a:ext cx="632412" cy="263813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headEnd type="none" w="lg" len="lg"/>
            <a:tailEnd type="triangle" w="lg" len="lg"/>
          </a:ln>
          <a:effectLst/>
        </p:spPr>
      </p:cxnSp>
      <p:cxnSp>
        <p:nvCxnSpPr>
          <p:cNvPr id="20" name="直線コネクタ 19"/>
          <p:cNvCxnSpPr>
            <a:stCxn id="6" idx="3"/>
            <a:endCxn id="5" idx="1"/>
          </p:cNvCxnSpPr>
          <p:nvPr/>
        </p:nvCxnSpPr>
        <p:spPr>
          <a:xfrm>
            <a:off x="2010370" y="2641714"/>
            <a:ext cx="632412" cy="913674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headEnd type="none" w="lg" len="lg"/>
            <a:tailEnd type="triangle" w="lg" len="lg"/>
          </a:ln>
          <a:effectLst/>
        </p:spPr>
      </p:cxnSp>
      <p:sp>
        <p:nvSpPr>
          <p:cNvPr id="21" name="Text Box 22"/>
          <p:cNvSpPr txBox="1">
            <a:spLocks noChangeArrowheads="1"/>
          </p:cNvSpPr>
          <p:nvPr/>
        </p:nvSpPr>
        <p:spPr bwMode="auto">
          <a:xfrm rot="5400000">
            <a:off x="2181785" y="2778028"/>
            <a:ext cx="569387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・・・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 rot="5400000">
            <a:off x="3955592" y="2778028"/>
            <a:ext cx="569387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・・・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 rot="5400000">
            <a:off x="6438009" y="2778028"/>
            <a:ext cx="569387" cy="36933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・・・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419957" y="2185995"/>
            <a:ext cx="1532572" cy="1068736"/>
          </a:xfrm>
          <a:prstGeom prst="rect">
            <a:avLst/>
          </a:prstGeom>
          <a:noFill/>
        </p:spPr>
        <p:txBody>
          <a:bodyPr wrap="none" lIns="108000" tIns="72000" rIns="108000" bIns="72000" anchor="ctr" anchorCtr="1">
            <a:spAutoFit/>
          </a:bodyPr>
          <a:lstStyle/>
          <a:p>
            <a:pPr marL="0" marR="0" lvl="0" indent="0" algn="l" defTabSz="7200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y</a:t>
            </a:r>
            <a:r>
              <a:rPr kumimoji="1" lang="en-US" altLang="ja-JP" sz="20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p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</a:p>
          <a:p>
            <a:pPr marL="0" marR="0" lvl="0" indent="0" algn="l" defTabSz="720000" rtl="0" eaLnBrk="1" fontAlgn="base" latinLnBrk="0" hangingPunct="1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標準偏差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5" name="正方形/長方形 13"/>
          <p:cNvSpPr>
            <a:spLocks noChangeArrowheads="1"/>
          </p:cNvSpPr>
          <p:nvPr/>
        </p:nvSpPr>
        <p:spPr bwMode="auto">
          <a:xfrm>
            <a:off x="7129962" y="4362375"/>
            <a:ext cx="343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>
            <a:off x="6795128" y="4867796"/>
            <a:ext cx="1013030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none" w="lg" len="med"/>
          </a:ln>
          <a:effectLst/>
        </p:spPr>
      </p:cxnSp>
      <p:sp>
        <p:nvSpPr>
          <p:cNvPr id="27" name="正方形/長方形 13"/>
          <p:cNvSpPr>
            <a:spLocks noChangeArrowheads="1"/>
          </p:cNvSpPr>
          <p:nvPr/>
        </p:nvSpPr>
        <p:spPr bwMode="auto">
          <a:xfrm>
            <a:off x="6790927" y="4973106"/>
            <a:ext cx="10214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RMSE</a:t>
            </a:r>
            <a:r>
              <a:rPr kumimoji="1" lang="en-US" altLang="ja-JP" sz="20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endParaRPr kumimoji="1" lang="en-US" altLang="ja-JP" sz="20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8" name="正方形/長方形 13"/>
          <p:cNvSpPr>
            <a:spLocks noChangeArrowheads="1"/>
          </p:cNvSpPr>
          <p:nvPr/>
        </p:nvSpPr>
        <p:spPr bwMode="auto">
          <a:xfrm>
            <a:off x="5153702" y="5550083"/>
            <a:ext cx="33377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直近のデータを使用して計算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正方形/長方形 13"/>
          <p:cNvSpPr>
            <a:spLocks noChangeArrowheads="1"/>
          </p:cNvSpPr>
          <p:nvPr/>
        </p:nvSpPr>
        <p:spPr bwMode="auto">
          <a:xfrm>
            <a:off x="5856144" y="4652763"/>
            <a:ext cx="9252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重み：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9" name="正方形/長方形 13"/>
          <p:cNvSpPr>
            <a:spLocks noChangeArrowheads="1"/>
          </p:cNvSpPr>
          <p:nvPr/>
        </p:nvSpPr>
        <p:spPr bwMode="auto">
          <a:xfrm>
            <a:off x="2419504" y="6286434"/>
            <a:ext cx="6666440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lv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defRPr/>
            </a:pP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[1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] H. Kaneko, K. </a:t>
            </a:r>
            <a:r>
              <a:rPr lang="en-US" altLang="ja-JP" sz="14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Funatsu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, </a:t>
            </a:r>
            <a:r>
              <a:rPr lang="en-US" altLang="ja-JP" sz="14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Chemom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. </a:t>
            </a:r>
            <a:r>
              <a:rPr lang="en-US" altLang="ja-JP" sz="14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Intell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. Lab. Syst., 137, 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57-66, 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2014.</a:t>
            </a:r>
            <a:b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</a:b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    DOI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: 10.1016/j.chemolab.2014.06.008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832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428" y="184441"/>
            <a:ext cx="3363421" cy="590931"/>
          </a:xfrm>
        </p:spPr>
        <p:txBody>
          <a:bodyPr/>
          <a:lstStyle/>
          <a:p>
            <a:r>
              <a:rPr kumimoji="1" lang="en-US" altLang="ja-JP" dirty="0" smtClean="0"/>
              <a:t>RMSE </a:t>
            </a:r>
            <a:r>
              <a:rPr kumimoji="1" lang="ja-JP" altLang="en-US" dirty="0" smtClean="0"/>
              <a:t>の計算 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DD59-6834-4B70-81E7-829F7F51B488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5" name="Line 87"/>
          <p:cNvSpPr>
            <a:spLocks noChangeShapeType="1"/>
          </p:cNvSpPr>
          <p:nvPr/>
        </p:nvSpPr>
        <p:spPr bwMode="auto">
          <a:xfrm rot="16200000">
            <a:off x="383618" y="2684543"/>
            <a:ext cx="324095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6" name="Rectangle 89"/>
          <p:cNvSpPr>
            <a:spLocks noChangeArrowheads="1"/>
          </p:cNvSpPr>
          <p:nvPr/>
        </p:nvSpPr>
        <p:spPr bwMode="auto">
          <a:xfrm>
            <a:off x="1466001" y="1188957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y</a:t>
            </a:r>
            <a:endParaRPr kumimoji="1" lang="ja-JP" altLang="en-US" sz="20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7" name="Oval 108"/>
          <p:cNvSpPr>
            <a:spLocks noChangeArrowheads="1"/>
          </p:cNvSpPr>
          <p:nvPr/>
        </p:nvSpPr>
        <p:spPr bwMode="auto">
          <a:xfrm>
            <a:off x="2693838" y="2684543"/>
            <a:ext cx="144463" cy="144462"/>
          </a:xfrm>
          <a:prstGeom prst="ellipse">
            <a:avLst/>
          </a:prstGeom>
          <a:solidFill>
            <a:srgbClr val="CCFFFF"/>
          </a:solidFill>
          <a:ln w="1905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Oval 108"/>
          <p:cNvSpPr>
            <a:spLocks noChangeArrowheads="1"/>
          </p:cNvSpPr>
          <p:nvPr/>
        </p:nvSpPr>
        <p:spPr bwMode="auto">
          <a:xfrm>
            <a:off x="3794780" y="3452039"/>
            <a:ext cx="144462" cy="144462"/>
          </a:xfrm>
          <a:prstGeom prst="ellipse">
            <a:avLst/>
          </a:prstGeom>
          <a:solidFill>
            <a:srgbClr val="CCFFFF"/>
          </a:solidFill>
          <a:ln w="1905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Oval 108"/>
          <p:cNvSpPr>
            <a:spLocks noChangeArrowheads="1"/>
          </p:cNvSpPr>
          <p:nvPr/>
        </p:nvSpPr>
        <p:spPr bwMode="auto">
          <a:xfrm>
            <a:off x="4345250" y="2968916"/>
            <a:ext cx="144462" cy="144463"/>
          </a:xfrm>
          <a:prstGeom prst="ellipse">
            <a:avLst/>
          </a:prstGeom>
          <a:solidFill>
            <a:srgbClr val="CCFFFF"/>
          </a:solidFill>
          <a:ln w="1905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Rectangle 88"/>
          <p:cNvSpPr>
            <a:spLocks noChangeArrowheads="1"/>
          </p:cNvSpPr>
          <p:nvPr/>
        </p:nvSpPr>
        <p:spPr bwMode="auto">
          <a:xfrm>
            <a:off x="8008119" y="4362681"/>
            <a:ext cx="668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time</a:t>
            </a:r>
            <a:endParaRPr kumimoji="1" lang="ja-JP" altLang="en-US" sz="20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11" name="Line 104"/>
          <p:cNvSpPr>
            <a:spLocks noChangeShapeType="1"/>
          </p:cNvSpPr>
          <p:nvPr/>
        </p:nvSpPr>
        <p:spPr bwMode="auto">
          <a:xfrm>
            <a:off x="1888208" y="4151132"/>
            <a:ext cx="6695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12" name="Oval 108"/>
          <p:cNvSpPr>
            <a:spLocks noChangeArrowheads="1"/>
          </p:cNvSpPr>
          <p:nvPr/>
        </p:nvSpPr>
        <p:spPr bwMode="auto">
          <a:xfrm>
            <a:off x="3244309" y="3156504"/>
            <a:ext cx="144463" cy="144462"/>
          </a:xfrm>
          <a:prstGeom prst="ellipse">
            <a:avLst/>
          </a:prstGeom>
          <a:solidFill>
            <a:srgbClr val="CCFFFF"/>
          </a:solidFill>
          <a:ln w="1905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" name="Oval 108"/>
          <p:cNvSpPr>
            <a:spLocks noChangeArrowheads="1"/>
          </p:cNvSpPr>
          <p:nvPr/>
        </p:nvSpPr>
        <p:spPr bwMode="auto">
          <a:xfrm>
            <a:off x="4895720" y="2526507"/>
            <a:ext cx="144463" cy="144462"/>
          </a:xfrm>
          <a:prstGeom prst="ellipse">
            <a:avLst/>
          </a:prstGeom>
          <a:solidFill>
            <a:srgbClr val="CCFFFF"/>
          </a:solidFill>
          <a:ln w="1905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4" name="Oval 108"/>
          <p:cNvSpPr>
            <a:spLocks noChangeArrowheads="1"/>
          </p:cNvSpPr>
          <p:nvPr/>
        </p:nvSpPr>
        <p:spPr bwMode="auto">
          <a:xfrm>
            <a:off x="5446191" y="2161876"/>
            <a:ext cx="144463" cy="144462"/>
          </a:xfrm>
          <a:prstGeom prst="ellipse">
            <a:avLst/>
          </a:prstGeom>
          <a:solidFill>
            <a:srgbClr val="CCFFFF"/>
          </a:solidFill>
          <a:ln w="1905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5" name="Oval 108"/>
          <p:cNvSpPr>
            <a:spLocks noChangeArrowheads="1"/>
          </p:cNvSpPr>
          <p:nvPr/>
        </p:nvSpPr>
        <p:spPr bwMode="auto">
          <a:xfrm>
            <a:off x="5996662" y="1780241"/>
            <a:ext cx="144463" cy="144462"/>
          </a:xfrm>
          <a:prstGeom prst="ellipse">
            <a:avLst/>
          </a:prstGeom>
          <a:solidFill>
            <a:srgbClr val="CCFFFF"/>
          </a:solidFill>
          <a:ln w="1905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" name="Oval 108"/>
          <p:cNvSpPr>
            <a:spLocks noChangeArrowheads="1"/>
          </p:cNvSpPr>
          <p:nvPr/>
        </p:nvSpPr>
        <p:spPr bwMode="auto">
          <a:xfrm>
            <a:off x="6547133" y="2390906"/>
            <a:ext cx="144463" cy="144462"/>
          </a:xfrm>
          <a:prstGeom prst="ellipse">
            <a:avLst/>
          </a:prstGeom>
          <a:solidFill>
            <a:srgbClr val="CCFFFF"/>
          </a:solidFill>
          <a:ln w="1905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7" name="Oval 108"/>
          <p:cNvSpPr>
            <a:spLocks noChangeArrowheads="1"/>
          </p:cNvSpPr>
          <p:nvPr/>
        </p:nvSpPr>
        <p:spPr bwMode="auto">
          <a:xfrm>
            <a:off x="7097604" y="2927170"/>
            <a:ext cx="144463" cy="144462"/>
          </a:xfrm>
          <a:prstGeom prst="ellipse">
            <a:avLst/>
          </a:prstGeom>
          <a:solidFill>
            <a:srgbClr val="CCFFFF"/>
          </a:solidFill>
          <a:ln w="19050"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8" name="Oval 108"/>
          <p:cNvSpPr>
            <a:spLocks noChangeArrowheads="1"/>
          </p:cNvSpPr>
          <p:nvPr/>
        </p:nvSpPr>
        <p:spPr bwMode="auto">
          <a:xfrm>
            <a:off x="7648079" y="4078901"/>
            <a:ext cx="144462" cy="1444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9" name="Oval 108"/>
          <p:cNvSpPr>
            <a:spLocks noChangeArrowheads="1"/>
          </p:cNvSpPr>
          <p:nvPr/>
        </p:nvSpPr>
        <p:spPr bwMode="auto">
          <a:xfrm>
            <a:off x="7097605" y="3041147"/>
            <a:ext cx="144462" cy="1444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" name="Oval 108"/>
          <p:cNvSpPr>
            <a:spLocks noChangeArrowheads="1"/>
          </p:cNvSpPr>
          <p:nvPr/>
        </p:nvSpPr>
        <p:spPr bwMode="auto">
          <a:xfrm>
            <a:off x="6549011" y="2306338"/>
            <a:ext cx="144462" cy="1444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1" name="Oval 108"/>
          <p:cNvSpPr>
            <a:spLocks noChangeArrowheads="1"/>
          </p:cNvSpPr>
          <p:nvPr/>
        </p:nvSpPr>
        <p:spPr bwMode="auto">
          <a:xfrm>
            <a:off x="5994721" y="1884801"/>
            <a:ext cx="144462" cy="1444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2" name="Oval 108"/>
          <p:cNvSpPr>
            <a:spLocks noChangeArrowheads="1"/>
          </p:cNvSpPr>
          <p:nvPr/>
        </p:nvSpPr>
        <p:spPr bwMode="auto">
          <a:xfrm>
            <a:off x="5444314" y="2267648"/>
            <a:ext cx="144462" cy="1444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3" name="Oval 108"/>
          <p:cNvSpPr>
            <a:spLocks noChangeArrowheads="1"/>
          </p:cNvSpPr>
          <p:nvPr/>
        </p:nvSpPr>
        <p:spPr bwMode="auto">
          <a:xfrm>
            <a:off x="4895721" y="2447015"/>
            <a:ext cx="144462" cy="1444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4" name="Oval 108"/>
          <p:cNvSpPr>
            <a:spLocks noChangeArrowheads="1"/>
          </p:cNvSpPr>
          <p:nvPr/>
        </p:nvSpPr>
        <p:spPr bwMode="auto">
          <a:xfrm>
            <a:off x="4345250" y="3064927"/>
            <a:ext cx="144462" cy="1444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5" name="Oval 108"/>
          <p:cNvSpPr>
            <a:spLocks noChangeArrowheads="1"/>
          </p:cNvSpPr>
          <p:nvPr/>
        </p:nvSpPr>
        <p:spPr bwMode="auto">
          <a:xfrm>
            <a:off x="3807382" y="3379807"/>
            <a:ext cx="144462" cy="1444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6" name="Oval 108"/>
          <p:cNvSpPr>
            <a:spLocks noChangeArrowheads="1"/>
          </p:cNvSpPr>
          <p:nvPr/>
        </p:nvSpPr>
        <p:spPr bwMode="auto">
          <a:xfrm>
            <a:off x="3244310" y="3071632"/>
            <a:ext cx="144462" cy="1444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7" name="正方形/長方形 13"/>
          <p:cNvSpPr>
            <a:spLocks noChangeArrowheads="1"/>
          </p:cNvSpPr>
          <p:nvPr/>
        </p:nvSpPr>
        <p:spPr bwMode="auto">
          <a:xfrm>
            <a:off x="4124708" y="4785755"/>
            <a:ext cx="18309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モデル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2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の結果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28" name="正方形/長方形 13"/>
          <p:cNvSpPr>
            <a:spLocks noChangeArrowheads="1"/>
          </p:cNvSpPr>
          <p:nvPr/>
        </p:nvSpPr>
        <p:spPr bwMode="auto">
          <a:xfrm>
            <a:off x="2282302" y="4785755"/>
            <a:ext cx="18309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モデル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1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の結果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正方形/長方形 13"/>
          <p:cNvSpPr>
            <a:spLocks noChangeArrowheads="1"/>
          </p:cNvSpPr>
          <p:nvPr/>
        </p:nvSpPr>
        <p:spPr bwMode="auto">
          <a:xfrm>
            <a:off x="5967114" y="4785755"/>
            <a:ext cx="18309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モデル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3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の結果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Oval 108"/>
          <p:cNvSpPr>
            <a:spLocks noChangeArrowheads="1"/>
          </p:cNvSpPr>
          <p:nvPr/>
        </p:nvSpPr>
        <p:spPr bwMode="auto">
          <a:xfrm>
            <a:off x="2693839" y="2756774"/>
            <a:ext cx="144462" cy="1444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1" name="Oval 108"/>
          <p:cNvSpPr>
            <a:spLocks noChangeArrowheads="1"/>
          </p:cNvSpPr>
          <p:nvPr/>
        </p:nvSpPr>
        <p:spPr bwMode="auto">
          <a:xfrm>
            <a:off x="2693839" y="2181403"/>
            <a:ext cx="144462" cy="144463"/>
          </a:xfrm>
          <a:prstGeom prst="ellips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2" name="Oval 108"/>
          <p:cNvSpPr>
            <a:spLocks noChangeArrowheads="1"/>
          </p:cNvSpPr>
          <p:nvPr/>
        </p:nvSpPr>
        <p:spPr bwMode="auto">
          <a:xfrm>
            <a:off x="3233215" y="3795121"/>
            <a:ext cx="144462" cy="144463"/>
          </a:xfrm>
          <a:prstGeom prst="ellips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3" name="Oval 108"/>
          <p:cNvSpPr>
            <a:spLocks noChangeArrowheads="1"/>
          </p:cNvSpPr>
          <p:nvPr/>
        </p:nvSpPr>
        <p:spPr bwMode="auto">
          <a:xfrm>
            <a:off x="3807382" y="2987126"/>
            <a:ext cx="144462" cy="144463"/>
          </a:xfrm>
          <a:prstGeom prst="ellips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4" name="Oval 108"/>
          <p:cNvSpPr>
            <a:spLocks noChangeArrowheads="1"/>
          </p:cNvSpPr>
          <p:nvPr/>
        </p:nvSpPr>
        <p:spPr bwMode="auto">
          <a:xfrm>
            <a:off x="4364504" y="3447501"/>
            <a:ext cx="144462" cy="144463"/>
          </a:xfrm>
          <a:prstGeom prst="ellips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5" name="Oval 108"/>
          <p:cNvSpPr>
            <a:spLocks noChangeArrowheads="1"/>
          </p:cNvSpPr>
          <p:nvPr/>
        </p:nvSpPr>
        <p:spPr bwMode="auto">
          <a:xfrm>
            <a:off x="4901041" y="1868243"/>
            <a:ext cx="144462" cy="144463"/>
          </a:xfrm>
          <a:prstGeom prst="ellips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6" name="Oval 108"/>
          <p:cNvSpPr>
            <a:spLocks noChangeArrowheads="1"/>
          </p:cNvSpPr>
          <p:nvPr/>
        </p:nvSpPr>
        <p:spPr bwMode="auto">
          <a:xfrm>
            <a:off x="5444314" y="2890533"/>
            <a:ext cx="144462" cy="144463"/>
          </a:xfrm>
          <a:prstGeom prst="ellips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7" name="Oval 108"/>
          <p:cNvSpPr>
            <a:spLocks noChangeArrowheads="1"/>
          </p:cNvSpPr>
          <p:nvPr/>
        </p:nvSpPr>
        <p:spPr bwMode="auto">
          <a:xfrm>
            <a:off x="5994721" y="1299719"/>
            <a:ext cx="144462" cy="144463"/>
          </a:xfrm>
          <a:prstGeom prst="ellips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8" name="Oval 108"/>
          <p:cNvSpPr>
            <a:spLocks noChangeArrowheads="1"/>
          </p:cNvSpPr>
          <p:nvPr/>
        </p:nvSpPr>
        <p:spPr bwMode="auto">
          <a:xfrm>
            <a:off x="6547133" y="1999164"/>
            <a:ext cx="144462" cy="144463"/>
          </a:xfrm>
          <a:prstGeom prst="ellips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9" name="Oval 108"/>
          <p:cNvSpPr>
            <a:spLocks noChangeArrowheads="1"/>
          </p:cNvSpPr>
          <p:nvPr/>
        </p:nvSpPr>
        <p:spPr bwMode="auto">
          <a:xfrm>
            <a:off x="7097604" y="3509355"/>
            <a:ext cx="144462" cy="144463"/>
          </a:xfrm>
          <a:prstGeom prst="ellips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0" name="Oval 108"/>
          <p:cNvSpPr>
            <a:spLocks noChangeArrowheads="1"/>
          </p:cNvSpPr>
          <p:nvPr/>
        </p:nvSpPr>
        <p:spPr bwMode="auto">
          <a:xfrm>
            <a:off x="2693838" y="3071632"/>
            <a:ext cx="144462" cy="144463"/>
          </a:xfrm>
          <a:prstGeom prst="ellips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1" name="Oval 108"/>
          <p:cNvSpPr>
            <a:spLocks noChangeArrowheads="1"/>
          </p:cNvSpPr>
          <p:nvPr/>
        </p:nvSpPr>
        <p:spPr bwMode="auto">
          <a:xfrm>
            <a:off x="3244310" y="2763384"/>
            <a:ext cx="144462" cy="144463"/>
          </a:xfrm>
          <a:prstGeom prst="ellips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2" name="Oval 108"/>
          <p:cNvSpPr>
            <a:spLocks noChangeArrowheads="1"/>
          </p:cNvSpPr>
          <p:nvPr/>
        </p:nvSpPr>
        <p:spPr bwMode="auto">
          <a:xfrm>
            <a:off x="3794780" y="3657122"/>
            <a:ext cx="144462" cy="144463"/>
          </a:xfrm>
          <a:prstGeom prst="ellips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3" name="Oval 108"/>
          <p:cNvSpPr>
            <a:spLocks noChangeArrowheads="1"/>
          </p:cNvSpPr>
          <p:nvPr/>
        </p:nvSpPr>
        <p:spPr bwMode="auto">
          <a:xfrm>
            <a:off x="4360749" y="2337516"/>
            <a:ext cx="144462" cy="144463"/>
          </a:xfrm>
          <a:prstGeom prst="ellips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4" name="Oval 108"/>
          <p:cNvSpPr>
            <a:spLocks noChangeArrowheads="1"/>
          </p:cNvSpPr>
          <p:nvPr/>
        </p:nvSpPr>
        <p:spPr bwMode="auto">
          <a:xfrm>
            <a:off x="4896484" y="2224254"/>
            <a:ext cx="144462" cy="144463"/>
          </a:xfrm>
          <a:prstGeom prst="ellips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5" name="Oval 108"/>
          <p:cNvSpPr>
            <a:spLocks noChangeArrowheads="1"/>
          </p:cNvSpPr>
          <p:nvPr/>
        </p:nvSpPr>
        <p:spPr bwMode="auto">
          <a:xfrm>
            <a:off x="5443449" y="1839262"/>
            <a:ext cx="144462" cy="144463"/>
          </a:xfrm>
          <a:prstGeom prst="ellips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6" name="Oval 108"/>
          <p:cNvSpPr>
            <a:spLocks noChangeArrowheads="1"/>
          </p:cNvSpPr>
          <p:nvPr/>
        </p:nvSpPr>
        <p:spPr bwMode="auto">
          <a:xfrm>
            <a:off x="5998604" y="2160637"/>
            <a:ext cx="144462" cy="144463"/>
          </a:xfrm>
          <a:prstGeom prst="ellips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7" name="Oval 108"/>
          <p:cNvSpPr>
            <a:spLocks noChangeArrowheads="1"/>
          </p:cNvSpPr>
          <p:nvPr/>
        </p:nvSpPr>
        <p:spPr bwMode="auto">
          <a:xfrm>
            <a:off x="6547133" y="2655885"/>
            <a:ext cx="144462" cy="144463"/>
          </a:xfrm>
          <a:prstGeom prst="ellips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8" name="Oval 108"/>
          <p:cNvSpPr>
            <a:spLocks noChangeArrowheads="1"/>
          </p:cNvSpPr>
          <p:nvPr/>
        </p:nvSpPr>
        <p:spPr bwMode="auto">
          <a:xfrm>
            <a:off x="7097604" y="3250914"/>
            <a:ext cx="144462" cy="144463"/>
          </a:xfrm>
          <a:prstGeom prst="ellips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9" name="Rectangle 88"/>
          <p:cNvSpPr>
            <a:spLocks noChangeArrowheads="1"/>
          </p:cNvSpPr>
          <p:nvPr/>
        </p:nvSpPr>
        <p:spPr bwMode="auto">
          <a:xfrm>
            <a:off x="1077238" y="5332563"/>
            <a:ext cx="9268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RMSE</a:t>
            </a:r>
            <a:endParaRPr kumimoji="1" lang="ja-JP" altLang="en-US" sz="20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50" name="Rectangle 88"/>
          <p:cNvSpPr>
            <a:spLocks noChangeArrowheads="1"/>
          </p:cNvSpPr>
          <p:nvPr/>
        </p:nvSpPr>
        <p:spPr bwMode="auto">
          <a:xfrm>
            <a:off x="2977204" y="5332563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大</a:t>
            </a:r>
            <a:endParaRPr kumimoji="1" lang="ja-JP" altLang="en-US" sz="20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51" name="Rectangle 88"/>
          <p:cNvSpPr>
            <a:spLocks noChangeArrowheads="1"/>
          </p:cNvSpPr>
          <p:nvPr/>
        </p:nvSpPr>
        <p:spPr bwMode="auto">
          <a:xfrm>
            <a:off x="4819610" y="5332563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小</a:t>
            </a:r>
            <a:endParaRPr kumimoji="1" lang="ja-JP" altLang="en-US" sz="20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52" name="Rectangle 88"/>
          <p:cNvSpPr>
            <a:spLocks noChangeArrowheads="1"/>
          </p:cNvSpPr>
          <p:nvPr/>
        </p:nvSpPr>
        <p:spPr bwMode="auto">
          <a:xfrm>
            <a:off x="6662016" y="5332563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大</a:t>
            </a:r>
            <a:endParaRPr kumimoji="1" lang="ja-JP" altLang="en-US" sz="20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53" name="正方形/長方形 13"/>
          <p:cNvSpPr>
            <a:spLocks noChangeArrowheads="1"/>
          </p:cNvSpPr>
          <p:nvPr/>
        </p:nvSpPr>
        <p:spPr bwMode="auto">
          <a:xfrm>
            <a:off x="1534674" y="5830567"/>
            <a:ext cx="3273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1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>
            <a:off x="1191825" y="6335988"/>
            <a:ext cx="1013030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none" w="lg" len="med"/>
          </a:ln>
          <a:effectLst/>
        </p:spPr>
      </p:cxnSp>
      <p:sp>
        <p:nvSpPr>
          <p:cNvPr id="55" name="正方形/長方形 13"/>
          <p:cNvSpPr>
            <a:spLocks noChangeArrowheads="1"/>
          </p:cNvSpPr>
          <p:nvPr/>
        </p:nvSpPr>
        <p:spPr bwMode="auto">
          <a:xfrm>
            <a:off x="1187624" y="6441298"/>
            <a:ext cx="10214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RMSE</a:t>
            </a:r>
            <a:r>
              <a:rPr kumimoji="1" lang="en-US" altLang="ja-JP" sz="20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2</a:t>
            </a:r>
            <a:endParaRPr kumimoji="1" lang="en-US" altLang="ja-JP" sz="20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56" name="正方形/長方形 13"/>
          <p:cNvSpPr>
            <a:spLocks noChangeArrowheads="1"/>
          </p:cNvSpPr>
          <p:nvPr/>
        </p:nvSpPr>
        <p:spPr bwMode="auto">
          <a:xfrm>
            <a:off x="308675" y="6134850"/>
            <a:ext cx="9092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重み 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50" charset="-128"/>
                <a:cs typeface="Times New Roman" panose="02020603050405020304" pitchFamily="18" charset="0"/>
              </a:rPr>
              <a:t>: 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57" name="Rectangle 88"/>
          <p:cNvSpPr>
            <a:spLocks noChangeArrowheads="1"/>
          </p:cNvSpPr>
          <p:nvPr/>
        </p:nvSpPr>
        <p:spPr bwMode="auto">
          <a:xfrm>
            <a:off x="2977204" y="6172780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小</a:t>
            </a:r>
            <a:endParaRPr kumimoji="1" lang="ja-JP" altLang="en-US" sz="20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58" name="Rectangle 88"/>
          <p:cNvSpPr>
            <a:spLocks noChangeArrowheads="1"/>
          </p:cNvSpPr>
          <p:nvPr/>
        </p:nvSpPr>
        <p:spPr bwMode="auto">
          <a:xfrm>
            <a:off x="4819610" y="6172780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大</a:t>
            </a:r>
            <a:endParaRPr kumimoji="1" lang="ja-JP" altLang="en-US" sz="20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  <p:sp>
        <p:nvSpPr>
          <p:cNvPr id="59" name="Rectangle 88"/>
          <p:cNvSpPr>
            <a:spLocks noChangeArrowheads="1"/>
          </p:cNvSpPr>
          <p:nvPr/>
        </p:nvSpPr>
        <p:spPr bwMode="auto">
          <a:xfrm>
            <a:off x="6662016" y="6172780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Arial"/>
              </a:rPr>
              <a:t>小</a:t>
            </a:r>
            <a:endParaRPr kumimoji="1" lang="ja-JP" altLang="en-US" sz="20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599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/>
      <p:bldP spid="27" grpId="1"/>
      <p:bldP spid="27" grpId="2"/>
      <p:bldP spid="28" grpId="0"/>
      <p:bldP spid="28" grpId="1"/>
      <p:bldP spid="28" grpId="2"/>
      <p:bldP spid="29" grpId="0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/>
      <p:bldP spid="50" grpId="0"/>
      <p:bldP spid="51" grpId="0"/>
      <p:bldP spid="52" grpId="0"/>
      <p:bldP spid="53" grpId="0"/>
      <p:bldP spid="55" grpId="0"/>
      <p:bldP spid="56" grpId="0"/>
      <p:bldP spid="57" grpId="0"/>
      <p:bldP spid="58" grpId="0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428" y="184441"/>
            <a:ext cx="3363421" cy="590931"/>
          </a:xfrm>
        </p:spPr>
        <p:txBody>
          <a:bodyPr/>
          <a:lstStyle/>
          <a:p>
            <a:r>
              <a:rPr kumimoji="1" lang="en-US" altLang="ja-JP" dirty="0" smtClean="0"/>
              <a:t>RMSE </a:t>
            </a:r>
            <a:r>
              <a:rPr kumimoji="1" lang="ja-JP" altLang="en-US" dirty="0" smtClean="0"/>
              <a:t>の計算 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1428" y="1094354"/>
            <a:ext cx="5965095" cy="424732"/>
          </a:xfrm>
        </p:spPr>
        <p:txBody>
          <a:bodyPr/>
          <a:lstStyle/>
          <a:p>
            <a:r>
              <a:rPr kumimoji="1" lang="ja-JP" altLang="en-US" dirty="0" smtClean="0"/>
              <a:t>直近のデータセットの </a:t>
            </a:r>
            <a:r>
              <a:rPr kumimoji="1" lang="en-US" altLang="ja-JP" dirty="0" err="1" smtClean="0"/>
              <a:t>RMSE</a:t>
            </a:r>
            <a:r>
              <a:rPr kumimoji="1" lang="en-US" altLang="ja-JP" baseline="-25000" dirty="0" err="1" smtClean="0"/>
              <a:t>midknn</a:t>
            </a:r>
            <a:r>
              <a:rPr kumimoji="1" lang="en-US" altLang="ja-JP" dirty="0" smtClean="0"/>
              <a:t> [1] </a:t>
            </a:r>
            <a:r>
              <a:rPr kumimoji="1" lang="ja-JP" altLang="en-US" dirty="0" smtClean="0"/>
              <a:t>とする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DD59-6834-4B70-81E7-829F7F51B488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5" name="正方形/長方形 13"/>
          <p:cNvSpPr>
            <a:spLocks noChangeArrowheads="1"/>
          </p:cNvSpPr>
          <p:nvPr/>
        </p:nvSpPr>
        <p:spPr bwMode="auto">
          <a:xfrm>
            <a:off x="2477560" y="6039943"/>
            <a:ext cx="6360908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lv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8000"/>
              </a:buClr>
              <a:defRPr/>
            </a:pP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[1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] 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H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. Kaneko, K. </a:t>
            </a:r>
            <a:r>
              <a:rPr lang="en-US" altLang="ja-JP" sz="14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Funatsu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, 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J. Chem. Inf. Model., 53, 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2341-2348, 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2013</a:t>
            </a:r>
            <a:b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</a:b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    DOI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: 10.1021/ci4003766.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663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 anchor="ctr" anchorCtr="0">
        <a:spAutoFit/>
      </a:bodyPr>
      <a:lstStyle>
        <a:defPPr>
          <a:defRPr kumimoji="1" sz="24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14560</TotalTime>
  <Words>589</Words>
  <Application>Microsoft Office PowerPoint</Application>
  <PresentationFormat>画面に合わせる (4:3)</PresentationFormat>
  <Paragraphs>129</Paragraphs>
  <Slides>10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Meiryo UI</vt:lpstr>
      <vt:lpstr>ＭＳ Ｐゴシック</vt:lpstr>
      <vt:lpstr>メイリオ</vt:lpstr>
      <vt:lpstr>Arial</vt:lpstr>
      <vt:lpstr>Calibri</vt:lpstr>
      <vt:lpstr>Times New Roman</vt:lpstr>
      <vt:lpstr>Wingdings</vt:lpstr>
      <vt:lpstr>Office テーマ</vt:lpstr>
      <vt:lpstr>Equation</vt:lpstr>
      <vt:lpstr>Ensemble Online Support Vector Regression  EOSVR</vt:lpstr>
      <vt:lpstr>EOSVR とは？</vt:lpstr>
      <vt:lpstr>Support Vector Regression (SVR)</vt:lpstr>
      <vt:lpstr>ハイパーパラメータの設定と OSVR</vt:lpstr>
      <vt:lpstr>EOSVR</vt:lpstr>
      <vt:lpstr>色々なハイパーパラメータの組の求め方</vt:lpstr>
      <vt:lpstr>EOSVR</vt:lpstr>
      <vt:lpstr>RMSE の計算 1</vt:lpstr>
      <vt:lpstr>RMSE の計算 2</vt:lpstr>
      <vt:lpstr>EOSVR 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b4</dc:creator>
  <cp:lastModifiedBy>金子 弘昌</cp:lastModifiedBy>
  <cp:revision>483</cp:revision>
  <cp:lastPrinted>2019-04-20T02:16:37Z</cp:lastPrinted>
  <dcterms:created xsi:type="dcterms:W3CDTF">2017-03-17T08:34:14Z</dcterms:created>
  <dcterms:modified xsi:type="dcterms:W3CDTF">2019-10-20T00:49:10Z</dcterms:modified>
</cp:coreProperties>
</file>