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3"/>
  </p:notesMasterIdLst>
  <p:sldIdLst>
    <p:sldId id="256" r:id="rId2"/>
    <p:sldId id="395" r:id="rId3"/>
    <p:sldId id="492" r:id="rId4"/>
    <p:sldId id="485" r:id="rId5"/>
    <p:sldId id="487" r:id="rId6"/>
    <p:sldId id="488" r:id="rId7"/>
    <p:sldId id="489" r:id="rId8"/>
    <p:sldId id="486" r:id="rId9"/>
    <p:sldId id="490" r:id="rId10"/>
    <p:sldId id="491" r:id="rId11"/>
    <p:sldId id="493" r:id="rId1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FFFCC"/>
    <a:srgbClr val="CCFFFF"/>
    <a:srgbClr val="00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7" autoAdjust="0"/>
    <p:restoredTop sz="96292" autoAdjust="0"/>
  </p:normalViewPr>
  <p:slideViewPr>
    <p:cSldViewPr snapToGrid="0">
      <p:cViewPr varScale="1">
        <p:scale>
          <a:sx n="124" d="100"/>
          <a:sy n="124" d="100"/>
        </p:scale>
        <p:origin x="1392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hkaneko1985/gapls_gasv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supportvectorregression/" TargetMode="External"/><Relationship Id="rId2" Type="http://schemas.openxmlformats.org/officeDocument/2006/relationships/hyperlink" Target="https://datachemeng.com/partialleastsquar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chemeng.com/modelvalid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chemeng.com/modelvalid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761310"/>
            <a:ext cx="6827703" cy="3970318"/>
          </a:xfrm>
        </p:spPr>
        <p:txBody>
          <a:bodyPr/>
          <a:lstStyle/>
          <a:p>
            <a:r>
              <a:rPr lang="en-US" altLang="ja-JP" sz="4000" dirty="0" smtClean="0"/>
              <a:t>Genetic Algorithm-based</a:t>
            </a:r>
            <a:br>
              <a:rPr lang="en-US" altLang="ja-JP" sz="4000" dirty="0" smtClean="0"/>
            </a:br>
            <a:r>
              <a:rPr lang="en-US" altLang="ja-JP" sz="4000" dirty="0" smtClean="0"/>
              <a:t>Partial Least Squares</a:t>
            </a:r>
            <a:br>
              <a:rPr lang="en-US" altLang="ja-JP" sz="4000" dirty="0" smtClean="0"/>
            </a:br>
            <a:r>
              <a:rPr lang="en-US" altLang="ja-JP" sz="4000" dirty="0" smtClean="0"/>
              <a:t>GAPLS</a:t>
            </a:r>
            <a:br>
              <a:rPr lang="en-US" altLang="ja-JP" sz="4000" dirty="0" smtClean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en-US" altLang="ja-JP" sz="4000" dirty="0" smtClean="0"/>
              <a:t>Genetic Algorithm-based</a:t>
            </a:r>
            <a:br>
              <a:rPr lang="en-US" altLang="ja-JP" sz="4000" dirty="0" smtClean="0"/>
            </a:br>
            <a:r>
              <a:rPr lang="en-US" altLang="ja-JP" sz="4000" dirty="0" smtClean="0"/>
              <a:t>Support Vector Regression</a:t>
            </a:r>
            <a:br>
              <a:rPr lang="en-US" altLang="ja-JP" sz="4000" dirty="0" smtClean="0"/>
            </a:br>
            <a:r>
              <a:rPr lang="en-US" altLang="ja-JP" sz="4000" dirty="0" smtClean="0"/>
              <a:t>GASVR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91366"/>
            <a:ext cx="9059596" cy="577081"/>
          </a:xfrm>
        </p:spPr>
        <p:txBody>
          <a:bodyPr/>
          <a:lstStyle/>
          <a:p>
            <a:r>
              <a:rPr kumimoji="1" lang="ja-JP" altLang="en-US" sz="3400" dirty="0" smtClean="0"/>
              <a:t>どうやって実際に</a:t>
            </a:r>
            <a:r>
              <a:rPr kumimoji="1" lang="en-US" altLang="ja-JP" sz="3400" dirty="0" smtClean="0"/>
              <a:t>GAPLS, GASVR</a:t>
            </a:r>
            <a:r>
              <a:rPr kumimoji="1" lang="ja-JP" altLang="en-US" sz="3400" dirty="0" smtClean="0"/>
              <a:t>を実行するか？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814768" cy="1421928"/>
          </a:xfrm>
        </p:spPr>
        <p:txBody>
          <a:bodyPr/>
          <a:lstStyle/>
          <a:p>
            <a:r>
              <a:rPr lang="en-US" altLang="ja-JP" dirty="0" err="1" smtClean="0"/>
              <a:t>scikit</a:t>
            </a:r>
            <a:r>
              <a:rPr lang="en-US" altLang="ja-JP" dirty="0" smtClean="0"/>
              <a:t>-learn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DEAP </a:t>
            </a:r>
            <a:r>
              <a:rPr lang="ja-JP" altLang="en-US" dirty="0" smtClean="0"/>
              <a:t>を用いて、</a:t>
            </a:r>
            <a:r>
              <a:rPr lang="en-US" altLang="ja-JP" dirty="0" smtClean="0"/>
              <a:t>GAPLS </a:t>
            </a:r>
            <a:r>
              <a:rPr lang="ja-JP" altLang="en-US" dirty="0" smtClean="0"/>
              <a:t>や </a:t>
            </a:r>
            <a:r>
              <a:rPr lang="en-US" altLang="ja-JP" dirty="0" smtClean="0"/>
              <a:t>GASVR </a:t>
            </a:r>
            <a:r>
              <a:rPr lang="ja-JP" altLang="en-US" dirty="0" smtClean="0"/>
              <a:t>のデモを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行う</a:t>
            </a:r>
            <a:r>
              <a:rPr lang="ja-JP" altLang="en-US" dirty="0"/>
              <a:t>プログラム</a:t>
            </a:r>
            <a:r>
              <a:rPr lang="ja-JP" altLang="en-US" dirty="0" smtClean="0"/>
              <a:t>を</a:t>
            </a:r>
            <a:r>
              <a:rPr lang="ja-JP" altLang="en-US" dirty="0"/>
              <a:t>作成</a:t>
            </a:r>
            <a:r>
              <a:rPr lang="ja-JP" altLang="en-US" dirty="0" smtClean="0"/>
              <a:t>しました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github.com/hkaneko1985/gapls_gasvr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927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986482" cy="2010807"/>
          </a:xfrm>
        </p:spPr>
        <p:txBody>
          <a:bodyPr/>
          <a:lstStyle/>
          <a:p>
            <a:r>
              <a:rPr kumimoji="1" lang="ja-JP" altLang="en-US" dirty="0" smtClean="0"/>
              <a:t>ランダム性があるため、</a:t>
            </a:r>
            <a:r>
              <a:rPr kumimoji="1" lang="en-US" altLang="ja-JP" dirty="0" smtClean="0"/>
              <a:t>GAPLS, GASVR </a:t>
            </a:r>
            <a:r>
              <a:rPr kumimoji="1" lang="ja-JP" altLang="en-US" dirty="0" smtClean="0"/>
              <a:t>を行った結果、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いつも同じ結果が得られるとは限らない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クロスバリデーションをして推定した結果がよくなるように変数を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選択している</a:t>
            </a:r>
            <a:r>
              <a:rPr kumimoji="1" lang="ja-JP" altLang="en-US" smtClean="0"/>
              <a:t>が、モデルがオーバーフィッティング</a:t>
            </a:r>
            <a:r>
              <a:rPr kumimoji="1" lang="ja-JP" altLang="en-US" dirty="0" smtClean="0"/>
              <a:t>する可能性もある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570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849982" cy="590931"/>
          </a:xfrm>
        </p:spPr>
        <p:txBody>
          <a:bodyPr/>
          <a:lstStyle/>
          <a:p>
            <a:r>
              <a:rPr kumimoji="1" lang="en-US" altLang="ja-JP" dirty="0" smtClean="0"/>
              <a:t>GAPLS, GASVR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05241" cy="5107039"/>
          </a:xfrm>
        </p:spPr>
        <p:txBody>
          <a:bodyPr/>
          <a:lstStyle/>
          <a:p>
            <a:r>
              <a:rPr kumimoji="1" lang="en-US" altLang="ja-JP" dirty="0" smtClean="0"/>
              <a:t>GAPLS: </a:t>
            </a:r>
            <a:r>
              <a:rPr kumimoji="1" lang="ja-JP" altLang="en-US" dirty="0" smtClean="0"/>
              <a:t>遺伝的アルゴリズム </a:t>
            </a:r>
            <a:r>
              <a:rPr kumimoji="1" lang="en-US" altLang="ja-JP" dirty="0" smtClean="0"/>
              <a:t>(GA)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PLS </a:t>
            </a:r>
            <a:r>
              <a:rPr kumimoji="1" lang="ja-JP" altLang="en-US" dirty="0" err="1" smtClean="0"/>
              <a:t>とを</a:t>
            </a:r>
            <a:r>
              <a:rPr kumimoji="1" lang="ja-JP" altLang="en-US" dirty="0" smtClean="0"/>
              <a:t>組み合わせた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 smtClean="0"/>
              <a:t>変数選択手法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PLS </a:t>
            </a:r>
            <a:r>
              <a:rPr lang="ja-JP" altLang="en-US" dirty="0" smtClean="0"/>
              <a:t>でクロスバリデーションを行ったときの 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が大きくなるように変数が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選択される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GASVR: GA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SVR </a:t>
            </a:r>
            <a:r>
              <a:rPr lang="ja-JP" altLang="en-US" dirty="0" err="1" smtClean="0"/>
              <a:t>とを</a:t>
            </a:r>
            <a:r>
              <a:rPr lang="ja-JP" altLang="en-US" dirty="0" smtClean="0"/>
              <a:t>組み合わせた変数選択手法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SVR </a:t>
            </a:r>
            <a:r>
              <a:rPr lang="ja-JP" altLang="en-US" dirty="0"/>
              <a:t>でクロスバリデーションを行ったときの </a:t>
            </a:r>
            <a:r>
              <a:rPr lang="en-US" altLang="ja-JP" dirty="0"/>
              <a:t>r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が大きくなるように変数が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選択</a:t>
            </a:r>
            <a:r>
              <a:rPr lang="ja-JP" altLang="en-US" dirty="0" smtClean="0"/>
              <a:t>される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染色体</a:t>
            </a:r>
            <a:r>
              <a:rPr lang="ja-JP" altLang="en-US" dirty="0" smtClean="0"/>
              <a:t>に</a:t>
            </a:r>
            <a:r>
              <a:rPr lang="en-US" altLang="ja-JP" dirty="0" smtClean="0"/>
              <a:t>SVR</a:t>
            </a:r>
            <a:r>
              <a:rPr lang="ja-JP" altLang="en-US" dirty="0" smtClean="0"/>
              <a:t>のハイパーパラメータも入れることで、高速化している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7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250103" cy="590931"/>
          </a:xfrm>
        </p:spPr>
        <p:txBody>
          <a:bodyPr/>
          <a:lstStyle/>
          <a:p>
            <a:r>
              <a:rPr kumimoji="1" lang="en-US" altLang="ja-JP" dirty="0" smtClean="0"/>
              <a:t>PLS, SVR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920758" cy="1217769"/>
          </a:xfrm>
        </p:spPr>
        <p:txBody>
          <a:bodyPr/>
          <a:lstStyle/>
          <a:p>
            <a:r>
              <a:rPr kumimoji="1" lang="en-US" altLang="ja-JP" dirty="0" smtClean="0"/>
              <a:t>PLS, SVR</a:t>
            </a:r>
            <a:r>
              <a:rPr kumimoji="1" lang="ja-JP" altLang="en-US" dirty="0" smtClean="0"/>
              <a:t>についてはこちら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PLS </a:t>
            </a:r>
            <a:r>
              <a:rPr lang="en-US" altLang="ja-JP" dirty="0"/>
              <a:t>: 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datachemeng.com/partialleastsquares/</a:t>
            </a:r>
            <a:endParaRPr lang="en-US" altLang="ja-JP" dirty="0" smtClean="0"/>
          </a:p>
          <a:p>
            <a:pPr lvl="1"/>
            <a:r>
              <a:rPr lang="en-US" altLang="ja-JP" dirty="0"/>
              <a:t>SVR : </a:t>
            </a:r>
            <a:r>
              <a:rPr lang="en-US" altLang="ja-JP" dirty="0">
                <a:hlinkClick r:id="rId3"/>
              </a:rPr>
              <a:t>https://datachemeng.com/supportvectorregression</a:t>
            </a:r>
            <a:r>
              <a:rPr lang="en-US" altLang="ja-JP" dirty="0" smtClean="0">
                <a:hlinkClick r:id="rId3"/>
              </a:rPr>
              <a:t>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83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92107" cy="590931"/>
          </a:xfrm>
        </p:spPr>
        <p:txBody>
          <a:bodyPr/>
          <a:lstStyle/>
          <a:p>
            <a:r>
              <a:rPr kumimoji="1" lang="ja-JP" altLang="en-US" dirty="0" smtClean="0"/>
              <a:t>遺伝的アルゴリズム </a:t>
            </a:r>
            <a:r>
              <a:rPr kumimoji="1" lang="en-US" altLang="ja-JP" dirty="0" smtClean="0"/>
              <a:t>(GA) </a:t>
            </a:r>
            <a:r>
              <a:rPr kumimoji="1" lang="ja-JP" altLang="en-US" dirty="0" smtClean="0"/>
              <a:t>の流れ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6386365" y="1893756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7073819" y="1893756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7414878" y="1893756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6730919" y="1893756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155418" y="1870736"/>
            <a:ext cx="4801314" cy="461665"/>
          </a:xfrm>
          <a:prstGeom prst="rect">
            <a:avLst/>
          </a:prstGeom>
          <a:solidFill>
            <a:srgbClr val="CCECFF"/>
          </a:solidFill>
          <a:ln w="19050" cap="flat" cmpd="sng" algn="ctr">
            <a:solidFill>
              <a:srgbClr val="0000FF"/>
            </a:solidFill>
            <a:prstDash val="solid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ランダムに初期化</a:t>
            </a:r>
            <a:r>
              <a:rPr kumimoji="0" lang="ja-JP" altLang="en-US" sz="24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された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個体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の郡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AutoShape 71"/>
          <p:cNvSpPr>
            <a:spLocks noChangeArrowheads="1"/>
          </p:cNvSpPr>
          <p:nvPr/>
        </p:nvSpPr>
        <p:spPr bwMode="auto">
          <a:xfrm>
            <a:off x="537708" y="2597197"/>
            <a:ext cx="4035147" cy="917079"/>
          </a:xfrm>
          <a:prstGeom prst="diamond">
            <a:avLst/>
          </a:prstGeom>
          <a:solidFill>
            <a:sysClr val="window" lastClr="FFFFFF"/>
          </a:solidFill>
          <a:ln w="19050" cap="flat" cmpd="sng" algn="ctr">
            <a:solidFill>
              <a:srgbClr val="0000FF"/>
            </a:solidFill>
            <a:prstDash val="solid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適合度の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計算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5250137" y="1862979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各個体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Text Box 73"/>
          <p:cNvSpPr txBox="1">
            <a:spLocks noChangeArrowheads="1"/>
          </p:cNvSpPr>
          <p:nvPr/>
        </p:nvSpPr>
        <p:spPr bwMode="auto">
          <a:xfrm>
            <a:off x="4858038" y="2828341"/>
            <a:ext cx="3130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各個体の</a:t>
            </a:r>
            <a:r>
              <a:rPr lang="ja-JP" altLang="en-US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適合度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を計算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Text Box 74"/>
          <p:cNvSpPr txBox="1">
            <a:spLocks noChangeArrowheads="1"/>
          </p:cNvSpPr>
          <p:nvPr/>
        </p:nvSpPr>
        <p:spPr bwMode="auto">
          <a:xfrm>
            <a:off x="1693507" y="3787247"/>
            <a:ext cx="1723549" cy="46166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00FF"/>
            </a:solidFill>
            <a:prstDash val="solid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淘汰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と選択</a:t>
            </a:r>
          </a:p>
        </p:txBody>
      </p:sp>
      <p:sp>
        <p:nvSpPr>
          <p:cNvPr id="64" name="Text Box 75"/>
          <p:cNvSpPr txBox="1">
            <a:spLocks noChangeArrowheads="1"/>
          </p:cNvSpPr>
          <p:nvPr/>
        </p:nvSpPr>
        <p:spPr bwMode="auto">
          <a:xfrm>
            <a:off x="1694301" y="4613322"/>
            <a:ext cx="1723549" cy="46166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0000FF"/>
            </a:solidFill>
            <a:prstDash val="solid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遺伝的操作</a:t>
            </a:r>
          </a:p>
        </p:txBody>
      </p:sp>
      <p:sp>
        <p:nvSpPr>
          <p:cNvPr id="65" name="Text Box 76"/>
          <p:cNvSpPr txBox="1">
            <a:spLocks noChangeArrowheads="1"/>
          </p:cNvSpPr>
          <p:nvPr/>
        </p:nvSpPr>
        <p:spPr bwMode="auto">
          <a:xfrm>
            <a:off x="3666047" y="3602581"/>
            <a:ext cx="4855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800080"/>
              </a:buClr>
              <a:buFont typeface="Wingdings" pitchFamily="2" charset="2"/>
              <a:buNone/>
            </a:pP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適合度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応じて親と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なる個体を選ぶ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ルーレット選択、トーナメント選択など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66" name="Text Box 77"/>
          <p:cNvSpPr txBox="1">
            <a:spLocks noChangeArrowheads="1"/>
          </p:cNvSpPr>
          <p:nvPr/>
        </p:nvSpPr>
        <p:spPr bwMode="auto">
          <a:xfrm>
            <a:off x="3894470" y="4613322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交差</a:t>
            </a:r>
          </a:p>
        </p:txBody>
      </p:sp>
      <p:sp>
        <p:nvSpPr>
          <p:cNvPr id="67" name="Text Box 78"/>
          <p:cNvSpPr txBox="1">
            <a:spLocks noChangeArrowheads="1"/>
          </p:cNvSpPr>
          <p:nvPr/>
        </p:nvSpPr>
        <p:spPr bwMode="auto">
          <a:xfrm>
            <a:off x="7266320" y="461332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突然変異</a:t>
            </a:r>
          </a:p>
        </p:txBody>
      </p:sp>
      <p:sp>
        <p:nvSpPr>
          <p:cNvPr id="68" name="Oval 79"/>
          <p:cNvSpPr>
            <a:spLocks noChangeArrowheads="1"/>
          </p:cNvSpPr>
          <p:nvPr/>
        </p:nvSpPr>
        <p:spPr bwMode="auto">
          <a:xfrm>
            <a:off x="1127860" y="5555734"/>
            <a:ext cx="2856428" cy="649188"/>
          </a:xfrm>
          <a:prstGeom prst="ellipse">
            <a:avLst/>
          </a:prstGeom>
          <a:solidFill>
            <a:srgbClr val="CCECFF"/>
          </a:solidFill>
          <a:ln w="19050" cap="flat" cmpd="sng" algn="ctr">
            <a:solidFill>
              <a:srgbClr val="0000FF"/>
            </a:solidFill>
            <a:prstDash val="solid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次世代</a:t>
            </a:r>
            <a:r>
              <a:rPr kumimoji="0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個体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Text Box 80"/>
          <p:cNvSpPr txBox="1">
            <a:spLocks noChangeArrowheads="1"/>
          </p:cNvSpPr>
          <p:nvPr/>
        </p:nvSpPr>
        <p:spPr bwMode="auto">
          <a:xfrm>
            <a:off x="4468011" y="5114662"/>
            <a:ext cx="312906" cy="338554"/>
          </a:xfrm>
          <a:prstGeom prst="rect">
            <a:avLst/>
          </a:prstGeom>
          <a:solidFill>
            <a:srgbClr val="CC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0" name="Text Box 81"/>
          <p:cNvSpPr txBox="1">
            <a:spLocks noChangeArrowheads="1"/>
          </p:cNvSpPr>
          <p:nvPr/>
        </p:nvSpPr>
        <p:spPr bwMode="auto">
          <a:xfrm>
            <a:off x="5074436" y="5114662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1" name="Text Box 82"/>
          <p:cNvSpPr txBox="1">
            <a:spLocks noChangeArrowheads="1"/>
          </p:cNvSpPr>
          <p:nvPr/>
        </p:nvSpPr>
        <p:spPr bwMode="auto">
          <a:xfrm>
            <a:off x="5376061" y="5114662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72" name="Text Box 83"/>
          <p:cNvSpPr txBox="1">
            <a:spLocks noChangeArrowheads="1"/>
          </p:cNvSpPr>
          <p:nvPr/>
        </p:nvSpPr>
        <p:spPr bwMode="auto">
          <a:xfrm>
            <a:off x="5860248" y="5114662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3" name="Text Box 84"/>
          <p:cNvSpPr txBox="1">
            <a:spLocks noChangeArrowheads="1"/>
          </p:cNvSpPr>
          <p:nvPr/>
        </p:nvSpPr>
        <p:spPr bwMode="auto">
          <a:xfrm>
            <a:off x="6165048" y="5114662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4" name="Text Box 85"/>
          <p:cNvSpPr txBox="1">
            <a:spLocks noChangeArrowheads="1"/>
          </p:cNvSpPr>
          <p:nvPr/>
        </p:nvSpPr>
        <p:spPr bwMode="auto">
          <a:xfrm>
            <a:off x="6469848" y="5114662"/>
            <a:ext cx="312906" cy="338554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75" name="Text Box 86"/>
          <p:cNvSpPr txBox="1">
            <a:spLocks noChangeArrowheads="1"/>
          </p:cNvSpPr>
          <p:nvPr/>
        </p:nvSpPr>
        <p:spPr bwMode="auto">
          <a:xfrm>
            <a:off x="6777823" y="5114662"/>
            <a:ext cx="312906" cy="338554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6" name="Text Box 87"/>
          <p:cNvSpPr txBox="1">
            <a:spLocks noChangeArrowheads="1"/>
          </p:cNvSpPr>
          <p:nvPr/>
        </p:nvSpPr>
        <p:spPr bwMode="auto">
          <a:xfrm>
            <a:off x="4769636" y="5114662"/>
            <a:ext cx="312906" cy="338554"/>
          </a:xfrm>
          <a:prstGeom prst="rect">
            <a:avLst/>
          </a:prstGeom>
          <a:solidFill>
            <a:srgbClr val="CC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77" name="Text Box 88"/>
          <p:cNvSpPr txBox="1">
            <a:spLocks noChangeArrowheads="1"/>
          </p:cNvSpPr>
          <p:nvPr/>
        </p:nvSpPr>
        <p:spPr bwMode="auto">
          <a:xfrm>
            <a:off x="4460073" y="5902062"/>
            <a:ext cx="312906" cy="338554"/>
          </a:xfrm>
          <a:prstGeom prst="rect">
            <a:avLst/>
          </a:prstGeom>
          <a:solidFill>
            <a:srgbClr val="CC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8" name="Text Box 89"/>
          <p:cNvSpPr txBox="1">
            <a:spLocks noChangeArrowheads="1"/>
          </p:cNvSpPr>
          <p:nvPr/>
        </p:nvSpPr>
        <p:spPr bwMode="auto">
          <a:xfrm>
            <a:off x="4768048" y="5902062"/>
            <a:ext cx="312906" cy="338554"/>
          </a:xfrm>
          <a:prstGeom prst="rect">
            <a:avLst/>
          </a:prstGeom>
          <a:solidFill>
            <a:srgbClr val="CC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79" name="Text Box 90"/>
          <p:cNvSpPr txBox="1">
            <a:spLocks noChangeArrowheads="1"/>
          </p:cNvSpPr>
          <p:nvPr/>
        </p:nvSpPr>
        <p:spPr bwMode="auto">
          <a:xfrm>
            <a:off x="5072848" y="5902062"/>
            <a:ext cx="312906" cy="338554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5376061" y="5902062"/>
            <a:ext cx="312906" cy="338554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81" name="Text Box 92"/>
          <p:cNvSpPr txBox="1">
            <a:spLocks noChangeArrowheads="1"/>
          </p:cNvSpPr>
          <p:nvPr/>
        </p:nvSpPr>
        <p:spPr bwMode="auto">
          <a:xfrm>
            <a:off x="5858661" y="5900475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82" name="Text Box 93"/>
          <p:cNvSpPr txBox="1">
            <a:spLocks noChangeArrowheads="1"/>
          </p:cNvSpPr>
          <p:nvPr/>
        </p:nvSpPr>
        <p:spPr bwMode="auto">
          <a:xfrm>
            <a:off x="6163461" y="5900475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83" name="Text Box 94"/>
          <p:cNvSpPr txBox="1">
            <a:spLocks noChangeArrowheads="1"/>
          </p:cNvSpPr>
          <p:nvPr/>
        </p:nvSpPr>
        <p:spPr bwMode="auto">
          <a:xfrm>
            <a:off x="6468261" y="5900475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84" name="Text Box 95"/>
          <p:cNvSpPr txBox="1">
            <a:spLocks noChangeArrowheads="1"/>
          </p:cNvSpPr>
          <p:nvPr/>
        </p:nvSpPr>
        <p:spPr bwMode="auto">
          <a:xfrm>
            <a:off x="6768298" y="5900475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86" name="Line 97"/>
          <p:cNvSpPr>
            <a:spLocks noChangeShapeType="1"/>
          </p:cNvSpPr>
          <p:nvPr/>
        </p:nvSpPr>
        <p:spPr bwMode="auto">
          <a:xfrm>
            <a:off x="5080786" y="4952152"/>
            <a:ext cx="0" cy="647700"/>
          </a:xfrm>
          <a:prstGeom prst="line">
            <a:avLst/>
          </a:prstGeom>
          <a:noFill/>
          <a:ln w="25400" cap="rnd">
            <a:solidFill>
              <a:sysClr val="windowText" lastClr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Line 98"/>
          <p:cNvSpPr>
            <a:spLocks noChangeShapeType="1"/>
          </p:cNvSpPr>
          <p:nvPr/>
        </p:nvSpPr>
        <p:spPr bwMode="auto">
          <a:xfrm>
            <a:off x="6471436" y="4952152"/>
            <a:ext cx="0" cy="647700"/>
          </a:xfrm>
          <a:prstGeom prst="line">
            <a:avLst/>
          </a:prstGeom>
          <a:noFill/>
          <a:ln w="25400" cap="rnd">
            <a:solidFill>
              <a:sysClr val="windowText" lastClr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Text Box 99"/>
          <p:cNvSpPr txBox="1">
            <a:spLocks noChangeArrowheads="1"/>
          </p:cNvSpPr>
          <p:nvPr/>
        </p:nvSpPr>
        <p:spPr bwMode="auto">
          <a:xfrm>
            <a:off x="7779536" y="5114662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8084336" y="5114662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90" name="Text Box 101"/>
          <p:cNvSpPr txBox="1">
            <a:spLocks noChangeArrowheads="1"/>
          </p:cNvSpPr>
          <p:nvPr/>
        </p:nvSpPr>
        <p:spPr bwMode="auto">
          <a:xfrm>
            <a:off x="8389136" y="5114662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91" name="Text Box 102"/>
          <p:cNvSpPr txBox="1">
            <a:spLocks noChangeArrowheads="1"/>
          </p:cNvSpPr>
          <p:nvPr/>
        </p:nvSpPr>
        <p:spPr bwMode="auto">
          <a:xfrm>
            <a:off x="8692348" y="5114662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92" name="Text Box 103"/>
          <p:cNvSpPr txBox="1">
            <a:spLocks noChangeArrowheads="1"/>
          </p:cNvSpPr>
          <p:nvPr/>
        </p:nvSpPr>
        <p:spPr bwMode="auto">
          <a:xfrm>
            <a:off x="7779536" y="5900475"/>
            <a:ext cx="312906" cy="338554"/>
          </a:xfrm>
          <a:prstGeom prst="rect">
            <a:avLst/>
          </a:prstGeom>
          <a:solidFill>
            <a:srgbClr val="FFFFCC">
              <a:alpha val="70195"/>
            </a:srgbClr>
          </a:solidFill>
          <a:ln w="9525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93" name="Text Box 104"/>
          <p:cNvSpPr txBox="1">
            <a:spLocks noChangeArrowheads="1"/>
          </p:cNvSpPr>
          <p:nvPr/>
        </p:nvSpPr>
        <p:spPr bwMode="auto">
          <a:xfrm>
            <a:off x="8084336" y="5900475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94" name="Text Box 105"/>
          <p:cNvSpPr txBox="1">
            <a:spLocks noChangeArrowheads="1"/>
          </p:cNvSpPr>
          <p:nvPr/>
        </p:nvSpPr>
        <p:spPr bwMode="auto">
          <a:xfrm>
            <a:off x="8389136" y="5900475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95" name="Text Box 106"/>
          <p:cNvSpPr txBox="1">
            <a:spLocks noChangeArrowheads="1"/>
          </p:cNvSpPr>
          <p:nvPr/>
        </p:nvSpPr>
        <p:spPr bwMode="auto">
          <a:xfrm>
            <a:off x="8693936" y="5900475"/>
            <a:ext cx="312906" cy="33855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cxnSp>
        <p:nvCxnSpPr>
          <p:cNvPr id="97" name="AutoShape 108"/>
          <p:cNvCxnSpPr>
            <a:cxnSpLocks noChangeShapeType="1"/>
            <a:stCxn id="68" idx="2"/>
            <a:endCxn id="60" idx="1"/>
          </p:cNvCxnSpPr>
          <p:nvPr/>
        </p:nvCxnSpPr>
        <p:spPr bwMode="auto">
          <a:xfrm rot="10800000">
            <a:off x="537708" y="3055738"/>
            <a:ext cx="590152" cy="2824591"/>
          </a:xfrm>
          <a:prstGeom prst="bentConnector3">
            <a:avLst>
              <a:gd name="adj1" fmla="val 138736"/>
            </a:avLst>
          </a:prstGeom>
          <a:noFill/>
          <a:ln w="28575">
            <a:solidFill>
              <a:sysClr val="windowText" lastClr="000000"/>
            </a:solidFill>
            <a:miter lim="800000"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109"/>
          <p:cNvCxnSpPr>
            <a:cxnSpLocks noChangeShapeType="1"/>
            <a:stCxn id="59" idx="2"/>
            <a:endCxn id="60" idx="0"/>
          </p:cNvCxnSpPr>
          <p:nvPr/>
        </p:nvCxnSpPr>
        <p:spPr bwMode="auto">
          <a:xfrm flipH="1">
            <a:off x="2555282" y="2332401"/>
            <a:ext cx="793" cy="264796"/>
          </a:xfrm>
          <a:prstGeom prst="straightConnector1">
            <a:avLst/>
          </a:prstGeom>
          <a:noFill/>
          <a:ln w="28575">
            <a:solidFill>
              <a:sysClr val="windowText" lastClr="000000"/>
            </a:solidFill>
            <a:miter lim="800000"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110"/>
          <p:cNvCxnSpPr>
            <a:cxnSpLocks noChangeShapeType="1"/>
            <a:stCxn id="60" idx="2"/>
            <a:endCxn id="63" idx="0"/>
          </p:cNvCxnSpPr>
          <p:nvPr/>
        </p:nvCxnSpPr>
        <p:spPr bwMode="auto">
          <a:xfrm>
            <a:off x="2555282" y="3514276"/>
            <a:ext cx="0" cy="272971"/>
          </a:xfrm>
          <a:prstGeom prst="straightConnector1">
            <a:avLst/>
          </a:prstGeom>
          <a:noFill/>
          <a:ln w="28575">
            <a:solidFill>
              <a:sysClr val="windowText" lastClr="000000"/>
            </a:solidFill>
            <a:miter lim="800000"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111"/>
          <p:cNvCxnSpPr>
            <a:cxnSpLocks noChangeShapeType="1"/>
            <a:stCxn id="63" idx="2"/>
            <a:endCxn id="64" idx="0"/>
          </p:cNvCxnSpPr>
          <p:nvPr/>
        </p:nvCxnSpPr>
        <p:spPr bwMode="auto">
          <a:xfrm>
            <a:off x="2555282" y="4248912"/>
            <a:ext cx="794" cy="364410"/>
          </a:xfrm>
          <a:prstGeom prst="straightConnector1">
            <a:avLst/>
          </a:prstGeom>
          <a:noFill/>
          <a:ln w="28575">
            <a:solidFill>
              <a:sysClr val="windowText" lastClr="000000"/>
            </a:solidFill>
            <a:miter lim="800000"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112"/>
          <p:cNvCxnSpPr>
            <a:cxnSpLocks noChangeShapeType="1"/>
            <a:stCxn id="64" idx="2"/>
            <a:endCxn id="68" idx="0"/>
          </p:cNvCxnSpPr>
          <p:nvPr/>
        </p:nvCxnSpPr>
        <p:spPr bwMode="auto">
          <a:xfrm flipH="1">
            <a:off x="2556074" y="5074987"/>
            <a:ext cx="2" cy="480747"/>
          </a:xfrm>
          <a:prstGeom prst="straightConnector1">
            <a:avLst/>
          </a:prstGeom>
          <a:noFill/>
          <a:ln w="28575">
            <a:solidFill>
              <a:sysClr val="windowText" lastClr="000000"/>
            </a:solidFill>
            <a:miter lim="800000"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Text Box 116"/>
          <p:cNvSpPr txBox="1">
            <a:spLocks noChangeArrowheads="1"/>
          </p:cNvSpPr>
          <p:nvPr/>
        </p:nvSpPr>
        <p:spPr bwMode="auto">
          <a:xfrm>
            <a:off x="8104952" y="1892666"/>
            <a:ext cx="43823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105" name="右矢印 104"/>
          <p:cNvSpPr/>
          <p:nvPr/>
        </p:nvSpPr>
        <p:spPr>
          <a:xfrm rot="5400000">
            <a:off x="5620919" y="5541294"/>
            <a:ext cx="300861" cy="316079"/>
          </a:xfrm>
          <a:prstGeom prst="rightArrow">
            <a:avLst>
              <a:gd name="adj1" fmla="val 50000"/>
              <a:gd name="adj2" fmla="val 52535"/>
            </a:avLst>
          </a:prstGeom>
          <a:solidFill>
            <a:srgbClr val="CCECFF"/>
          </a:solidFill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06" name="右矢印 105"/>
          <p:cNvSpPr/>
          <p:nvPr/>
        </p:nvSpPr>
        <p:spPr>
          <a:xfrm rot="5400000">
            <a:off x="8243873" y="5541294"/>
            <a:ext cx="300861" cy="316079"/>
          </a:xfrm>
          <a:prstGeom prst="rightArrow">
            <a:avLst>
              <a:gd name="adj1" fmla="val 50000"/>
              <a:gd name="adj2" fmla="val 52535"/>
            </a:avLst>
          </a:prstGeom>
          <a:solidFill>
            <a:srgbClr val="CCECFF"/>
          </a:solidFill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7759534" y="1893756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118" name="Text Box 72"/>
          <p:cNvSpPr txBox="1">
            <a:spLocks noChangeArrowheads="1"/>
          </p:cNvSpPr>
          <p:nvPr/>
        </p:nvSpPr>
        <p:spPr bwMode="auto">
          <a:xfrm>
            <a:off x="59823" y="973381"/>
            <a:ext cx="91502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遺伝的アルゴリズム 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(Genetic Algorithm, GA)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             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生物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の遺伝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の様子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を模倣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した、最適化のためのアルゴリズム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Text Box 72"/>
          <p:cNvSpPr txBox="1">
            <a:spLocks noChangeArrowheads="1"/>
          </p:cNvSpPr>
          <p:nvPr/>
        </p:nvSpPr>
        <p:spPr bwMode="auto">
          <a:xfrm>
            <a:off x="1524531" y="6336473"/>
            <a:ext cx="6094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適合度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の大きな個体を効率的に得ることができる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6330880" y="2274994"/>
            <a:ext cx="237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0, 1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 染色体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963218" cy="590931"/>
          </a:xfrm>
        </p:spPr>
        <p:txBody>
          <a:bodyPr/>
          <a:lstStyle/>
          <a:p>
            <a:r>
              <a:rPr kumimoji="1" lang="en-US" altLang="ja-JP" dirty="0" smtClean="0"/>
              <a:t>GAPLS </a:t>
            </a:r>
            <a:r>
              <a:rPr kumimoji="1" lang="ja-JP" altLang="en-US" dirty="0" smtClean="0"/>
              <a:t>個体の表現方法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6500665" y="228769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6" name="Text Box 67"/>
          <p:cNvSpPr txBox="1">
            <a:spLocks noChangeArrowheads="1"/>
          </p:cNvSpPr>
          <p:nvPr/>
        </p:nvSpPr>
        <p:spPr bwMode="auto">
          <a:xfrm>
            <a:off x="7188119" y="228769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" name="Text Box 68"/>
          <p:cNvSpPr txBox="1">
            <a:spLocks noChangeArrowheads="1"/>
          </p:cNvSpPr>
          <p:nvPr/>
        </p:nvSpPr>
        <p:spPr bwMode="auto">
          <a:xfrm>
            <a:off x="7529178" y="228769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8" name="Text Box 69"/>
          <p:cNvSpPr txBox="1">
            <a:spLocks noChangeArrowheads="1"/>
          </p:cNvSpPr>
          <p:nvPr/>
        </p:nvSpPr>
        <p:spPr bwMode="auto">
          <a:xfrm>
            <a:off x="6845219" y="228769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107865" y="1230102"/>
            <a:ext cx="899316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個体の染色体である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1, 0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を、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085850" lvl="1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 :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選択された説明変数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085850" lvl="1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 :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選択されない説明変数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とする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個体が実数の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GA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では、それぞれ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から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の間の実数で表し、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たとえば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“0.5”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より大きい染色体の番号を、選択された説明変数とする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“0.5”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の値を変更することで、選択される説明変数の数を調整できる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染色体の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～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の数が大きい順に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個の説明変数を選択すれば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選択される説明変数の数を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決められる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116"/>
          <p:cNvSpPr txBox="1">
            <a:spLocks noChangeArrowheads="1"/>
          </p:cNvSpPr>
          <p:nvPr/>
        </p:nvSpPr>
        <p:spPr bwMode="auto">
          <a:xfrm>
            <a:off x="8219252" y="2286607"/>
            <a:ext cx="43823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7873834" y="228769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6673016" y="1357063"/>
            <a:ext cx="1975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説明変数の数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左中かっこ 12"/>
          <p:cNvSpPr/>
          <p:nvPr/>
        </p:nvSpPr>
        <p:spPr>
          <a:xfrm rot="5400000">
            <a:off x="7491393" y="893250"/>
            <a:ext cx="338467" cy="2319925"/>
          </a:xfrm>
          <a:prstGeom prst="leftBrace">
            <a:avLst>
              <a:gd name="adj1" fmla="val 46605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5404491" y="225612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各個体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51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201517" cy="590931"/>
          </a:xfrm>
        </p:spPr>
        <p:txBody>
          <a:bodyPr/>
          <a:lstStyle/>
          <a:p>
            <a:r>
              <a:rPr kumimoji="1" lang="en-US" altLang="ja-JP" dirty="0" smtClean="0"/>
              <a:t>GAPLS </a:t>
            </a:r>
            <a:r>
              <a:rPr kumimoji="1" lang="ja-JP" altLang="en-US" dirty="0" smtClean="0"/>
              <a:t>適合度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570363" y="1549822"/>
            <a:ext cx="750558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選択された説明変数のみを用いて、目的変数との間で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PLS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によるクロスバリデーションを行う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最適成分数におけるクロスバリデーション推定値を用いた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適合度と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クロスバリデーションについてはこちら：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https://datachemeng.com/modelvalidation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/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6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998565" cy="590931"/>
          </a:xfrm>
        </p:spPr>
        <p:txBody>
          <a:bodyPr/>
          <a:lstStyle/>
          <a:p>
            <a:r>
              <a:rPr kumimoji="1" lang="en-US" altLang="ja-JP" dirty="0" smtClean="0"/>
              <a:t>GASVR </a:t>
            </a:r>
            <a:r>
              <a:rPr kumimoji="1" lang="ja-JP" altLang="en-US" dirty="0" smtClean="0"/>
              <a:t>個体の表現方法 </a:t>
            </a:r>
            <a:r>
              <a:rPr kumimoji="1"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1463845" y="558715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6" name="Text Box 67"/>
          <p:cNvSpPr txBox="1">
            <a:spLocks noChangeArrowheads="1"/>
          </p:cNvSpPr>
          <p:nvPr/>
        </p:nvSpPr>
        <p:spPr bwMode="auto">
          <a:xfrm>
            <a:off x="2151299" y="558715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</a:t>
            </a:r>
          </a:p>
        </p:txBody>
      </p:sp>
      <p:sp>
        <p:nvSpPr>
          <p:cNvPr id="7" name="Text Box 68"/>
          <p:cNvSpPr txBox="1">
            <a:spLocks noChangeArrowheads="1"/>
          </p:cNvSpPr>
          <p:nvPr/>
        </p:nvSpPr>
        <p:spPr bwMode="auto">
          <a:xfrm>
            <a:off x="2492358" y="558715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8" name="Text Box 69"/>
          <p:cNvSpPr txBox="1">
            <a:spLocks noChangeArrowheads="1"/>
          </p:cNvSpPr>
          <p:nvPr/>
        </p:nvSpPr>
        <p:spPr bwMode="auto">
          <a:xfrm>
            <a:off x="1808399" y="558715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107865" y="1230102"/>
            <a:ext cx="524534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個体の前半の染色体である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1, 0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を、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085850" lvl="1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 :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選択された説明変数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1085850" lvl="1" indent="-3429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 : 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選択されない説明変数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とする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個体の後半の染色体を、</a:t>
            </a:r>
            <a:r>
              <a:rPr lang="en-US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l-GR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l-GR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γ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とする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116"/>
          <p:cNvSpPr txBox="1">
            <a:spLocks noChangeArrowheads="1"/>
          </p:cNvSpPr>
          <p:nvPr/>
        </p:nvSpPr>
        <p:spPr bwMode="auto">
          <a:xfrm>
            <a:off x="3182432" y="5586067"/>
            <a:ext cx="438238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11" name="Text Box 68"/>
          <p:cNvSpPr txBox="1">
            <a:spLocks noChangeArrowheads="1"/>
          </p:cNvSpPr>
          <p:nvPr/>
        </p:nvSpPr>
        <p:spPr bwMode="auto">
          <a:xfrm>
            <a:off x="2837014" y="558715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1636196" y="4656523"/>
            <a:ext cx="1975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説明変数の数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左中かっこ 12"/>
          <p:cNvSpPr/>
          <p:nvPr/>
        </p:nvSpPr>
        <p:spPr>
          <a:xfrm rot="5400000">
            <a:off x="2540413" y="4106869"/>
            <a:ext cx="338467" cy="2491607"/>
          </a:xfrm>
          <a:prstGeom prst="leftBrace">
            <a:avLst>
              <a:gd name="adj1" fmla="val 46605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72"/>
          <p:cNvSpPr txBox="1">
            <a:spLocks noChangeArrowheads="1"/>
          </p:cNvSpPr>
          <p:nvPr/>
        </p:nvSpPr>
        <p:spPr bwMode="auto">
          <a:xfrm>
            <a:off x="367671" y="5555587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各個体</a:t>
            </a:r>
            <a:endParaRPr lang="en-US" altLang="ja-JP" sz="2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Text Box 68"/>
          <p:cNvSpPr txBox="1">
            <a:spLocks noChangeArrowheads="1"/>
          </p:cNvSpPr>
          <p:nvPr/>
        </p:nvSpPr>
        <p:spPr bwMode="auto">
          <a:xfrm>
            <a:off x="3612087" y="555558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3953146" y="5555587"/>
            <a:ext cx="750526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0.25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4703672" y="5555587"/>
            <a:ext cx="591829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0.5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5295501" y="5555587"/>
            <a:ext cx="343364" cy="40011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4132682" y="5086231"/>
            <a:ext cx="3914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4846339" y="5086231"/>
            <a:ext cx="306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l-GR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</a:t>
            </a:r>
            <a:endParaRPr lang="en-US" altLang="ja-JP" sz="2400" i="1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313936" y="5086231"/>
            <a:ext cx="306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l-GR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γ</a:t>
            </a:r>
            <a:endParaRPr lang="en-US" altLang="ja-JP" sz="2400" i="1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5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005105" cy="590931"/>
          </a:xfrm>
        </p:spPr>
        <p:txBody>
          <a:bodyPr/>
          <a:lstStyle/>
          <a:p>
            <a:r>
              <a:rPr lang="en-US" altLang="ja-JP" dirty="0"/>
              <a:t>GASVR </a:t>
            </a:r>
            <a:r>
              <a:rPr lang="ja-JP" altLang="en-US" dirty="0"/>
              <a:t>個体の表現方法 </a:t>
            </a:r>
            <a:r>
              <a:rPr lang="en-US" altLang="ja-JP" dirty="0" smtClean="0"/>
              <a:t>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93168" cy="3157788"/>
          </a:xfrm>
        </p:spPr>
        <p:txBody>
          <a:bodyPr/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>
                <a:solidFill>
                  <a:prstClr val="black"/>
                </a:solidFill>
              </a:rPr>
              <a:t>個体が実数の </a:t>
            </a:r>
            <a:r>
              <a:rPr lang="en-US" altLang="ja-JP" dirty="0">
                <a:solidFill>
                  <a:prstClr val="black"/>
                </a:solidFill>
              </a:rPr>
              <a:t>GA </a:t>
            </a:r>
            <a:r>
              <a:rPr lang="ja-JP" altLang="en-US" dirty="0">
                <a:solidFill>
                  <a:prstClr val="black"/>
                </a:solidFill>
              </a:rPr>
              <a:t>では、それぞれ </a:t>
            </a:r>
            <a:r>
              <a:rPr lang="en-US" altLang="ja-JP" dirty="0">
                <a:solidFill>
                  <a:prstClr val="black"/>
                </a:solidFill>
              </a:rPr>
              <a:t>0 </a:t>
            </a:r>
            <a:r>
              <a:rPr lang="ja-JP" altLang="en-US" dirty="0">
                <a:solidFill>
                  <a:prstClr val="black"/>
                </a:solidFill>
              </a:rPr>
              <a:t>から </a:t>
            </a:r>
            <a:r>
              <a:rPr lang="en-US" altLang="ja-JP" dirty="0">
                <a:solidFill>
                  <a:prstClr val="black"/>
                </a:solidFill>
              </a:rPr>
              <a:t>1 </a:t>
            </a:r>
            <a:r>
              <a:rPr lang="ja-JP" altLang="en-US" dirty="0">
                <a:solidFill>
                  <a:prstClr val="black"/>
                </a:solidFill>
              </a:rPr>
              <a:t>の間の実数で表し、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たとえば </a:t>
            </a:r>
            <a:r>
              <a:rPr lang="en-US" altLang="ja-JP" dirty="0">
                <a:solidFill>
                  <a:prstClr val="black"/>
                </a:solidFill>
              </a:rPr>
              <a:t>“0.5” </a:t>
            </a:r>
            <a:r>
              <a:rPr lang="ja-JP" altLang="en-US" dirty="0">
                <a:solidFill>
                  <a:prstClr val="black"/>
                </a:solidFill>
              </a:rPr>
              <a:t>より大きい染色体の番号を、選択された説明変数とする</a:t>
            </a:r>
            <a:endParaRPr lang="en-US" altLang="ja-JP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“</a:t>
            </a:r>
            <a:r>
              <a:rPr lang="en-US" altLang="ja-JP" dirty="0">
                <a:solidFill>
                  <a:prstClr val="black"/>
                </a:solidFill>
              </a:rPr>
              <a:t>0.5” </a:t>
            </a:r>
            <a:r>
              <a:rPr lang="ja-JP" altLang="en-US" dirty="0">
                <a:solidFill>
                  <a:prstClr val="black"/>
                </a:solidFill>
              </a:rPr>
              <a:t>の値を変更することで、選択される説明変数の数を調整できる</a:t>
            </a:r>
            <a:endParaRPr lang="en-US" altLang="ja-JP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black"/>
                </a:solidFill>
              </a:rPr>
              <a:t>染色体</a:t>
            </a:r>
            <a:r>
              <a:rPr lang="ja-JP" altLang="en-US" dirty="0">
                <a:solidFill>
                  <a:prstClr val="black"/>
                </a:solidFill>
              </a:rPr>
              <a:t>の </a:t>
            </a:r>
            <a:r>
              <a:rPr lang="en-US" altLang="ja-JP" dirty="0">
                <a:solidFill>
                  <a:prstClr val="black"/>
                </a:solidFill>
              </a:rPr>
              <a:t>0 </a:t>
            </a:r>
            <a:r>
              <a:rPr lang="ja-JP" altLang="en-US" dirty="0">
                <a:solidFill>
                  <a:prstClr val="black"/>
                </a:solidFill>
              </a:rPr>
              <a:t>～ </a:t>
            </a:r>
            <a:r>
              <a:rPr lang="en-US" altLang="ja-JP" dirty="0">
                <a:solidFill>
                  <a:prstClr val="black"/>
                </a:solidFill>
              </a:rPr>
              <a:t>1 </a:t>
            </a:r>
            <a:r>
              <a:rPr lang="ja-JP" altLang="en-US" dirty="0">
                <a:solidFill>
                  <a:prstClr val="black"/>
                </a:solidFill>
              </a:rPr>
              <a:t>の数が大きい順に </a:t>
            </a:r>
            <a:r>
              <a:rPr lang="en-US" altLang="ja-JP" i="1" dirty="0">
                <a:solidFill>
                  <a:prstClr val="black"/>
                </a:solidFill>
              </a:rPr>
              <a:t>m</a:t>
            </a:r>
            <a:r>
              <a:rPr lang="en-US" altLang="ja-JP" dirty="0">
                <a:solidFill>
                  <a:prstClr val="black"/>
                </a:solidFill>
              </a:rPr>
              <a:t> </a:t>
            </a:r>
            <a:r>
              <a:rPr lang="ja-JP" altLang="en-US" dirty="0">
                <a:solidFill>
                  <a:prstClr val="black"/>
                </a:solidFill>
              </a:rPr>
              <a:t>個の説明変数を選択すれば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選択される説明変数の数を</a:t>
            </a:r>
            <a:r>
              <a:rPr lang="ja-JP" altLang="en-US" dirty="0" smtClean="0">
                <a:solidFill>
                  <a:prstClr val="black"/>
                </a:solidFill>
              </a:rPr>
              <a:t>決められる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699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299108" cy="590931"/>
          </a:xfrm>
        </p:spPr>
        <p:txBody>
          <a:bodyPr/>
          <a:lstStyle/>
          <a:p>
            <a:r>
              <a:rPr kumimoji="1" lang="en-US" altLang="ja-JP" dirty="0" smtClean="0"/>
              <a:t>GASVR </a:t>
            </a:r>
            <a:r>
              <a:rPr kumimoji="1" lang="ja-JP" altLang="en-US" dirty="0" smtClean="0"/>
              <a:t>適合度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570363" y="1549822"/>
            <a:ext cx="750558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選択された説明変数のみを用いて、目的変数との間で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与えられた </a:t>
            </a:r>
            <a:r>
              <a:rPr lang="en-US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l-GR" altLang="ja-JP" sz="2400" i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ε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l-GR" altLang="ja-JP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γ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SVR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によるクロスバリデーションを行う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最適成分数におけるクロスバリデーション推定値を用いた 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r</a:t>
            </a:r>
            <a:r>
              <a:rPr lang="en-US" altLang="ja-JP" sz="24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適合度と</a:t>
            </a: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する</a:t>
            </a:r>
            <a:endParaRPr lang="en-US" altLang="ja-JP" sz="2400" dirty="0" smtClean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クロスバリデーションについてはこちら：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https://datachemeng.com/modelvalidation</a:t>
            </a:r>
            <a:r>
              <a:rPr lang="en-US" altLang="ja-JP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  <a:hlinkClick r:id="rId2"/>
              </a:rPr>
              <a:t>/</a:t>
            </a:r>
            <a:endParaRPr lang="en-US" altLang="ja-JP" sz="24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9701</TotalTime>
  <Words>405</Words>
  <Application>Microsoft Office PowerPoint</Application>
  <PresentationFormat>画面に合わせる (4:3)</PresentationFormat>
  <Paragraphs>136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Genetic Algorithm-based Partial Least Squares GAPLS  Genetic Algorithm-based Support Vector Regression GASVR</vt:lpstr>
      <vt:lpstr>GAPLS, GASVR とは？</vt:lpstr>
      <vt:lpstr>PLS, SVR</vt:lpstr>
      <vt:lpstr>遺伝的アルゴリズム (GA) の流れ</vt:lpstr>
      <vt:lpstr>GAPLS 個体の表現方法</vt:lpstr>
      <vt:lpstr>GAPLS 適合度</vt:lpstr>
      <vt:lpstr>GASVR 個体の表現方法 1/2</vt:lpstr>
      <vt:lpstr>GASVR 個体の表現方法 2/2</vt:lpstr>
      <vt:lpstr>GASVR 適合度</vt:lpstr>
      <vt:lpstr>どうやって実際にGAPLS, GASVRを実行するか？</vt:lpstr>
      <vt:lpstr>注意点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735</cp:revision>
  <cp:lastPrinted>2018-07-07T07:57:11Z</cp:lastPrinted>
  <dcterms:created xsi:type="dcterms:W3CDTF">2017-03-17T08:34:14Z</dcterms:created>
  <dcterms:modified xsi:type="dcterms:W3CDTF">2018-07-07T23:15:17Z</dcterms:modified>
</cp:coreProperties>
</file>