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11"/>
  </p:notesMasterIdLst>
  <p:sldIdLst>
    <p:sldId id="256" r:id="rId2"/>
    <p:sldId id="395" r:id="rId3"/>
    <p:sldId id="396" r:id="rId4"/>
    <p:sldId id="397" r:id="rId5"/>
    <p:sldId id="398" r:id="rId6"/>
    <p:sldId id="399" r:id="rId7"/>
    <p:sldId id="400" r:id="rId8"/>
    <p:sldId id="401" r:id="rId9"/>
    <p:sldId id="402" r:id="rId10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CC"/>
    <a:srgbClr val="0000FF"/>
    <a:srgbClr val="CCECFF"/>
    <a:srgbClr val="CCFFFF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6041" autoAdjust="0"/>
  </p:normalViewPr>
  <p:slideViewPr>
    <p:cSldViewPr snapToGrid="0">
      <p:cViewPr varScale="1">
        <p:scale>
          <a:sx n="119" d="100"/>
          <a:sy n="119" d="100"/>
        </p:scale>
        <p:origin x="1464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463620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メイリオ" panose="020B0604030504040204" pitchFamily="50" charset="-128"/>
              <a:buChar char="⁃"/>
              <a:defRPr/>
            </a:lvl3pPr>
          </a:lstStyle>
          <a:p>
            <a:pPr lvl="0"/>
            <a:r>
              <a:rPr lang="ja-JP" altLang="en-US" dirty="0"/>
              <a:t> 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2020/12/22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2020/12/22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6291" y="1409758"/>
            <a:ext cx="7215437" cy="1754326"/>
          </a:xfrm>
        </p:spPr>
        <p:txBody>
          <a:bodyPr/>
          <a:lstStyle/>
          <a:p>
            <a:r>
              <a:rPr lang="ja-JP" altLang="en-US" sz="4000" dirty="0"/>
              <a:t>線形判別分析</a:t>
            </a:r>
            <a:br>
              <a:rPr lang="en-US" altLang="ja-JP" sz="4000" dirty="0"/>
            </a:br>
            <a:r>
              <a:rPr lang="en-US" altLang="ja-JP" sz="4000" dirty="0"/>
              <a:t>Linear Discriminant Analysis</a:t>
            </a:r>
            <a:br>
              <a:rPr lang="en-US" altLang="ja-JP" sz="4000" dirty="0"/>
            </a:br>
            <a:r>
              <a:rPr lang="en-US" altLang="ja-JP" sz="4000" dirty="0"/>
              <a:t>LDA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明治大学 理工学部 応用化学科</a:t>
            </a:r>
            <a:endParaRPr lang="en-US" altLang="ja-JP" dirty="0"/>
          </a:p>
          <a:p>
            <a:r>
              <a:rPr lang="ja-JP" altLang="en-US" dirty="0"/>
              <a:t>データ化学工学研究室  金子 弘昌</a:t>
            </a:r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735673" cy="590931"/>
          </a:xfrm>
        </p:spPr>
        <p:txBody>
          <a:bodyPr/>
          <a:lstStyle/>
          <a:p>
            <a:r>
              <a:rPr kumimoji="1" lang="ja-JP" altLang="en-US" dirty="0"/>
              <a:t>線形判別分析 </a:t>
            </a:r>
            <a:r>
              <a:rPr kumimoji="1" lang="en-US" altLang="ja-JP" dirty="0"/>
              <a:t>(LDA) </a:t>
            </a:r>
            <a:r>
              <a:rPr kumimoji="1" lang="ja-JP" altLang="en-US" dirty="0"/>
              <a:t>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690310" cy="1614288"/>
          </a:xfrm>
        </p:spPr>
        <p:txBody>
          <a:bodyPr/>
          <a:lstStyle/>
          <a:p>
            <a:r>
              <a:rPr lang="ja-JP" altLang="en-US" dirty="0"/>
              <a:t>線形判別分析 </a:t>
            </a:r>
            <a:r>
              <a:rPr lang="en-US" altLang="ja-JP" dirty="0"/>
              <a:t>(Linear Discriminant Analysis, LDA)</a:t>
            </a:r>
          </a:p>
          <a:p>
            <a:pPr lvl="1"/>
            <a:r>
              <a:rPr lang="en-US" altLang="ja-JP" dirty="0"/>
              <a:t>1</a:t>
            </a:r>
            <a:r>
              <a:rPr lang="ja-JP" altLang="en-US" dirty="0"/>
              <a:t>次元</a:t>
            </a:r>
            <a:r>
              <a:rPr lang="en-US" altLang="ja-JP" dirty="0"/>
              <a:t>(z)</a:t>
            </a:r>
            <a:r>
              <a:rPr lang="ja-JP" altLang="en-US" dirty="0"/>
              <a:t>に線形写像し、</a:t>
            </a:r>
            <a:r>
              <a:rPr lang="en-US" altLang="ja-JP" dirty="0"/>
              <a:t>z </a:t>
            </a:r>
            <a:r>
              <a:rPr lang="ja-JP" altLang="en-US" dirty="0"/>
              <a:t>で </a:t>
            </a:r>
            <a:r>
              <a:rPr lang="en-US" altLang="ja-JP" dirty="0"/>
              <a:t>2 </a:t>
            </a:r>
            <a:r>
              <a:rPr lang="ja-JP" altLang="en-US" dirty="0" err="1"/>
              <a:t>つの</a:t>
            </a:r>
            <a:r>
              <a:rPr lang="ja-JP" altLang="en-US" dirty="0"/>
              <a:t>クラスを識別する</a:t>
            </a:r>
            <a:endParaRPr lang="en-US" altLang="ja-JP" dirty="0"/>
          </a:p>
          <a:p>
            <a:pPr lvl="1"/>
            <a:r>
              <a:rPr lang="en-US" altLang="ja-JP" dirty="0"/>
              <a:t>2</a:t>
            </a:r>
            <a:r>
              <a:rPr lang="ja-JP" altLang="en-US" dirty="0" err="1"/>
              <a:t>つの</a:t>
            </a:r>
            <a:r>
              <a:rPr lang="ja-JP" altLang="en-US" dirty="0"/>
              <a:t>クラスを “最もよく判別する” ように線形写像する</a:t>
            </a:r>
          </a:p>
          <a:p>
            <a:pPr lvl="1"/>
            <a:r>
              <a:rPr lang="ja-JP" altLang="en-US" dirty="0"/>
              <a:t>クラスが</a:t>
            </a:r>
            <a:r>
              <a:rPr lang="en-US" altLang="ja-JP" dirty="0"/>
              <a:t>3</a:t>
            </a:r>
            <a:r>
              <a:rPr lang="ja-JP" altLang="en-US" dirty="0"/>
              <a:t>つ以上あるときにも拡張できる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2113233" y="2819377"/>
            <a:ext cx="0" cy="360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rot="5400000" flipV="1">
            <a:off x="3903185" y="4609297"/>
            <a:ext cx="0" cy="3600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389201" y="2990353"/>
            <a:ext cx="228600" cy="228600"/>
          </a:xfrm>
          <a:prstGeom prst="ellipse">
            <a:avLst/>
          </a:prstGeom>
          <a:solidFill>
            <a:srgbClr val="FFCCCC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314011" y="3575909"/>
            <a:ext cx="228600" cy="228600"/>
          </a:xfrm>
          <a:prstGeom prst="ellipse">
            <a:avLst/>
          </a:prstGeom>
          <a:solidFill>
            <a:srgbClr val="FFCCCC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960705" y="3204667"/>
            <a:ext cx="228600" cy="228600"/>
          </a:xfrm>
          <a:prstGeom prst="ellipse">
            <a:avLst/>
          </a:prstGeom>
          <a:solidFill>
            <a:srgbClr val="FFCCCC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5265485" y="3942845"/>
            <a:ext cx="228600" cy="228600"/>
          </a:xfrm>
          <a:prstGeom prst="ellipse">
            <a:avLst/>
          </a:prstGeom>
          <a:solidFill>
            <a:srgbClr val="FFCCCC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5074286" y="4456693"/>
            <a:ext cx="228600" cy="228600"/>
          </a:xfrm>
          <a:prstGeom prst="ellipse">
            <a:avLst/>
          </a:prstGeom>
          <a:solidFill>
            <a:srgbClr val="FFCCCC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4542611" y="4162204"/>
            <a:ext cx="228600" cy="228600"/>
          </a:xfrm>
          <a:prstGeom prst="ellipse">
            <a:avLst/>
          </a:prstGeom>
          <a:solidFill>
            <a:srgbClr val="FFCCCC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2531813" y="4990617"/>
            <a:ext cx="228600" cy="2286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3114617" y="4298823"/>
            <a:ext cx="228600" cy="2286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2636585" y="4514345"/>
            <a:ext cx="228600" cy="2286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2560385" y="5733545"/>
            <a:ext cx="228600" cy="2286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0" name="Oval 18"/>
          <p:cNvSpPr>
            <a:spLocks noChangeArrowheads="1"/>
          </p:cNvSpPr>
          <p:nvPr/>
        </p:nvSpPr>
        <p:spPr bwMode="auto">
          <a:xfrm>
            <a:off x="3093785" y="5276345"/>
            <a:ext cx="228600" cy="2286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3526864" y="4865884"/>
            <a:ext cx="228600" cy="2286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755464" y="5495213"/>
            <a:ext cx="228600" cy="228600"/>
          </a:xfrm>
          <a:prstGeom prst="ellipse">
            <a:avLst/>
          </a:prstGeom>
          <a:solidFill>
            <a:srgbClr val="CCECFF"/>
          </a:solidFill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156222"/>
              </p:ext>
            </p:extLst>
          </p:nvPr>
        </p:nvGraphicFramePr>
        <p:xfrm>
          <a:off x="6722296" y="2925933"/>
          <a:ext cx="187483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0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2296" y="2925933"/>
                        <a:ext cx="1874838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0"/>
          <p:cNvSpPr txBox="1">
            <a:spLocks noChangeArrowheads="1"/>
          </p:cNvSpPr>
          <p:nvPr/>
        </p:nvSpPr>
        <p:spPr bwMode="auto">
          <a:xfrm>
            <a:off x="5320890" y="6389197"/>
            <a:ext cx="48442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2400" baseline="-25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1537131" y="2819377"/>
            <a:ext cx="48442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lang="ja-JP" altLang="en-US" sz="2400" baseline="-25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 flipV="1">
            <a:off x="1913864" y="2765960"/>
            <a:ext cx="4207020" cy="3440949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5897014" y="2926036"/>
            <a:ext cx="34015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z</a:t>
            </a:r>
            <a:endParaRPr lang="ja-JP" altLang="en-US" sz="2400" baseline="-25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5715376" y="4183290"/>
            <a:ext cx="103746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クラス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2400" baseline="-25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2912950" y="5942681"/>
            <a:ext cx="117211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クラス</a:t>
            </a:r>
            <a:r>
              <a:rPr lang="en-US" altLang="ja-JP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-1</a:t>
            </a:r>
            <a:endParaRPr lang="ja-JP" altLang="en-US" sz="2400" baseline="-25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rot="5400000" flipV="1">
            <a:off x="2424413" y="3116775"/>
            <a:ext cx="3266402" cy="2671611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0000" tIns="46800" rIns="90000" bIns="4680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649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960012" cy="590931"/>
          </a:xfrm>
        </p:spPr>
        <p:txBody>
          <a:bodyPr/>
          <a:lstStyle/>
          <a:p>
            <a:r>
              <a:rPr lang="en-US" altLang="ja-JP" dirty="0"/>
              <a:t>“</a:t>
            </a:r>
            <a:r>
              <a:rPr lang="ja-JP" altLang="en-US" dirty="0"/>
              <a:t>最もよく判別する</a:t>
            </a:r>
            <a:r>
              <a:rPr lang="en-US" altLang="ja-JP" dirty="0"/>
              <a:t>” </a:t>
            </a:r>
            <a:r>
              <a:rPr lang="ja-JP" altLang="en-US" dirty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811206" cy="3188565"/>
          </a:xfrm>
        </p:spPr>
        <p:txBody>
          <a:bodyPr/>
          <a:lstStyle/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各クラスのサンプルは固まっている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 クラス</a:t>
            </a:r>
            <a:r>
              <a:rPr lang="en-US" altLang="ja-JP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赤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とクラス</a:t>
            </a:r>
            <a:r>
              <a:rPr lang="en-US" altLang="ja-JP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ja-JP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青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は散らばっている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9148" y="1672087"/>
            <a:ext cx="374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z </a:t>
            </a:r>
            <a:r>
              <a:rPr kumimoji="1" lang="ja-JP" altLang="en-US" sz="24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での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クラス</a:t>
            </a:r>
            <a:r>
              <a:rPr kumimoji="1" lang="ja-JP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内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のばらつき </a:t>
            </a:r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V</a:t>
            </a:r>
            <a:r>
              <a:rPr lang="en-US" altLang="ja-JP" sz="2400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Wz</a:t>
            </a:r>
            <a:endParaRPr kumimoji="1"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9148" y="4487686"/>
            <a:ext cx="3676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z </a:t>
            </a:r>
            <a:r>
              <a:rPr kumimoji="1" lang="ja-JP" altLang="en-US" sz="24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での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クラス</a:t>
            </a:r>
            <a:r>
              <a:rPr kumimoji="1" lang="ja-JP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間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のばらつき </a:t>
            </a:r>
            <a:r>
              <a:rPr kumimoji="1"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V</a:t>
            </a:r>
            <a:r>
              <a:rPr kumimoji="1" lang="en-US" altLang="ja-JP" sz="2400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Bz</a:t>
            </a:r>
            <a:endParaRPr kumimoji="1" lang="en-US" altLang="ja-JP" sz="2400" baseline="-250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766443"/>
              </p:ext>
            </p:extLst>
          </p:nvPr>
        </p:nvGraphicFramePr>
        <p:xfrm>
          <a:off x="479148" y="5270660"/>
          <a:ext cx="21129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2" name="Equation" r:id="rId3" imgW="1091880" imgH="304560" progId="Equation.DSMT4">
                  <p:embed/>
                </p:oleObj>
              </mc:Choice>
              <mc:Fallback>
                <p:oleObj name="Equation" r:id="rId3" imgW="1091880" imgH="30456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48" y="5270660"/>
                        <a:ext cx="211296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920898"/>
              </p:ext>
            </p:extLst>
          </p:nvPr>
        </p:nvGraphicFramePr>
        <p:xfrm>
          <a:off x="479148" y="2427288"/>
          <a:ext cx="538321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3" name="Equation" r:id="rId5" imgW="2781000" imgH="380880" progId="Equation.DSMT4">
                  <p:embed/>
                </p:oleObj>
              </mc:Choice>
              <mc:Fallback>
                <p:oleObj name="Equation" r:id="rId5" imgW="2781000" imgH="3808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48" y="2427288"/>
                        <a:ext cx="5383212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618362"/>
              </p:ext>
            </p:extLst>
          </p:nvPr>
        </p:nvGraphicFramePr>
        <p:xfrm>
          <a:off x="6361860" y="2373963"/>
          <a:ext cx="44291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4" name="Equation" r:id="rId7" imgW="228600" imgH="241200" progId="Equation.DSMT4">
                  <p:embed/>
                </p:oleObj>
              </mc:Choice>
              <mc:Fallback>
                <p:oleObj name="Equation" r:id="rId7" imgW="228600" imgH="2412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860" y="2373963"/>
                        <a:ext cx="44291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823564" y="2373963"/>
            <a:ext cx="2092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: 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クラス </a:t>
            </a:r>
            <a:r>
              <a:rPr kumimoji="1"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 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のみの</a:t>
            </a:r>
            <a:br>
              <a:rPr kumimoji="1"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kumimoji="1"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z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の平均</a:t>
            </a:r>
            <a:endParaRPr kumimoji="1"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24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430747" cy="590931"/>
          </a:xfrm>
        </p:spPr>
        <p:txBody>
          <a:bodyPr/>
          <a:lstStyle/>
          <a:p>
            <a:r>
              <a:rPr kumimoji="1" lang="ja-JP" altLang="en-US" dirty="0"/>
              <a:t>重み </a:t>
            </a:r>
            <a:r>
              <a:rPr kumimoji="1" lang="en-US" altLang="ja-JP" dirty="0"/>
              <a:t>w </a:t>
            </a:r>
            <a:r>
              <a:rPr kumimoji="1" lang="ja-JP" altLang="en-US" dirty="0"/>
              <a:t>の求め方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6099747" cy="1678408"/>
          </a:xfrm>
        </p:spPr>
        <p:txBody>
          <a:bodyPr/>
          <a:lstStyle/>
          <a:p>
            <a:r>
              <a:rPr lang="ja-JP" altLang="en-US" dirty="0"/>
              <a:t>① 各クラスのサンプルは固まっている</a:t>
            </a:r>
            <a:endParaRPr lang="en-US" altLang="ja-JP" dirty="0"/>
          </a:p>
          <a:p>
            <a:pPr lvl="1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での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クラス</a:t>
            </a:r>
            <a:r>
              <a:rPr lang="ja-JP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のばらつき 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ja-JP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Wz</a:t>
            </a:r>
            <a:endParaRPr lang="en-US" altLang="ja-JP" dirty="0"/>
          </a:p>
          <a:p>
            <a:r>
              <a:rPr lang="ja-JP" altLang="en-US" dirty="0"/>
              <a:t>② クラス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(</a:t>
            </a:r>
            <a:r>
              <a:rPr lang="ja-JP" altLang="en-US" dirty="0">
                <a:solidFill>
                  <a:srgbClr val="FF0000"/>
                </a:solidFill>
              </a:rPr>
              <a:t>赤</a:t>
            </a:r>
            <a:r>
              <a:rPr lang="en-US" altLang="ja-JP" dirty="0"/>
              <a:t>) </a:t>
            </a:r>
            <a:r>
              <a:rPr lang="ja-JP" altLang="en-US" dirty="0"/>
              <a:t>とクラス</a:t>
            </a:r>
            <a:r>
              <a:rPr lang="en-US" altLang="ja-JP" dirty="0">
                <a:solidFill>
                  <a:srgbClr val="0000FF"/>
                </a:solidFill>
              </a:rPr>
              <a:t>-1</a:t>
            </a:r>
            <a:r>
              <a:rPr lang="en-US" altLang="ja-JP" dirty="0"/>
              <a:t>(</a:t>
            </a:r>
            <a:r>
              <a:rPr lang="ja-JP" altLang="en-US" dirty="0">
                <a:solidFill>
                  <a:srgbClr val="0000FF"/>
                </a:solidFill>
              </a:rPr>
              <a:t>青</a:t>
            </a:r>
            <a:r>
              <a:rPr lang="en-US" altLang="ja-JP" dirty="0"/>
              <a:t>)</a:t>
            </a:r>
            <a:r>
              <a:rPr lang="ja-JP" altLang="en-US" dirty="0"/>
              <a:t>は散らばっている</a:t>
            </a:r>
            <a:endParaRPr lang="en-US" altLang="ja-JP" dirty="0"/>
          </a:p>
          <a:p>
            <a:pPr lvl="1"/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ja-JP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での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クラス</a:t>
            </a:r>
            <a:r>
              <a:rPr lang="ja-JP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間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のばらつき 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ja-JP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Bz</a:t>
            </a:r>
            <a:endParaRPr lang="en-US" altLang="ja-JP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499971"/>
              </p:ext>
            </p:extLst>
          </p:nvPr>
        </p:nvGraphicFramePr>
        <p:xfrm>
          <a:off x="2328863" y="4629150"/>
          <a:ext cx="103187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6" name="Equation" r:id="rId3" imgW="533160" imgH="431640" progId="Equation.DSMT4">
                  <p:embed/>
                </p:oleObj>
              </mc:Choice>
              <mc:Fallback>
                <p:oleObj name="Equation" r:id="rId3" imgW="53316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4629150"/>
                        <a:ext cx="1031875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81428" y="3309173"/>
            <a:ext cx="8239756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V</a:t>
            </a:r>
            <a:r>
              <a:rPr lang="en-US" altLang="ja-JP" sz="2400" i="1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Wz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が小さく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①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V</a:t>
            </a:r>
            <a:r>
              <a:rPr lang="en-US" altLang="ja-JP" sz="2400" i="1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Bz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が大きくなる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②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直線を引く 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を求める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1" lang="en-US" altLang="ja-JP" sz="2400" baseline="-250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11310" y="4798651"/>
            <a:ext cx="3586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が最大になる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, </a:t>
            </a:r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を求める</a:t>
            </a:r>
            <a:endParaRPr kumimoji="1" lang="en-US" altLang="ja-JP" sz="2400" baseline="-250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1633489" y="4798651"/>
            <a:ext cx="454967" cy="467609"/>
          </a:xfrm>
          <a:prstGeom prst="rightArrow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551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846980" cy="590931"/>
          </a:xfrm>
        </p:spPr>
        <p:txBody>
          <a:bodyPr/>
          <a:lstStyle/>
          <a:p>
            <a:r>
              <a:rPr kumimoji="1" lang="en-US" altLang="ja-JP" dirty="0"/>
              <a:t>J </a:t>
            </a:r>
            <a:r>
              <a:rPr kumimoji="1" lang="ja-JP" altLang="en-US" dirty="0"/>
              <a:t>の整理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995716"/>
              </p:ext>
            </p:extLst>
          </p:nvPr>
        </p:nvGraphicFramePr>
        <p:xfrm>
          <a:off x="1050257" y="5391337"/>
          <a:ext cx="35115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2" name="Equation" r:id="rId3" imgW="1815840" imgH="304560" progId="Equation.DSMT4">
                  <p:embed/>
                </p:oleObj>
              </mc:Choice>
              <mc:Fallback>
                <p:oleObj name="Equation" r:id="rId3" imgW="1815840" imgH="30456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257" y="5391337"/>
                        <a:ext cx="3511550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921108"/>
              </p:ext>
            </p:extLst>
          </p:nvPr>
        </p:nvGraphicFramePr>
        <p:xfrm>
          <a:off x="181428" y="1678175"/>
          <a:ext cx="8891587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3" name="Equation" r:id="rId5" imgW="4597200" imgH="1892160" progId="Equation.DSMT4">
                  <p:embed/>
                </p:oleObj>
              </mc:Choice>
              <mc:Fallback>
                <p:oleObj name="Equation" r:id="rId5" imgW="4597200" imgH="189216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28" y="1678175"/>
                        <a:ext cx="8891587" cy="354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323716"/>
              </p:ext>
            </p:extLst>
          </p:nvPr>
        </p:nvGraphicFramePr>
        <p:xfrm>
          <a:off x="646565" y="1008250"/>
          <a:ext cx="262413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4" name="Equation" r:id="rId7" imgW="1244520" imgH="228600" progId="Equation.DSMT4">
                  <p:embed/>
                </p:oleObj>
              </mc:Choice>
              <mc:Fallback>
                <p:oleObj name="Equation" r:id="rId7" imgW="1244520" imgH="2286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65" y="1008250"/>
                        <a:ext cx="2624138" cy="484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730775"/>
              </p:ext>
            </p:extLst>
          </p:nvPr>
        </p:nvGraphicFramePr>
        <p:xfrm>
          <a:off x="5963348" y="1031525"/>
          <a:ext cx="2944812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5" name="Equation" r:id="rId9" imgW="1396800" imgH="482400" progId="Equation.DSMT4">
                  <p:embed/>
                </p:oleObj>
              </mc:Choice>
              <mc:Fallback>
                <p:oleObj name="Equation" r:id="rId9" imgW="1396800" imgH="48240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348" y="1031525"/>
                        <a:ext cx="2944812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348542"/>
              </p:ext>
            </p:extLst>
          </p:nvPr>
        </p:nvGraphicFramePr>
        <p:xfrm>
          <a:off x="1050257" y="5972175"/>
          <a:ext cx="80041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6" name="Equation" r:id="rId11" imgW="4140000" imgH="380880" progId="Equation.DSMT4">
                  <p:embed/>
                </p:oleObj>
              </mc:Choice>
              <mc:Fallback>
                <p:oleObj name="Equation" r:id="rId11" imgW="4140000" imgH="38088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257" y="5972175"/>
                        <a:ext cx="80041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421450" y="4608754"/>
            <a:ext cx="2371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: 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クラス </a:t>
            </a:r>
            <a:r>
              <a:rPr kumimoji="1"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 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のみの</a:t>
            </a:r>
            <a:br>
              <a:rPr kumimoji="1"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kumimoji="1"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x </a:t>
            </a:r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の平均ベクトル</a:t>
            </a:r>
            <a:endParaRPr kumimoji="1"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256467"/>
              </p:ext>
            </p:extLst>
          </p:nvPr>
        </p:nvGraphicFramePr>
        <p:xfrm>
          <a:off x="5988800" y="4657613"/>
          <a:ext cx="4651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7" name="Equation" r:id="rId13" imgW="241200" imgH="241200" progId="Equation.DSMT4">
                  <p:embed/>
                </p:oleObj>
              </mc:Choice>
              <mc:Fallback>
                <p:oleObj name="Equation" r:id="rId13" imgW="241200" imgH="2412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800" y="4657613"/>
                        <a:ext cx="465137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17260" y="5445461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ただし、</a:t>
            </a:r>
            <a:endParaRPr kumimoji="1"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0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263761" cy="590931"/>
          </a:xfrm>
        </p:spPr>
        <p:txBody>
          <a:bodyPr/>
          <a:lstStyle/>
          <a:p>
            <a:r>
              <a:rPr kumimoji="1" lang="en-US" altLang="ja-JP" dirty="0"/>
              <a:t>w </a:t>
            </a:r>
            <a:r>
              <a:rPr kumimoji="1" lang="ja-JP" altLang="en-US" dirty="0"/>
              <a:t>を求める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255672"/>
              </p:ext>
            </p:extLst>
          </p:nvPr>
        </p:nvGraphicFramePr>
        <p:xfrm>
          <a:off x="1544144" y="2175814"/>
          <a:ext cx="525303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6" name="Equation" r:id="rId3" imgW="2717640" imgH="596880" progId="Equation.DSMT4">
                  <p:embed/>
                </p:oleObj>
              </mc:Choice>
              <mc:Fallback>
                <p:oleObj name="Equation" r:id="rId3" imgW="2717640" imgH="59688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144" y="2175814"/>
                        <a:ext cx="5253038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49614" y="1378086"/>
            <a:ext cx="1572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が最大値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977240" y="1378086"/>
            <a:ext cx="2800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en-US" altLang="ja-JP" sz="2400" dirty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 </a:t>
            </a:r>
            <a:r>
              <a:rPr lang="en-US" altLang="ja-JP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dirty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で偏</a:t>
            </a:r>
            <a:r>
              <a:rPr lang="ja-JP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微分して0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948981"/>
              </p:ext>
            </p:extLst>
          </p:nvPr>
        </p:nvGraphicFramePr>
        <p:xfrm>
          <a:off x="931863" y="3542553"/>
          <a:ext cx="66770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7" name="Equation" r:id="rId5" imgW="3454200" imgH="304560" progId="Equation.DSMT4">
                  <p:embed/>
                </p:oleObj>
              </mc:Choice>
              <mc:Fallback>
                <p:oleObj name="Equation" r:id="rId5" imgW="3454200" imgH="30456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3542553"/>
                        <a:ext cx="667702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049050"/>
              </p:ext>
            </p:extLst>
          </p:nvPr>
        </p:nvGraphicFramePr>
        <p:xfrm>
          <a:off x="1738313" y="4939553"/>
          <a:ext cx="52038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8" name="Equation" r:id="rId7" imgW="2692080" imgH="558720" progId="Equation.DSMT4">
                  <p:embed/>
                </p:oleObj>
              </mc:Choice>
              <mc:Fallback>
                <p:oleObj name="Equation" r:id="rId7" imgW="2692080" imgH="55872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3" y="4939553"/>
                        <a:ext cx="5203825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139595" y="4339347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スカラ</a:t>
            </a:r>
          </a:p>
        </p:txBody>
      </p:sp>
      <p:cxnSp>
        <p:nvCxnSpPr>
          <p:cNvPr id="11" name="カギ線コネクタ 33"/>
          <p:cNvCxnSpPr>
            <a:stCxn id="10" idx="1"/>
          </p:cNvCxnSpPr>
          <p:nvPr/>
        </p:nvCxnSpPr>
        <p:spPr>
          <a:xfrm flipH="1" flipV="1">
            <a:off x="1921893" y="4179828"/>
            <a:ext cx="1217702" cy="39035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triangle" w="lg" len="lg"/>
          </a:ln>
          <a:effectLst/>
        </p:spPr>
      </p:cxnSp>
      <p:cxnSp>
        <p:nvCxnSpPr>
          <p:cNvPr id="12" name="カギ線コネクタ 33"/>
          <p:cNvCxnSpPr>
            <a:stCxn id="10" idx="0"/>
          </p:cNvCxnSpPr>
          <p:nvPr/>
        </p:nvCxnSpPr>
        <p:spPr>
          <a:xfrm flipH="1" flipV="1">
            <a:off x="3556537" y="4104703"/>
            <a:ext cx="9618" cy="234644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triangle" w="lg" len="lg"/>
          </a:ln>
          <a:effectLst/>
        </p:spPr>
      </p:cxnSp>
      <p:cxnSp>
        <p:nvCxnSpPr>
          <p:cNvPr id="13" name="カギ線コネクタ 33"/>
          <p:cNvCxnSpPr>
            <a:stCxn id="10" idx="3"/>
          </p:cNvCxnSpPr>
          <p:nvPr/>
        </p:nvCxnSpPr>
        <p:spPr>
          <a:xfrm flipV="1">
            <a:off x="3992714" y="4279856"/>
            <a:ext cx="2102171" cy="290324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triangle" w="lg" len="lg"/>
          </a:ln>
          <a:effectLst/>
        </p:spPr>
      </p:cxnSp>
      <p:cxnSp>
        <p:nvCxnSpPr>
          <p:cNvPr id="14" name="カギ線コネクタ 33"/>
          <p:cNvCxnSpPr/>
          <p:nvPr/>
        </p:nvCxnSpPr>
        <p:spPr>
          <a:xfrm flipH="1">
            <a:off x="5508104" y="4112958"/>
            <a:ext cx="158400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tailEnd type="none" w="lg" len="lg"/>
          </a:ln>
          <a:effectLst/>
        </p:spPr>
      </p:cxn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719447"/>
              </p:ext>
            </p:extLst>
          </p:nvPr>
        </p:nvGraphicFramePr>
        <p:xfrm>
          <a:off x="2578100" y="6123828"/>
          <a:ext cx="2479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9" name="Equation" r:id="rId9" imgW="1282680" imgH="279360" progId="Equation.DSMT4">
                  <p:embed/>
                </p:oleObj>
              </mc:Choice>
              <mc:Fallback>
                <p:oleObj name="Equation" r:id="rId9" imgW="1282680" imgH="279360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6123828"/>
                        <a:ext cx="2479675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カギ線コネクタ 33"/>
          <p:cNvCxnSpPr/>
          <p:nvPr/>
        </p:nvCxnSpPr>
        <p:spPr>
          <a:xfrm flipH="1">
            <a:off x="2998127" y="4112958"/>
            <a:ext cx="910352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tailEnd type="none" w="lg" len="lg"/>
          </a:ln>
          <a:effectLst/>
        </p:spPr>
      </p:cxnSp>
      <p:cxnSp>
        <p:nvCxnSpPr>
          <p:cNvPr id="17" name="カギ線コネクタ 33"/>
          <p:cNvCxnSpPr/>
          <p:nvPr/>
        </p:nvCxnSpPr>
        <p:spPr>
          <a:xfrm flipH="1">
            <a:off x="931863" y="4112958"/>
            <a:ext cx="1105540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tailEnd type="none" w="lg" len="lg"/>
          </a:ln>
          <a:effectLst/>
        </p:spPr>
      </p:cxn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417952" y="6149338"/>
            <a:ext cx="3592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の大きさは気にしなくてよい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213427" y="1378086"/>
            <a:ext cx="1572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J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が極大値</a:t>
            </a:r>
          </a:p>
        </p:txBody>
      </p:sp>
      <p:sp>
        <p:nvSpPr>
          <p:cNvPr id="20" name="右矢印 19"/>
          <p:cNvSpPr/>
          <p:nvPr/>
        </p:nvSpPr>
        <p:spPr>
          <a:xfrm>
            <a:off x="2390470" y="1375114"/>
            <a:ext cx="454967" cy="467609"/>
          </a:xfrm>
          <a:prstGeom prst="rightArrow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21" name="右矢印 20"/>
          <p:cNvSpPr/>
          <p:nvPr/>
        </p:nvSpPr>
        <p:spPr>
          <a:xfrm>
            <a:off x="5154283" y="1375114"/>
            <a:ext cx="454967" cy="467609"/>
          </a:xfrm>
          <a:prstGeom prst="rightArrow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348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700326" cy="590931"/>
          </a:xfrm>
        </p:spPr>
        <p:txBody>
          <a:bodyPr/>
          <a:lstStyle/>
          <a:p>
            <a:r>
              <a:rPr kumimoji="1" lang="ja-JP" altLang="en-US" dirty="0"/>
              <a:t>クラス分類の結果の評価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4530407" cy="424732"/>
          </a:xfrm>
        </p:spPr>
        <p:txBody>
          <a:bodyPr/>
          <a:lstStyle/>
          <a:p>
            <a:r>
              <a:rPr lang="ja-JP" altLang="fr-FR" dirty="0"/>
              <a:t>混同行列 </a:t>
            </a:r>
            <a:r>
              <a:rPr lang="en-US" altLang="ja-JP" dirty="0"/>
              <a:t>(</a:t>
            </a:r>
            <a:r>
              <a:rPr lang="fr-FR" altLang="ja-JP" dirty="0"/>
              <a:t>confusion matrix</a:t>
            </a:r>
            <a:r>
              <a:rPr lang="en-US" altLang="ja-JP" dirty="0"/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408568"/>
              </p:ext>
            </p:extLst>
          </p:nvPr>
        </p:nvGraphicFramePr>
        <p:xfrm>
          <a:off x="157375" y="1887632"/>
          <a:ext cx="885075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4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予測されたクラス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実際の</a:t>
                      </a:r>
                      <a:b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True Positive (TP)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False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Negative (FN)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False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Positive (FP)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True Negative (TN)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76642" y="4552203"/>
            <a:ext cx="1459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正解率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1921219" y="4783035"/>
            <a:ext cx="253183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2569821" y="4318248"/>
            <a:ext cx="1234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TP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872514" y="4877292"/>
            <a:ext cx="26292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TP + FN + FP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4951295" y="4552203"/>
            <a:ext cx="1459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検出率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6410349" y="4783035"/>
            <a:ext cx="13195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813503" y="4318248"/>
            <a:ext cx="5132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6461644" y="4877292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TP + FN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376642" y="5758718"/>
            <a:ext cx="1151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精度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1619672" y="5989550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2047107" y="5542384"/>
            <a:ext cx="5132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1714484" y="6074842"/>
            <a:ext cx="1178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TP + FP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4951295" y="5758718"/>
            <a:ext cx="1766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誤検出率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 bwMode="auto">
          <a:xfrm>
            <a:off x="6698381" y="5989550"/>
            <a:ext cx="13195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7116764" y="5560932"/>
            <a:ext cx="4828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FP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6749676" y="6074842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FP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8322088" y="5794887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</a:p>
        </p:txBody>
      </p:sp>
    </p:spTree>
    <p:extLst>
      <p:ext uri="{BB962C8B-B14F-4D97-AF65-F5344CB8AC3E}">
        <p14:creationId xmlns:p14="http://schemas.microsoft.com/office/powerpoint/2010/main" val="117011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319085" cy="590931"/>
          </a:xfrm>
        </p:spPr>
        <p:txBody>
          <a:bodyPr/>
          <a:lstStyle/>
          <a:p>
            <a:r>
              <a:rPr kumimoji="1" lang="ja-JP" altLang="en-US" dirty="0"/>
              <a:t>クラス分類の結果の評価 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4530407" cy="424732"/>
          </a:xfrm>
        </p:spPr>
        <p:txBody>
          <a:bodyPr/>
          <a:lstStyle/>
          <a:p>
            <a:r>
              <a:rPr lang="ja-JP" altLang="fr-FR" dirty="0"/>
              <a:t>混同行列 </a:t>
            </a:r>
            <a:r>
              <a:rPr lang="en-US" altLang="ja-JP" dirty="0"/>
              <a:t>(</a:t>
            </a:r>
            <a:r>
              <a:rPr lang="fr-FR" altLang="ja-JP" dirty="0"/>
              <a:t>confusion matrix</a:t>
            </a:r>
            <a:r>
              <a:rPr lang="en-US" altLang="ja-JP" dirty="0"/>
              <a:t>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graphicFrame>
        <p:nvGraphicFramePr>
          <p:cNvPr id="5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997221"/>
              </p:ext>
            </p:extLst>
          </p:nvPr>
        </p:nvGraphicFramePr>
        <p:xfrm>
          <a:off x="157375" y="1887632"/>
          <a:ext cx="885075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4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予測されたクラス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実際の</a:t>
                      </a:r>
                      <a:b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-3068" y="4552203"/>
            <a:ext cx="1459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正解率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1555411" y="4783036"/>
            <a:ext cx="175483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1833145" y="4318248"/>
            <a:ext cx="1199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45 + 50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1474874" y="4877292"/>
            <a:ext cx="19159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45+5+20+50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4915435" y="4552203"/>
            <a:ext cx="14590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検出率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6374489" y="4783036"/>
            <a:ext cx="118923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6718078" y="4318248"/>
            <a:ext cx="5020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6448773" y="4877292"/>
            <a:ext cx="104067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45 + 5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7532795" y="4552203"/>
            <a:ext cx="1215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 0.90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-3068" y="5758718"/>
            <a:ext cx="1151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精度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 bwMode="auto">
          <a:xfrm>
            <a:off x="1239962" y="5989550"/>
            <a:ext cx="136815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1667397" y="5542384"/>
            <a:ext cx="5020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1334774" y="6074842"/>
            <a:ext cx="1199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45 + 20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4915435" y="5758718"/>
            <a:ext cx="17668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誤検出率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6662521" y="5989550"/>
            <a:ext cx="13195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7080904" y="5560932"/>
            <a:ext cx="5020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6713816" y="6074842"/>
            <a:ext cx="11993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 + 50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2688646" y="5758717"/>
            <a:ext cx="1215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 0.69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Text Box 37"/>
          <p:cNvSpPr txBox="1">
            <a:spLocks noChangeArrowheads="1"/>
          </p:cNvSpPr>
          <p:nvPr/>
        </p:nvSpPr>
        <p:spPr bwMode="auto">
          <a:xfrm>
            <a:off x="7979408" y="5758717"/>
            <a:ext cx="1215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 0.29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3390593" y="4552203"/>
            <a:ext cx="1215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= 0.79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900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83335" cy="590931"/>
          </a:xfrm>
        </p:spPr>
        <p:txBody>
          <a:bodyPr/>
          <a:lstStyle/>
          <a:p>
            <a:r>
              <a:rPr lang="en-US" altLang="ja-JP" dirty="0"/>
              <a:t>(</a:t>
            </a:r>
            <a:r>
              <a:rPr lang="ja-JP" altLang="en-US" dirty="0"/>
              <a:t>参考</a:t>
            </a:r>
            <a:r>
              <a:rPr lang="en-US" altLang="ja-JP" dirty="0"/>
              <a:t>) Kappa</a:t>
            </a:r>
            <a:r>
              <a:rPr lang="ja-JP" altLang="en-US" dirty="0"/>
              <a:t>係数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32830" cy="885371"/>
          </a:xfrm>
        </p:spPr>
        <p:txBody>
          <a:bodyPr/>
          <a:lstStyle/>
          <a:p>
            <a:r>
              <a:rPr lang="ja-JP" altLang="en-US" dirty="0"/>
              <a:t>実際と予測結果の一致度を評価する指標</a:t>
            </a:r>
            <a:endParaRPr lang="en-US" altLang="ja-JP" dirty="0"/>
          </a:p>
          <a:p>
            <a:r>
              <a:rPr lang="en-US" altLang="ja-JP" dirty="0"/>
              <a:t>Positive(</a:t>
            </a:r>
            <a:r>
              <a:rPr lang="ja-JP" altLang="en-US" dirty="0"/>
              <a:t>陽性</a:t>
            </a:r>
            <a:r>
              <a:rPr lang="en-US" altLang="ja-JP" dirty="0"/>
              <a:t>)</a:t>
            </a:r>
            <a:r>
              <a:rPr lang="ja-JP" altLang="en-US" dirty="0"/>
              <a:t>データと</a:t>
            </a:r>
            <a:r>
              <a:rPr lang="en-US" altLang="ja-JP" dirty="0"/>
              <a:t>Negative(</a:t>
            </a:r>
            <a:r>
              <a:rPr lang="ja-JP" altLang="en-US" dirty="0"/>
              <a:t>陰性</a:t>
            </a:r>
            <a:r>
              <a:rPr lang="en-US" altLang="ja-JP" dirty="0"/>
              <a:t>)</a:t>
            </a:r>
            <a:r>
              <a:rPr lang="ja-JP" altLang="en-US" dirty="0"/>
              <a:t>データの偏りがある時に有効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テキスト ボックス 26"/>
          <p:cNvSpPr txBox="1"/>
          <p:nvPr/>
        </p:nvSpPr>
        <p:spPr>
          <a:xfrm>
            <a:off x="5189330" y="4704344"/>
            <a:ext cx="381880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1pPr>
            <a:lvl2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2pPr>
            <a:lvl3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3pPr>
            <a:lvl4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4pPr>
            <a:lvl5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200" kern="1200">
                <a:solidFill>
                  <a:schemeClr val="tx2"/>
                </a:solidFill>
                <a:latin typeface="Vladimir Script" pitchFamily="66" charset="0"/>
                <a:ea typeface="ＭＳ Ｐゴシック" charset="-128"/>
                <a:cs typeface="+mn-cs"/>
              </a:defRPr>
            </a:lvl9pPr>
          </a:lstStyle>
          <a:p>
            <a:r>
              <a:rPr lang="en-US" altLang="ja-JP" sz="1200" u="sng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http://en.wikipedia.org/wiki/Cohen%27s_kappa</a:t>
            </a:r>
            <a:endParaRPr kumimoji="1" lang="ja-JP" altLang="en-US" sz="1200" u="sng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itchFamily="34" charset="0"/>
            </a:endParaRPr>
          </a:p>
        </p:txBody>
      </p:sp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379014" y="2401831"/>
            <a:ext cx="17626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Kappa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係数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=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2190987" y="2601886"/>
            <a:ext cx="331236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2187903" y="2166842"/>
            <a:ext cx="3318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正解率 － 偶然による一致率</a:t>
            </a:r>
          </a:p>
        </p:txBody>
      </p:sp>
      <p:sp>
        <p:nvSpPr>
          <p:cNvPr id="9" name="Text Box 37"/>
          <p:cNvSpPr txBox="1">
            <a:spLocks noChangeArrowheads="1"/>
          </p:cNvSpPr>
          <p:nvPr/>
        </p:nvSpPr>
        <p:spPr bwMode="auto">
          <a:xfrm>
            <a:off x="2501290" y="2653804"/>
            <a:ext cx="26917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－ 偶然による一致率</a:t>
            </a: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379014" y="3618467"/>
            <a:ext cx="24416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偶然による一致率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= 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 flipV="1">
            <a:off x="2781660" y="3818325"/>
            <a:ext cx="1090052" cy="3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2697662" y="3417321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TP + FN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3128068" y="38234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 flipV="1">
            <a:off x="4185070" y="3818325"/>
            <a:ext cx="1090052" cy="3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4140549" y="3417321"/>
            <a:ext cx="11785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TP + FP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4551719" y="38234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flipV="1">
            <a:off x="5638172" y="3818325"/>
            <a:ext cx="1090052" cy="3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5559183" y="3417321"/>
            <a:ext cx="12170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FP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5989589" y="38234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 flipV="1">
            <a:off x="7041581" y="3818325"/>
            <a:ext cx="1090052" cy="39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6958871" y="3417321"/>
            <a:ext cx="12554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FN + TN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7408513" y="38234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3832664" y="3618467"/>
            <a:ext cx="391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Text Box 37"/>
          <p:cNvSpPr txBox="1">
            <a:spLocks noChangeArrowheads="1"/>
          </p:cNvSpPr>
          <p:nvPr/>
        </p:nvSpPr>
        <p:spPr bwMode="auto">
          <a:xfrm>
            <a:off x="6689176" y="3618467"/>
            <a:ext cx="3914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5236074" y="3618467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748825" y="4475495"/>
            <a:ext cx="35798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 A = TP + FN + FP + TN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7" name="コンテンツ プレースホルダー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629742"/>
              </p:ext>
            </p:extLst>
          </p:nvPr>
        </p:nvGraphicFramePr>
        <p:xfrm>
          <a:off x="157375" y="5171493"/>
          <a:ext cx="8850757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4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7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4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予測されたクラス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実際の</a:t>
                      </a:r>
                      <a:b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 (Positive,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True Positive (TP)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False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Negative (FN)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 (Negative, </a:t>
                      </a:r>
                      <a:r>
                        <a:rPr kumimoji="1" lang="ja-JP" altLang="en-US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陰性</a:t>
                      </a:r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False</a:t>
                      </a:r>
                      <a:r>
                        <a:rPr kumimoji="1" lang="en-US" altLang="ja-JP" sz="20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Positive (FP)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True Negative (TN)</a:t>
                      </a:r>
                      <a:endParaRPr kumimoji="1" lang="ja-JP" altLang="en-US" sz="2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355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4603</TotalTime>
  <Words>603</Words>
  <Application>Microsoft Office PowerPoint</Application>
  <PresentationFormat>画面に合わせる (4:3)</PresentationFormat>
  <Paragraphs>133</Paragraphs>
  <Slides>9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Equation</vt:lpstr>
      <vt:lpstr>MathType 6.0 Equation</vt:lpstr>
      <vt:lpstr>線形判別分析 Linear Discriminant Analysis LDA</vt:lpstr>
      <vt:lpstr>線形判別分析 (LDA) とは？</vt:lpstr>
      <vt:lpstr>“最もよく判別する” とは？</vt:lpstr>
      <vt:lpstr>重み w の求め方</vt:lpstr>
      <vt:lpstr>J の整理</vt:lpstr>
      <vt:lpstr>w を求める</vt:lpstr>
      <vt:lpstr>クラス分類の結果の評価</vt:lpstr>
      <vt:lpstr>クラス分類の結果の評価 例</vt:lpstr>
      <vt:lpstr>(参考) Kappa係数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hkaneko</cp:lastModifiedBy>
  <cp:revision>310</cp:revision>
  <cp:lastPrinted>2020-12-22T08:29:06Z</cp:lastPrinted>
  <dcterms:created xsi:type="dcterms:W3CDTF">2017-03-17T08:34:14Z</dcterms:created>
  <dcterms:modified xsi:type="dcterms:W3CDTF">2020-12-22T08:30:34Z</dcterms:modified>
</cp:coreProperties>
</file>