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bookmarkIdSeed="2">
  <p:sldMasterIdLst>
    <p:sldMasterId id="2147483660" r:id="rId1"/>
  </p:sldMasterIdLst>
  <p:notesMasterIdLst>
    <p:notesMasterId r:id="rId17"/>
  </p:notesMasterIdLst>
  <p:sldIdLst>
    <p:sldId id="256" r:id="rId2"/>
    <p:sldId id="516" r:id="rId3"/>
    <p:sldId id="531" r:id="rId4"/>
    <p:sldId id="532" r:id="rId5"/>
    <p:sldId id="533" r:id="rId6"/>
    <p:sldId id="534" r:id="rId7"/>
    <p:sldId id="538" r:id="rId8"/>
    <p:sldId id="535" r:id="rId9"/>
    <p:sldId id="539" r:id="rId10"/>
    <p:sldId id="540" r:id="rId11"/>
    <p:sldId id="541" r:id="rId12"/>
    <p:sldId id="542" r:id="rId13"/>
    <p:sldId id="543" r:id="rId14"/>
    <p:sldId id="544" r:id="rId15"/>
    <p:sldId id="536" r:id="rId16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  <a:srgbClr val="3399FF"/>
    <a:srgbClr val="99CCFF"/>
    <a:srgbClr val="0066FF"/>
    <a:srgbClr val="FFFFCC"/>
    <a:srgbClr val="CCECFF"/>
    <a:srgbClr val="CCFF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6649" autoAdjust="0"/>
  </p:normalViewPr>
  <p:slideViewPr>
    <p:cSldViewPr snapToGrid="0">
      <p:cViewPr varScale="1">
        <p:scale>
          <a:sx n="120" d="100"/>
          <a:sy n="120" d="100"/>
        </p:scale>
        <p:origin x="1188" y="108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398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13" Type="http://schemas.openxmlformats.org/officeDocument/2006/relationships/slide" Target="slides/slide13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12" Type="http://schemas.openxmlformats.org/officeDocument/2006/relationships/slide" Target="slides/slide12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5" Type="http://schemas.openxmlformats.org/officeDocument/2006/relationships/slide" Target="slides/slide5.xml"/><Relationship Id="rId15" Type="http://schemas.openxmlformats.org/officeDocument/2006/relationships/slide" Target="slides/slide15.xml"/><Relationship Id="rId10" Type="http://schemas.openxmlformats.org/officeDocument/2006/relationships/slide" Target="slides/slide10.xml"/><Relationship Id="rId4" Type="http://schemas.openxmlformats.org/officeDocument/2006/relationships/slide" Target="slides/slide4.xml"/><Relationship Id="rId9" Type="http://schemas.openxmlformats.org/officeDocument/2006/relationships/slide" Target="slides/slide9.xml"/><Relationship Id="rId14" Type="http://schemas.openxmlformats.org/officeDocument/2006/relationships/slide" Target="slides/slide14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DAF56501-E21B-4CA3-9621-57F669E716AA}" type="datetimeFigureOut">
              <a:rPr kumimoji="1" lang="ja-JP" altLang="en-US" smtClean="0"/>
              <a:t>2019/9/15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279525"/>
            <a:ext cx="46037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24224AED-27D2-4369-927F-464A3A8543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0670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24AED-27D2-4369-927F-464A3A8543D8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4204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24AED-27D2-4369-927F-464A3A8543D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53450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24AED-27D2-4369-927F-464A3A8543D8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069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6291" y="1759791"/>
            <a:ext cx="7712368" cy="701731"/>
          </a:xfrm>
        </p:spPr>
        <p:txBody>
          <a:bodyPr anchor="b"/>
          <a:lstStyle>
            <a:lvl1pPr algn="l">
              <a:defRPr sz="4400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6291" y="4021138"/>
            <a:ext cx="4905510" cy="42473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E5B71-65AB-43FC-BB09-B0F1158D73E0}" type="datetime1">
              <a:rPr kumimoji="1" lang="ja-JP" altLang="en-US" smtClean="0"/>
              <a:t>2019/9/15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122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0" y="2"/>
            <a:ext cx="9144000" cy="95218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6343403" cy="590931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81428" y="1094354"/>
            <a:ext cx="3937296" cy="2010807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ü"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85800" indent="-228600">
              <a:buFont typeface="Arial" panose="020B0604020202020204" pitchFamily="34" charset="0"/>
              <a:buChar char="•"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buFont typeface="メイリオ" panose="020B0604030504040204" pitchFamily="50" charset="-128"/>
              <a:buChar char="⁃"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ja-JP" altLang="en-US" dirty="0" smtClean="0"/>
              <a:t> 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88C1-1192-472F-BEAF-5332750DAAD0}" type="datetime1">
              <a:rPr kumimoji="1" lang="ja-JP" altLang="en-US" smtClean="0"/>
              <a:t>2019/9/15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70070" y="37379"/>
            <a:ext cx="615874" cy="400110"/>
          </a:xfrm>
        </p:spPr>
        <p:txBody>
          <a:bodyPr/>
          <a:lstStyle>
            <a:lvl1pPr>
              <a:defRPr sz="2000"/>
            </a:lvl1pPr>
          </a:lstStyle>
          <a:p>
            <a:fld id="{5C10DD59-6834-4B70-81E7-829F7F51B488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46832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2230" y="258023"/>
            <a:ext cx="5319085" cy="5909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/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2230" y="1477282"/>
            <a:ext cx="3876382" cy="2010807"/>
          </a:xfrm>
          <a:prstGeom prst="rect">
            <a:avLst/>
          </a:prstGeom>
        </p:spPr>
        <p:txBody>
          <a:bodyPr vert="horz" wrap="none" lIns="91440" tIns="45720" rIns="91440" bIns="45720" rtlCol="0">
            <a:spAutoFit/>
          </a:bodyPr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A62CB61B-0CA0-4BF9-B65F-F4146E3C1BAC}" type="datetime1">
              <a:rPr lang="ja-JP" altLang="en-US" smtClean="0"/>
              <a:t>2019/9/15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7864" y="23740"/>
            <a:ext cx="572594" cy="369332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r">
              <a:defRPr sz="1800" baseline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5C10DD59-6834-4B70-81E7-829F7F51B488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96334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600" kern="1200" baseline="0">
          <a:solidFill>
            <a:schemeClr val="bg1"/>
          </a:solidFill>
          <a:latin typeface="Meiryo UI" panose="020B0604030504040204" pitchFamily="50" charset="-128"/>
          <a:ea typeface="Meiryo UI" panose="020B0604030504040204" pitchFamily="50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400" kern="1200" baseline="0">
          <a:solidFill>
            <a:schemeClr val="tx1"/>
          </a:solidFill>
          <a:latin typeface="Times New Roman" panose="02020603050405020304" pitchFamily="18" charset="0"/>
          <a:ea typeface="Meiryo UI" panose="020B0604030504040204" pitchFamily="50" charset="-128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 baseline="0">
          <a:solidFill>
            <a:schemeClr val="tx1"/>
          </a:solidFill>
          <a:latin typeface="Times New Roman" panose="02020603050405020304" pitchFamily="18" charset="0"/>
          <a:ea typeface="Meiryo UI" panose="020B0604030504040204" pitchFamily="50" charset="-128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 baseline="0">
          <a:solidFill>
            <a:schemeClr val="tx1"/>
          </a:solidFill>
          <a:latin typeface="Times New Roman" panose="02020603050405020304" pitchFamily="18" charset="0"/>
          <a:ea typeface="Meiryo UI" panose="020B0604030504040204" pitchFamily="50" charset="-128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 baseline="0">
          <a:solidFill>
            <a:schemeClr val="tx1"/>
          </a:solidFill>
          <a:latin typeface="Times New Roman" panose="02020603050405020304" pitchFamily="18" charset="0"/>
          <a:ea typeface="Meiryo UI" panose="020B0604030504040204" pitchFamily="50" charset="-128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 baseline="0">
          <a:solidFill>
            <a:schemeClr val="tx1"/>
          </a:solidFill>
          <a:latin typeface="Times New Roman" panose="02020603050405020304" pitchFamily="18" charset="0"/>
          <a:ea typeface="Meiryo UI" panose="020B0604030504040204" pitchFamily="50" charset="-128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hkaneko1985/dcekit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scikit-learn.org/stable/modules/generated/sklearn.neighbors.LocalOutlierFactor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Local_outlier_factor" TargetMode="External"/><Relationship Id="rId2" Type="http://schemas.openxmlformats.org/officeDocument/2006/relationships/hyperlink" Target="https://dl.acm.org/citation.cfm?id=335388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ciencedirect.com/science/article/pii/S0959152411001144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4294967295"/>
          </p:nvPr>
        </p:nvSpPr>
        <p:spPr>
          <a:xfrm>
            <a:off x="8571406" y="9226"/>
            <a:ext cx="572594" cy="369332"/>
          </a:xfrm>
        </p:spPr>
        <p:txBody>
          <a:bodyPr/>
          <a:lstStyle/>
          <a:p>
            <a:fld id="{5C10DD59-6834-4B70-81E7-829F7F51B488}" type="slidenum">
              <a:rPr kumimoji="1" lang="ja-JP" altLang="en-US" smtClean="0"/>
              <a:t>0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ctrTitle"/>
          </p:nvPr>
        </p:nvSpPr>
        <p:spPr>
          <a:xfrm>
            <a:off x="706291" y="2517753"/>
            <a:ext cx="6617966" cy="646331"/>
          </a:xfrm>
        </p:spPr>
        <p:txBody>
          <a:bodyPr/>
          <a:lstStyle/>
          <a:p>
            <a:r>
              <a:rPr lang="en-US" altLang="ja-JP" sz="4000" dirty="0" smtClean="0"/>
              <a:t>Local Outlier Factor (LOF)</a:t>
            </a:r>
            <a:endParaRPr kumimoji="1" lang="ja-JP" altLang="en-US" sz="4000" dirty="0"/>
          </a:p>
        </p:txBody>
      </p:sp>
      <p:sp>
        <p:nvSpPr>
          <p:cNvPr id="7" name="サブタイトル 2"/>
          <p:cNvSpPr txBox="1">
            <a:spLocks/>
          </p:cNvSpPr>
          <p:nvPr/>
        </p:nvSpPr>
        <p:spPr>
          <a:xfrm>
            <a:off x="706291" y="5216892"/>
            <a:ext cx="4599336" cy="885371"/>
          </a:xfrm>
          <a:prstGeom prst="rect">
            <a:avLst/>
          </a:prstGeom>
        </p:spPr>
        <p:txBody>
          <a:bodyPr vert="horz" wrap="non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 smtClean="0"/>
              <a:t>明治大学 理工学部 応用化学科</a:t>
            </a:r>
            <a:endParaRPr lang="en-US" altLang="ja-JP" dirty="0" smtClean="0"/>
          </a:p>
          <a:p>
            <a:r>
              <a:rPr lang="ja-JP" altLang="en-US" dirty="0" smtClean="0"/>
              <a:t>データ化学工学研究室  金子 弘昌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5647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8280152" cy="590931"/>
          </a:xfrm>
        </p:spPr>
        <p:txBody>
          <a:bodyPr/>
          <a:lstStyle/>
          <a:p>
            <a:r>
              <a:rPr lang="ja-JP" altLang="en-US" dirty="0"/>
              <a:t>あるサンプルの </a:t>
            </a:r>
            <a:r>
              <a:rPr lang="en-US" altLang="ja-JP" dirty="0"/>
              <a:t>LOF </a:t>
            </a:r>
            <a:r>
              <a:rPr lang="ja-JP" altLang="en-US" dirty="0"/>
              <a:t>をどう計算するか</a:t>
            </a:r>
            <a:r>
              <a:rPr lang="ja-JP" altLang="en-US" dirty="0" smtClean="0"/>
              <a:t>？ </a:t>
            </a:r>
            <a:r>
              <a:rPr lang="en-US" altLang="ja-JP" dirty="0" smtClean="0"/>
              <a:t>4</a:t>
            </a:r>
            <a:r>
              <a:rPr lang="en-US" altLang="ja-JP" dirty="0"/>
              <a:t>/4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9</a:t>
            </a:fld>
            <a:endParaRPr lang="ja-JP" altLang="en-US"/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272774" y="1339096"/>
            <a:ext cx="60003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LOF 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の値 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(</a:t>
            </a:r>
            <a:r>
              <a:rPr lang="en-US" altLang="ja-JP" sz="2400" dirty="0" err="1" smtClean="0">
                <a:latin typeface="Times" pitchFamily="18" charset="0"/>
                <a:ea typeface="Meiryo UI" panose="020B0604030504040204" pitchFamily="50" charset="-128"/>
              </a:rPr>
              <a:t>LOF</a:t>
            </a:r>
            <a:r>
              <a:rPr lang="en-US" altLang="ja-JP" sz="2400" i="1" baseline="-25000" dirty="0" err="1" smtClean="0">
                <a:latin typeface="Times" pitchFamily="18" charset="0"/>
                <a:ea typeface="Meiryo UI" panose="020B0604030504040204" pitchFamily="50" charset="-128"/>
              </a:rPr>
              <a:t>k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(A)) 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は以下のように計算される</a:t>
            </a:r>
            <a:endParaRPr lang="en-US" altLang="ja-JP" sz="2400" dirty="0" smtClean="0">
              <a:latin typeface="Times" pitchFamily="18" charset="0"/>
              <a:ea typeface="Meiryo UI" panose="020B0604030504040204" pitchFamily="50" charset="-128"/>
            </a:endParaRPr>
          </a:p>
        </p:txBody>
      </p:sp>
      <p:graphicFrame>
        <p:nvGraphicFramePr>
          <p:cNvPr id="8" name="オブジェクト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7332506"/>
              </p:ext>
            </p:extLst>
          </p:nvPr>
        </p:nvGraphicFramePr>
        <p:xfrm>
          <a:off x="1065741" y="1924506"/>
          <a:ext cx="4470400" cy="1404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name="Equation" r:id="rId3" imgW="2197080" imgH="685800" progId="Equation.DSMT4">
                  <p:embed/>
                </p:oleObj>
              </mc:Choice>
              <mc:Fallback>
                <p:oleObj name="Equation" r:id="rId3" imgW="2197080" imgH="685800" progId="Equation.DSMT4">
                  <p:embed/>
                  <p:pic>
                    <p:nvPicPr>
                      <p:cNvPr id="8" name="オブジェクト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5741" y="1924506"/>
                        <a:ext cx="4470400" cy="14049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065741" y="4013706"/>
            <a:ext cx="608596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 dirty="0" err="1">
                <a:latin typeface="Times" pitchFamily="18" charset="0"/>
                <a:ea typeface="Meiryo UI" panose="020B0604030504040204" pitchFamily="50" charset="-128"/>
              </a:rPr>
              <a:t>N</a:t>
            </a:r>
            <a:r>
              <a:rPr lang="en-US" altLang="ja-JP" sz="2400" i="1" baseline="-25000" dirty="0" err="1">
                <a:latin typeface="Times" pitchFamily="18" charset="0"/>
                <a:ea typeface="Meiryo UI" panose="020B0604030504040204" pitchFamily="50" charset="-128"/>
              </a:rPr>
              <a:t>k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(A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) 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の 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local 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reachability 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density </a:t>
            </a:r>
            <a:r>
              <a:rPr lang="ja-JP" altLang="en-US" sz="2400" dirty="0" err="1" smtClean="0">
                <a:latin typeface="Times" pitchFamily="18" charset="0"/>
                <a:ea typeface="Meiryo UI" panose="020B0604030504040204" pitchFamily="50" charset="-128"/>
              </a:rPr>
              <a:t>を平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均し、</a:t>
            </a:r>
            <a:endParaRPr lang="en-US" altLang="ja-JP" sz="2400" dirty="0" smtClean="0">
              <a:latin typeface="Times" pitchFamily="18" charset="0"/>
              <a:ea typeface="Meiryo UI" panose="020B0604030504040204" pitchFamily="50" charset="-128"/>
            </a:endParaRPr>
          </a:p>
          <a:p>
            <a:pPr eaLnBrk="1" hangingPunct="1"/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A 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の 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local reachability 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density 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で標準化している</a:t>
            </a:r>
            <a:endParaRPr lang="en-US" altLang="ja-JP" sz="2400" dirty="0" smtClean="0">
              <a:latin typeface="Times" pitchFamily="18" charset="0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5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1569660" cy="590931"/>
          </a:xfrm>
        </p:spPr>
        <p:txBody>
          <a:bodyPr/>
          <a:lstStyle/>
          <a:p>
            <a:r>
              <a:rPr kumimoji="1" lang="ja-JP" altLang="en-US" dirty="0" smtClean="0"/>
              <a:t>実行例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10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725" y="959761"/>
            <a:ext cx="4166809" cy="2880000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725" y="3978000"/>
            <a:ext cx="3916800" cy="2880000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99021" y="3978000"/>
            <a:ext cx="3916800" cy="2880000"/>
          </a:xfrm>
          <a:prstGeom prst="rect">
            <a:avLst/>
          </a:prstGeom>
        </p:spPr>
      </p:pic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377604" y="959761"/>
            <a:ext cx="4844596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左のようなサンプルにおいて、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k-NN 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と</a:t>
            </a:r>
            <a:endParaRPr lang="en-US" altLang="ja-JP" sz="2400" dirty="0" smtClean="0">
              <a:latin typeface="Times" pitchFamily="18" charset="0"/>
              <a:ea typeface="Meiryo UI" panose="020B0604030504040204" pitchFamily="50" charset="-128"/>
            </a:endParaRPr>
          </a:p>
          <a:p>
            <a:pPr eaLnBrk="1" hangingPunct="1"/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LOF 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をそれぞれ実行し、外れサンプル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/>
            </a:r>
            <a:b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</a:b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の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割合を 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1% 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として、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正常な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/>
            </a:r>
            <a:b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</a:b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サンプル 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(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外れサンプルでないサンプル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)</a:t>
            </a:r>
            <a:b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</a:b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の領域を赤線で囲むと、以下の通り。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/>
            </a:r>
            <a:b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</a:b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k-NN 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では右下のデータが密集した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/>
            </a:r>
            <a:b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</a:b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領域の正常領域が広くなっているが、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/>
            </a:r>
            <a:b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</a:b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LOF 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では適切な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領域を正常としている</a:t>
            </a:r>
            <a:endParaRPr lang="en-US" altLang="ja-JP" sz="2400" dirty="0" smtClean="0">
              <a:latin typeface="Times" pitchFamily="18" charset="0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7724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3386696" cy="590931"/>
          </a:xfrm>
        </p:spPr>
        <p:txBody>
          <a:bodyPr/>
          <a:lstStyle/>
          <a:p>
            <a:r>
              <a:rPr kumimoji="1" lang="en-US" altLang="ja-JP" dirty="0" smtClean="0"/>
              <a:t>Python </a:t>
            </a:r>
            <a:r>
              <a:rPr kumimoji="1" lang="ja-JP" altLang="en-US" dirty="0" smtClean="0"/>
              <a:t>コード例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11</a:t>
            </a:fld>
            <a:endParaRPr lang="ja-JP" altLang="en-US"/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73513" y="1301667"/>
            <a:ext cx="654858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こちら 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  <a:hlinkClick r:id="rId2"/>
              </a:rPr>
              <a:t>https://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  <a:hlinkClick r:id="rId2"/>
              </a:rPr>
              <a:t>github.com/hkaneko1985/dcekit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 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に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ある</a:t>
            </a:r>
            <a:endParaRPr lang="en-US" altLang="ja-JP" sz="2400" dirty="0" smtClean="0">
              <a:latin typeface="Times" pitchFamily="18" charset="0"/>
              <a:ea typeface="Meiryo UI" panose="020B0604030504040204" pitchFamily="50" charset="-128"/>
            </a:endParaRPr>
          </a:p>
          <a:p>
            <a:pPr eaLnBrk="1" hangingPunct="1"/>
            <a:endParaRPr lang="en-US" altLang="ja-JP" sz="2400" dirty="0">
              <a:latin typeface="Times" pitchFamily="18" charset="0"/>
              <a:ea typeface="Meiryo UI" panose="020B0604030504040204" pitchFamily="50" charset="-128"/>
            </a:endParaRPr>
          </a:p>
          <a:p>
            <a:pPr eaLnBrk="1" hangingPunct="1"/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demo_lof.py 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で「実行例」と同じことができます</a:t>
            </a:r>
            <a:endParaRPr lang="en-US" altLang="ja-JP" sz="2400" dirty="0" smtClean="0">
              <a:latin typeface="Times" pitchFamily="18" charset="0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2043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6303329" cy="590931"/>
          </a:xfrm>
        </p:spPr>
        <p:txBody>
          <a:bodyPr/>
          <a:lstStyle/>
          <a:p>
            <a:r>
              <a:rPr kumimoji="1" lang="en-US" altLang="ja-JP" dirty="0" smtClean="0"/>
              <a:t>scikit-learn </a:t>
            </a:r>
            <a:r>
              <a:rPr kumimoji="1" lang="ja-JP" altLang="en-US" dirty="0" smtClean="0"/>
              <a:t>を使うときの注意点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9031640" cy="2592505"/>
          </a:xfrm>
        </p:spPr>
        <p:txBody>
          <a:bodyPr/>
          <a:lstStyle/>
          <a:p>
            <a:r>
              <a:rPr lang="en-US" altLang="ja-JP" dirty="0" smtClean="0"/>
              <a:t>scikit-learn </a:t>
            </a:r>
            <a:r>
              <a:rPr lang="ja-JP" altLang="en-US" dirty="0" smtClean="0"/>
              <a:t>の </a:t>
            </a:r>
            <a:r>
              <a:rPr lang="en-US" altLang="ja-JP" dirty="0" err="1" smtClean="0"/>
              <a:t>sklearn.neighbors.LocalOutlierFactor</a:t>
            </a:r>
            <a:r>
              <a:rPr lang="en-US" altLang="ja-JP" dirty="0" smtClean="0"/>
              <a:t> </a:t>
            </a:r>
            <a:r>
              <a:rPr lang="ja-JP" altLang="en-US" dirty="0" smtClean="0"/>
              <a:t>が便利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sz="1800" dirty="0">
                <a:hlinkClick r:id="rId2"/>
              </a:rPr>
              <a:t>https://</a:t>
            </a:r>
            <a:r>
              <a:rPr lang="en-US" altLang="ja-JP" sz="1800" dirty="0" smtClean="0">
                <a:hlinkClick r:id="rId2"/>
              </a:rPr>
              <a:t>scikit-learn.org/stable/modules/generated/sklearn.neighbors.LocalOutlierFactor.html</a:t>
            </a:r>
            <a:endParaRPr lang="en-US" altLang="ja-JP" sz="1800" dirty="0"/>
          </a:p>
          <a:p>
            <a:r>
              <a:rPr lang="ja-JP" altLang="en-US" dirty="0" smtClean="0"/>
              <a:t>トレーニングデータから外れサンプルを探すときには </a:t>
            </a:r>
            <a:r>
              <a:rPr lang="en-US" altLang="ja-JP" dirty="0"/>
              <a:t>(anomaly detection</a:t>
            </a:r>
            <a:r>
              <a:rPr lang="en-US" altLang="ja-JP" dirty="0" smtClean="0"/>
              <a:t>)</a:t>
            </a:r>
            <a:r>
              <a:rPr lang="ja-JP" altLang="en-US" dirty="0" err="1" smtClean="0"/>
              <a:t>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デフォルトの設定 </a:t>
            </a:r>
            <a:r>
              <a:rPr lang="en-US" altLang="ja-JP" dirty="0" smtClean="0"/>
              <a:t>(novelty=False)</a:t>
            </a:r>
            <a:r>
              <a:rPr lang="ja-JP" altLang="en-US" dirty="0" smtClean="0"/>
              <a:t> でよいが 、トレーニングデータが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存在するときの、テストデータのデータ密度を計算するときは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(novelty detection)</a:t>
            </a:r>
            <a:r>
              <a:rPr lang="ja-JP" altLang="en-US" dirty="0" err="1" smtClean="0"/>
              <a:t>、</a:t>
            </a:r>
            <a:r>
              <a:rPr lang="en-US" altLang="ja-JP" dirty="0" smtClean="0"/>
              <a:t>novelty=True </a:t>
            </a:r>
            <a:r>
              <a:rPr lang="ja-JP" altLang="en-US" dirty="0" smtClean="0"/>
              <a:t>とする</a:t>
            </a:r>
            <a:endParaRPr lang="en-US" altLang="ja-JP" dirty="0" smtClean="0"/>
          </a:p>
          <a:p>
            <a:r>
              <a:rPr lang="en-US" altLang="ja-JP" dirty="0" smtClean="0"/>
              <a:t>contamination </a:t>
            </a:r>
            <a:r>
              <a:rPr lang="ja-JP" altLang="en-US" dirty="0" smtClean="0"/>
              <a:t>で外れサンプルの割合を設定する必要がある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12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9585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6664004" cy="590931"/>
          </a:xfrm>
        </p:spPr>
        <p:txBody>
          <a:bodyPr/>
          <a:lstStyle/>
          <a:p>
            <a:r>
              <a:rPr kumimoji="1" lang="en-US" altLang="ja-JP" dirty="0" smtClean="0"/>
              <a:t>k-NN, OCSVM </a:t>
            </a:r>
            <a:r>
              <a:rPr kumimoji="1" lang="ja-JP" altLang="en-US" dirty="0" smtClean="0"/>
              <a:t>との比較・注意点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6165855" cy="4582280"/>
          </a:xfrm>
        </p:spPr>
        <p:txBody>
          <a:bodyPr/>
          <a:lstStyle/>
          <a:p>
            <a:r>
              <a:rPr kumimoji="1" lang="en-US" altLang="ja-JP" dirty="0" smtClean="0"/>
              <a:t>k-NN</a:t>
            </a:r>
          </a:p>
          <a:p>
            <a:pPr lvl="1"/>
            <a:r>
              <a:rPr lang="ja-JP" altLang="en-US" dirty="0">
                <a:solidFill>
                  <a:srgbClr val="FF0000"/>
                </a:solidFill>
              </a:rPr>
              <a:t>データ分布</a:t>
            </a:r>
            <a:r>
              <a:rPr lang="ja-JP" altLang="en-US" dirty="0" smtClean="0">
                <a:solidFill>
                  <a:srgbClr val="FF0000"/>
                </a:solidFill>
              </a:rPr>
              <a:t>に違い</a:t>
            </a:r>
            <a:r>
              <a:rPr lang="ja-JP" altLang="en-US" dirty="0">
                <a:solidFill>
                  <a:srgbClr val="FF0000"/>
                </a:solidFill>
              </a:rPr>
              <a:t>がある</a:t>
            </a:r>
            <a:r>
              <a:rPr lang="ja-JP" altLang="en-US" dirty="0" smtClean="0">
                <a:solidFill>
                  <a:srgbClr val="FF0000"/>
                </a:solidFill>
              </a:rPr>
              <a:t>と対応が難しい</a:t>
            </a:r>
            <a:endParaRPr lang="en-US" altLang="ja-JP" dirty="0">
              <a:solidFill>
                <a:srgbClr val="FF0000"/>
              </a:solidFill>
            </a:endParaRPr>
          </a:p>
          <a:p>
            <a:pPr lvl="1"/>
            <a:r>
              <a:rPr kumimoji="1" lang="ja-JP" altLang="en-US" dirty="0" smtClean="0">
                <a:solidFill>
                  <a:srgbClr val="FF0000"/>
                </a:solidFill>
              </a:rPr>
              <a:t>次元の呪いの影響を受ける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endParaRPr lang="en-US" altLang="ja-JP" dirty="0" smtClean="0"/>
          </a:p>
          <a:p>
            <a:r>
              <a:rPr lang="en-US" altLang="ja-JP" dirty="0" smtClean="0"/>
              <a:t>OCSVM (</a:t>
            </a:r>
            <a:r>
              <a:rPr lang="en-US" altLang="ja-JP" dirty="0"/>
              <a:t>One-Class Support Vector </a:t>
            </a:r>
            <a:r>
              <a:rPr lang="en-US" altLang="ja-JP" dirty="0" smtClean="0"/>
              <a:t>Machine)</a:t>
            </a:r>
          </a:p>
          <a:p>
            <a:pPr lvl="1"/>
            <a:r>
              <a:rPr lang="ja-JP" altLang="en-US" dirty="0">
                <a:solidFill>
                  <a:srgbClr val="FF0000"/>
                </a:solidFill>
              </a:rPr>
              <a:t>データ分布に違いがある</a:t>
            </a:r>
            <a:r>
              <a:rPr lang="ja-JP" altLang="en-US" dirty="0" smtClean="0">
                <a:solidFill>
                  <a:srgbClr val="FF0000"/>
                </a:solidFill>
              </a:rPr>
              <a:t>と対応</a:t>
            </a:r>
            <a:r>
              <a:rPr lang="ja-JP" altLang="en-US" dirty="0">
                <a:solidFill>
                  <a:srgbClr val="FF0000"/>
                </a:solidFill>
              </a:rPr>
              <a:t>が難しい</a:t>
            </a:r>
            <a:endParaRPr lang="en-US" altLang="ja-JP" dirty="0">
              <a:solidFill>
                <a:srgbClr val="FF0000"/>
              </a:solidFill>
            </a:endParaRPr>
          </a:p>
          <a:p>
            <a:pPr lvl="1"/>
            <a:r>
              <a:rPr lang="ja-JP" altLang="en-US" dirty="0">
                <a:solidFill>
                  <a:srgbClr val="0000FF"/>
                </a:solidFill>
              </a:rPr>
              <a:t>次元の呪いの影響を</a:t>
            </a:r>
            <a:r>
              <a:rPr lang="ja-JP" altLang="en-US" dirty="0" smtClean="0">
                <a:solidFill>
                  <a:srgbClr val="0000FF"/>
                </a:solidFill>
              </a:rPr>
              <a:t>受けにくい</a:t>
            </a:r>
            <a:endParaRPr lang="en-US" altLang="ja-JP" dirty="0">
              <a:solidFill>
                <a:srgbClr val="0000FF"/>
              </a:solidFill>
            </a:endParaRPr>
          </a:p>
          <a:p>
            <a:pPr lvl="1"/>
            <a:endParaRPr lang="en-US" altLang="ja-JP" dirty="0"/>
          </a:p>
          <a:p>
            <a:r>
              <a:rPr kumimoji="1" lang="en-US" altLang="ja-JP" dirty="0" smtClean="0"/>
              <a:t>LOF</a:t>
            </a:r>
          </a:p>
          <a:p>
            <a:pPr lvl="1"/>
            <a:r>
              <a:rPr lang="ja-JP" altLang="en-US" dirty="0">
                <a:solidFill>
                  <a:srgbClr val="0000FF"/>
                </a:solidFill>
              </a:rPr>
              <a:t>データ分布に違いが</a:t>
            </a:r>
            <a:r>
              <a:rPr lang="ja-JP" altLang="en-US" dirty="0" smtClean="0">
                <a:solidFill>
                  <a:srgbClr val="0000FF"/>
                </a:solidFill>
              </a:rPr>
              <a:t>あっても対応できる</a:t>
            </a:r>
            <a:endParaRPr lang="en-US" altLang="ja-JP" dirty="0">
              <a:solidFill>
                <a:srgbClr val="0000FF"/>
              </a:solidFill>
            </a:endParaRPr>
          </a:p>
          <a:p>
            <a:pPr lvl="1"/>
            <a:r>
              <a:rPr lang="ja-JP" altLang="en-US" dirty="0">
                <a:solidFill>
                  <a:srgbClr val="FF0000"/>
                </a:solidFill>
              </a:rPr>
              <a:t>次元の呪いの影響を</a:t>
            </a:r>
            <a:r>
              <a:rPr lang="ja-JP" altLang="en-US" dirty="0" smtClean="0">
                <a:solidFill>
                  <a:srgbClr val="FF0000"/>
                </a:solidFill>
              </a:rPr>
              <a:t>受ける</a:t>
            </a:r>
            <a:endParaRPr lang="en-US" altLang="ja-JP" dirty="0">
              <a:solidFill>
                <a:srgbClr val="FF0000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13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6231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2031325" cy="590931"/>
          </a:xfrm>
        </p:spPr>
        <p:txBody>
          <a:bodyPr/>
          <a:lstStyle/>
          <a:p>
            <a:r>
              <a:rPr kumimoji="1" lang="ja-JP" altLang="en-US" dirty="0" smtClean="0"/>
              <a:t>参考文献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8933856" cy="3652282"/>
          </a:xfrm>
        </p:spPr>
        <p:txBody>
          <a:bodyPr/>
          <a:lstStyle/>
          <a:p>
            <a:r>
              <a:rPr lang="en-US" altLang="ja-JP" sz="2000" dirty="0"/>
              <a:t>M. M. </a:t>
            </a:r>
            <a:r>
              <a:rPr lang="en-US" altLang="ja-JP" sz="2000" dirty="0" err="1" smtClean="0"/>
              <a:t>Breunig</a:t>
            </a:r>
            <a:r>
              <a:rPr lang="en-US" altLang="ja-JP" sz="2000" dirty="0" smtClean="0"/>
              <a:t>, </a:t>
            </a:r>
            <a:r>
              <a:rPr lang="en-US" altLang="ja-JP" sz="2000" dirty="0"/>
              <a:t>H. P. </a:t>
            </a:r>
            <a:r>
              <a:rPr lang="en-US" altLang="ja-JP" sz="2000" dirty="0" err="1" smtClean="0"/>
              <a:t>Kriegel</a:t>
            </a:r>
            <a:r>
              <a:rPr lang="en-US" altLang="ja-JP" sz="2000" dirty="0" smtClean="0"/>
              <a:t>, </a:t>
            </a:r>
            <a:r>
              <a:rPr lang="en-US" altLang="ja-JP" sz="2000" dirty="0"/>
              <a:t>R. T. </a:t>
            </a:r>
            <a:r>
              <a:rPr lang="en-US" altLang="ja-JP" sz="2000" dirty="0" smtClean="0"/>
              <a:t>Ng, </a:t>
            </a:r>
            <a:r>
              <a:rPr lang="en-US" altLang="ja-JP" sz="2000" dirty="0"/>
              <a:t>J. </a:t>
            </a:r>
            <a:r>
              <a:rPr lang="en-US" altLang="ja-JP" sz="2000" dirty="0" smtClean="0"/>
              <a:t>Sander, LOF</a:t>
            </a:r>
            <a:r>
              <a:rPr lang="en-US" altLang="ja-JP" sz="2000" dirty="0"/>
              <a:t>: identifying </a:t>
            </a:r>
            <a:r>
              <a:rPr lang="en-US" altLang="ja-JP" sz="2000" dirty="0" smtClean="0"/>
              <a:t>density-based</a:t>
            </a:r>
            <a:br>
              <a:rPr lang="en-US" altLang="ja-JP" sz="2000" dirty="0" smtClean="0"/>
            </a:br>
            <a:r>
              <a:rPr lang="en-US" altLang="ja-JP" sz="2000" dirty="0" smtClean="0"/>
              <a:t>local outliers, Proceedings </a:t>
            </a:r>
            <a:r>
              <a:rPr lang="en-US" altLang="ja-JP" sz="2000" dirty="0"/>
              <a:t>of the 2000 ACM SIGMOD international conference </a:t>
            </a:r>
            <a:r>
              <a:rPr lang="en-US" altLang="ja-JP" sz="2000" dirty="0" smtClean="0"/>
              <a:t>on</a:t>
            </a:r>
            <a:br>
              <a:rPr lang="en-US" altLang="ja-JP" sz="2000" dirty="0" smtClean="0"/>
            </a:br>
            <a:r>
              <a:rPr lang="en-US" altLang="ja-JP" sz="2000" dirty="0" smtClean="0"/>
              <a:t>Management </a:t>
            </a:r>
            <a:r>
              <a:rPr lang="en-US" altLang="ja-JP" sz="2000" dirty="0"/>
              <a:t>of </a:t>
            </a:r>
            <a:r>
              <a:rPr lang="en-US" altLang="ja-JP" sz="2000" dirty="0" smtClean="0"/>
              <a:t>data, 93-104, 2000. </a:t>
            </a:r>
            <a:r>
              <a:rPr lang="en-US" altLang="ja-JP" sz="2000" dirty="0"/>
              <a:t>DOI: 10.1145/342009.335388</a:t>
            </a:r>
            <a:br>
              <a:rPr lang="en-US" altLang="ja-JP" sz="2000" dirty="0"/>
            </a:br>
            <a:r>
              <a:rPr lang="en-US" altLang="ja-JP" sz="2000" dirty="0">
                <a:hlinkClick r:id="rId2"/>
              </a:rPr>
              <a:t>https://</a:t>
            </a:r>
            <a:r>
              <a:rPr lang="en-US" altLang="ja-JP" sz="2000" dirty="0" smtClean="0">
                <a:hlinkClick r:id="rId2"/>
              </a:rPr>
              <a:t>dl.acm.org/citation.cfm?id=335388</a:t>
            </a:r>
            <a:endParaRPr lang="en-US" altLang="ja-JP" sz="2000" dirty="0" smtClean="0"/>
          </a:p>
          <a:p>
            <a:endParaRPr lang="en-US" altLang="ja-JP" sz="2000" dirty="0"/>
          </a:p>
          <a:p>
            <a:r>
              <a:rPr lang="en-US" altLang="ja-JP" sz="2000" dirty="0">
                <a:hlinkClick r:id="rId3"/>
              </a:rPr>
              <a:t>https://</a:t>
            </a:r>
            <a:r>
              <a:rPr lang="en-US" altLang="ja-JP" sz="2000" dirty="0" smtClean="0">
                <a:hlinkClick r:id="rId3"/>
              </a:rPr>
              <a:t>en.wikipedia.org/wiki/Local_outlier_factor</a:t>
            </a:r>
            <a:endParaRPr lang="en-US" altLang="ja-JP" sz="2000" dirty="0" smtClean="0"/>
          </a:p>
          <a:p>
            <a:endParaRPr lang="en-US" altLang="ja-JP" sz="2000" dirty="0"/>
          </a:p>
          <a:p>
            <a:r>
              <a:rPr lang="en-US" altLang="ja-JP" sz="2000" dirty="0"/>
              <a:t>J. Lee, B. Kang, S. H. Kang, Integrating independent component analysis and local</a:t>
            </a:r>
            <a:br>
              <a:rPr lang="en-US" altLang="ja-JP" sz="2000" dirty="0"/>
            </a:br>
            <a:r>
              <a:rPr lang="en-US" altLang="ja-JP" sz="2000" dirty="0"/>
              <a:t>outlier factor for plant-wide process monitoring, </a:t>
            </a:r>
            <a:r>
              <a:rPr lang="en-US" altLang="ja-JP" sz="2000" dirty="0" smtClean="0"/>
              <a:t>Journal of Process Control,</a:t>
            </a:r>
            <a:br>
              <a:rPr lang="en-US" altLang="ja-JP" sz="2000" dirty="0" smtClean="0"/>
            </a:br>
            <a:r>
              <a:rPr lang="en-US" altLang="ja-JP" sz="2000" dirty="0" smtClean="0"/>
              <a:t>21, 1011-1021, 2011</a:t>
            </a:r>
            <a:r>
              <a:rPr lang="en-US" altLang="ja-JP" sz="2000" dirty="0"/>
              <a:t>. DOI: </a:t>
            </a:r>
            <a:r>
              <a:rPr lang="en-US" altLang="ja-JP" sz="2000" dirty="0" smtClean="0"/>
              <a:t>10.1016/j.jprocont.2011.06.004</a:t>
            </a:r>
            <a:r>
              <a:rPr lang="en-US" altLang="ja-JP" sz="2000" dirty="0"/>
              <a:t/>
            </a:r>
            <a:br>
              <a:rPr lang="en-US" altLang="ja-JP" sz="2000" dirty="0"/>
            </a:br>
            <a:r>
              <a:rPr lang="en-US" altLang="ja-JP" sz="2000" dirty="0">
                <a:hlinkClick r:id="rId4"/>
              </a:rPr>
              <a:t>https://</a:t>
            </a:r>
            <a:r>
              <a:rPr lang="en-US" altLang="ja-JP" sz="2000" dirty="0" smtClean="0">
                <a:hlinkClick r:id="rId4"/>
              </a:rPr>
              <a:t>www.sciencedirect.com/science/article/pii/S0959152411001144</a:t>
            </a:r>
            <a:endParaRPr lang="en-US" altLang="ja-JP" sz="20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14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2347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7278980" cy="590931"/>
          </a:xfrm>
        </p:spPr>
        <p:txBody>
          <a:bodyPr/>
          <a:lstStyle/>
          <a:p>
            <a:r>
              <a:rPr lang="en-US" altLang="ja-JP" dirty="0"/>
              <a:t>Local Outlier Factor (LOF</a:t>
            </a:r>
            <a:r>
              <a:rPr lang="en-US" altLang="ja-JP" dirty="0" smtClean="0"/>
              <a:t>) </a:t>
            </a:r>
            <a:r>
              <a:rPr lang="ja-JP" altLang="en-US" dirty="0" smtClean="0"/>
              <a:t>とは？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8666668" cy="2932085"/>
          </a:xfrm>
        </p:spPr>
        <p:txBody>
          <a:bodyPr/>
          <a:lstStyle/>
          <a:p>
            <a:r>
              <a:rPr lang="ja-JP" altLang="en-US" dirty="0" smtClean="0"/>
              <a:t>データ密度を推定する手法</a:t>
            </a:r>
            <a:endParaRPr lang="en-US" altLang="ja-JP" dirty="0"/>
          </a:p>
          <a:p>
            <a:endParaRPr lang="en-US" altLang="ja-JP" dirty="0" smtClean="0"/>
          </a:p>
          <a:p>
            <a:r>
              <a:rPr lang="en-US" altLang="ja-JP" dirty="0" smtClean="0"/>
              <a:t>k</a:t>
            </a:r>
            <a:r>
              <a:rPr lang="ja-JP" altLang="en-US" dirty="0"/>
              <a:t> </a:t>
            </a:r>
            <a:r>
              <a:rPr lang="ja-JP" altLang="en-US" dirty="0" smtClean="0"/>
              <a:t>最近傍法 </a:t>
            </a:r>
            <a:r>
              <a:rPr lang="en-US" altLang="ja-JP" dirty="0" smtClean="0"/>
              <a:t>(k-Nearest Neighbor, k-NN) </a:t>
            </a:r>
            <a:r>
              <a:rPr lang="ja-JP" altLang="en-US" dirty="0" smtClean="0"/>
              <a:t>による密度推定と比べて、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データ分布における局所的なデータ密度の違いを考慮可能</a:t>
            </a:r>
            <a:endParaRPr lang="en-US" altLang="ja-JP" dirty="0"/>
          </a:p>
          <a:p>
            <a:endParaRPr lang="en-US" altLang="ja-JP" dirty="0"/>
          </a:p>
          <a:p>
            <a:r>
              <a:rPr lang="en-US" altLang="ja-JP" dirty="0" smtClean="0"/>
              <a:t>LOF </a:t>
            </a:r>
            <a:r>
              <a:rPr lang="ja-JP" altLang="en-US" dirty="0" smtClean="0"/>
              <a:t>の結果から外れサンプル検出や </a:t>
            </a:r>
            <a:r>
              <a:rPr lang="en-US" altLang="ja-JP" dirty="0" smtClean="0"/>
              <a:t>(</a:t>
            </a:r>
            <a:r>
              <a:rPr lang="ja-JP" altLang="en-US" dirty="0" smtClean="0"/>
              <a:t>装置やプロセスなどの</a:t>
            </a:r>
            <a:r>
              <a:rPr lang="en-US" altLang="ja-JP" dirty="0" smtClean="0"/>
              <a:t>) </a:t>
            </a:r>
            <a:br>
              <a:rPr lang="en-US" altLang="ja-JP" dirty="0" smtClean="0"/>
            </a:br>
            <a:r>
              <a:rPr lang="ja-JP" altLang="en-US" dirty="0" smtClean="0"/>
              <a:t>異常検出が可能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0229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7124066" cy="590931"/>
          </a:xfrm>
        </p:spPr>
        <p:txBody>
          <a:bodyPr/>
          <a:lstStyle/>
          <a:p>
            <a:r>
              <a:rPr lang="ja-JP" altLang="en-US" dirty="0" smtClean="0"/>
              <a:t>復習</a:t>
            </a:r>
            <a:r>
              <a:rPr lang="en-US" altLang="ja-JP" dirty="0" smtClean="0"/>
              <a:t>) k-NN</a:t>
            </a:r>
            <a:r>
              <a:rPr lang="ja-JP" altLang="en-US" dirty="0" smtClean="0"/>
              <a:t> </a:t>
            </a:r>
            <a:r>
              <a:rPr lang="ja-JP" altLang="en-US" dirty="0" smtClean="0"/>
              <a:t>に</a:t>
            </a:r>
            <a:r>
              <a:rPr lang="ja-JP" altLang="en-US" dirty="0" smtClean="0"/>
              <a:t>よるデータ密度の</a:t>
            </a:r>
            <a:r>
              <a:rPr lang="ja-JP" altLang="en-US" dirty="0" smtClean="0"/>
              <a:t>指標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2</a:t>
            </a:fld>
            <a:endParaRPr lang="ja-JP" altLang="en-US"/>
          </a:p>
        </p:txBody>
      </p:sp>
      <p:sp>
        <p:nvSpPr>
          <p:cNvPr id="42" name="Text Box 45"/>
          <p:cNvSpPr txBox="1">
            <a:spLocks noChangeArrowheads="1"/>
          </p:cNvSpPr>
          <p:nvPr/>
        </p:nvSpPr>
        <p:spPr bwMode="auto">
          <a:xfrm>
            <a:off x="491317" y="1187333"/>
            <a:ext cx="1119217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None/>
            </a:pPr>
            <a:r>
              <a:rPr lang="ja-JP" alt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例</a:t>
            </a:r>
            <a:r>
              <a:rPr lang="en-US" altLang="ja-JP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) </a:t>
            </a:r>
            <a:r>
              <a:rPr lang="en-US" altLang="ja-JP" sz="20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k</a:t>
            </a:r>
            <a:r>
              <a:rPr lang="en-US" altLang="ja-JP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= 3</a:t>
            </a:r>
            <a:endParaRPr lang="ja-JP" altLang="en-US" sz="2000" dirty="0">
              <a:solidFill>
                <a:prstClr val="black"/>
              </a:solidFill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43" name="Line 87"/>
          <p:cNvSpPr>
            <a:spLocks noChangeShapeType="1"/>
          </p:cNvSpPr>
          <p:nvPr/>
        </p:nvSpPr>
        <p:spPr bwMode="auto">
          <a:xfrm rot="-5400000">
            <a:off x="2231257" y="3125010"/>
            <a:ext cx="2879725" cy="0"/>
          </a:xfrm>
          <a:prstGeom prst="line">
            <a:avLst/>
          </a:prstGeom>
          <a:noFill/>
          <a:ln w="28575">
            <a:solidFill>
              <a:sysClr val="windowText" lastClr="000000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pPr marL="0" marR="0" lvl="0" indent="0" algn="r" defTabSz="91440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0" lang="ja-JP" altLang="en-US" sz="20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cs typeface="Arial"/>
            </a:endParaRPr>
          </a:p>
        </p:txBody>
      </p:sp>
      <p:sp>
        <p:nvSpPr>
          <p:cNvPr id="44" name="Rectangle 88"/>
          <p:cNvSpPr>
            <a:spLocks noChangeArrowheads="1"/>
          </p:cNvSpPr>
          <p:nvPr/>
        </p:nvSpPr>
        <p:spPr bwMode="auto">
          <a:xfrm>
            <a:off x="5882763" y="4488672"/>
            <a:ext cx="4331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None/>
            </a:pPr>
            <a:r>
              <a:rPr lang="en-US" altLang="ja-JP" sz="20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x</a:t>
            </a:r>
            <a:r>
              <a:rPr lang="en-US" altLang="ja-JP" sz="2000" baseline="-250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1</a:t>
            </a:r>
            <a:endParaRPr lang="ja-JP" altLang="en-US" sz="2000" baseline="-2500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/>
            </a:endParaRPr>
          </a:p>
        </p:txBody>
      </p:sp>
      <p:sp>
        <p:nvSpPr>
          <p:cNvPr id="45" name="Rectangle 89"/>
          <p:cNvSpPr>
            <a:spLocks noChangeArrowheads="1"/>
          </p:cNvSpPr>
          <p:nvPr/>
        </p:nvSpPr>
        <p:spPr bwMode="auto">
          <a:xfrm>
            <a:off x="3161788" y="1758172"/>
            <a:ext cx="4331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None/>
            </a:pPr>
            <a:r>
              <a:rPr lang="en-US" altLang="ja-JP" sz="20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x</a:t>
            </a:r>
            <a:r>
              <a:rPr lang="en-US" altLang="ja-JP" sz="2000" baseline="-250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2</a:t>
            </a:r>
            <a:endParaRPr lang="ja-JP" altLang="en-US" sz="2000" baseline="-2500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/>
            </a:endParaRPr>
          </a:p>
        </p:txBody>
      </p:sp>
      <p:sp>
        <p:nvSpPr>
          <p:cNvPr id="46" name="Oval 90"/>
          <p:cNvSpPr>
            <a:spLocks noChangeArrowheads="1"/>
          </p:cNvSpPr>
          <p:nvPr/>
        </p:nvSpPr>
        <p:spPr bwMode="auto">
          <a:xfrm>
            <a:off x="4102920" y="3917172"/>
            <a:ext cx="144463" cy="144462"/>
          </a:xfrm>
          <a:prstGeom prst="ellipse">
            <a:avLst/>
          </a:prstGeom>
          <a:gradFill rotWithShape="0">
            <a:gsLst>
              <a:gs pos="0">
                <a:srgbClr val="D8E8FF"/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r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None/>
            </a:pPr>
            <a:endParaRPr lang="ja-JP" altLang="en-US" sz="2000">
              <a:solidFill>
                <a:prstClr val="black"/>
              </a:solidFill>
              <a:latin typeface="Arial" charset="0"/>
              <a:cs typeface="Arial"/>
            </a:endParaRPr>
          </a:p>
        </p:txBody>
      </p:sp>
      <p:sp>
        <p:nvSpPr>
          <p:cNvPr id="47" name="Oval 91"/>
          <p:cNvSpPr>
            <a:spLocks noChangeArrowheads="1"/>
          </p:cNvSpPr>
          <p:nvPr/>
        </p:nvSpPr>
        <p:spPr bwMode="auto">
          <a:xfrm>
            <a:off x="4771258" y="2258234"/>
            <a:ext cx="144462" cy="144463"/>
          </a:xfrm>
          <a:prstGeom prst="ellipse">
            <a:avLst/>
          </a:prstGeom>
          <a:gradFill rotWithShape="0">
            <a:gsLst>
              <a:gs pos="0">
                <a:srgbClr val="D8E8FF"/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r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None/>
            </a:pPr>
            <a:endParaRPr lang="ja-JP" altLang="en-US" sz="2000">
              <a:solidFill>
                <a:prstClr val="black"/>
              </a:solidFill>
              <a:latin typeface="Arial" charset="0"/>
              <a:cs typeface="Arial"/>
            </a:endParaRPr>
          </a:p>
        </p:txBody>
      </p:sp>
      <p:sp>
        <p:nvSpPr>
          <p:cNvPr id="48" name="Oval 92"/>
          <p:cNvSpPr>
            <a:spLocks noChangeArrowheads="1"/>
          </p:cNvSpPr>
          <p:nvPr/>
        </p:nvSpPr>
        <p:spPr bwMode="auto">
          <a:xfrm>
            <a:off x="6007920" y="3772709"/>
            <a:ext cx="144463" cy="144463"/>
          </a:xfrm>
          <a:prstGeom prst="ellipse">
            <a:avLst/>
          </a:prstGeom>
          <a:gradFill rotWithShape="0">
            <a:gsLst>
              <a:gs pos="0">
                <a:srgbClr val="D8E8FF"/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r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None/>
            </a:pPr>
            <a:endParaRPr lang="ja-JP" altLang="en-US" sz="2000">
              <a:solidFill>
                <a:prstClr val="black"/>
              </a:solidFill>
              <a:latin typeface="Arial" charset="0"/>
              <a:cs typeface="Arial"/>
            </a:endParaRPr>
          </a:p>
        </p:txBody>
      </p:sp>
      <p:sp>
        <p:nvSpPr>
          <p:cNvPr id="49" name="Oval 93"/>
          <p:cNvSpPr>
            <a:spLocks noChangeArrowheads="1"/>
          </p:cNvSpPr>
          <p:nvPr/>
        </p:nvSpPr>
        <p:spPr bwMode="auto">
          <a:xfrm>
            <a:off x="4895083" y="2548747"/>
            <a:ext cx="144462" cy="144462"/>
          </a:xfrm>
          <a:prstGeom prst="ellipse">
            <a:avLst/>
          </a:prstGeom>
          <a:gradFill rotWithShape="0">
            <a:gsLst>
              <a:gs pos="0">
                <a:srgbClr val="D8E8FF"/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r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None/>
            </a:pPr>
            <a:endParaRPr lang="ja-JP" altLang="en-US" sz="2000">
              <a:solidFill>
                <a:prstClr val="black"/>
              </a:solidFill>
              <a:latin typeface="Arial" charset="0"/>
              <a:cs typeface="Arial"/>
            </a:endParaRPr>
          </a:p>
        </p:txBody>
      </p:sp>
      <p:sp>
        <p:nvSpPr>
          <p:cNvPr id="50" name="Line 104"/>
          <p:cNvSpPr>
            <a:spLocks noChangeShapeType="1"/>
          </p:cNvSpPr>
          <p:nvPr/>
        </p:nvSpPr>
        <p:spPr bwMode="auto">
          <a:xfrm>
            <a:off x="3555233" y="4412472"/>
            <a:ext cx="2879725" cy="0"/>
          </a:xfrm>
          <a:prstGeom prst="line">
            <a:avLst/>
          </a:prstGeom>
          <a:noFill/>
          <a:ln w="28575">
            <a:solidFill>
              <a:sysClr val="windowText" lastClr="000000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pPr marL="0" marR="0" lvl="0" indent="0" algn="r" defTabSz="91440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0" lang="ja-JP" altLang="en-US" sz="20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cs typeface="Arial"/>
            </a:endParaRPr>
          </a:p>
        </p:txBody>
      </p:sp>
      <p:sp>
        <p:nvSpPr>
          <p:cNvPr id="51" name="Oval 107"/>
          <p:cNvSpPr>
            <a:spLocks noChangeArrowheads="1"/>
          </p:cNvSpPr>
          <p:nvPr/>
        </p:nvSpPr>
        <p:spPr bwMode="auto">
          <a:xfrm>
            <a:off x="4247383" y="3701272"/>
            <a:ext cx="144462" cy="144462"/>
          </a:xfrm>
          <a:prstGeom prst="ellipse">
            <a:avLst/>
          </a:prstGeom>
          <a:gradFill rotWithShape="0">
            <a:gsLst>
              <a:gs pos="0">
                <a:srgbClr val="D8E8FF"/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r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None/>
            </a:pPr>
            <a:endParaRPr lang="ja-JP" altLang="en-US" sz="2000">
              <a:solidFill>
                <a:prstClr val="black"/>
              </a:solidFill>
              <a:latin typeface="Arial" charset="0"/>
              <a:cs typeface="Arial"/>
            </a:endParaRPr>
          </a:p>
        </p:txBody>
      </p:sp>
      <p:sp>
        <p:nvSpPr>
          <p:cNvPr id="52" name="Oval 108"/>
          <p:cNvSpPr>
            <a:spLocks noChangeArrowheads="1"/>
          </p:cNvSpPr>
          <p:nvPr/>
        </p:nvSpPr>
        <p:spPr bwMode="auto">
          <a:xfrm>
            <a:off x="5184008" y="2261409"/>
            <a:ext cx="144462" cy="144463"/>
          </a:xfrm>
          <a:prstGeom prst="ellipse">
            <a:avLst/>
          </a:prstGeom>
          <a:gradFill rotWithShape="0">
            <a:gsLst>
              <a:gs pos="0">
                <a:srgbClr val="D8E8FF"/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r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None/>
            </a:pPr>
            <a:endParaRPr lang="ja-JP" altLang="en-US" sz="2000">
              <a:solidFill>
                <a:prstClr val="black"/>
              </a:solidFill>
              <a:latin typeface="Arial" charset="0"/>
              <a:cs typeface="Arial"/>
            </a:endParaRPr>
          </a:p>
        </p:txBody>
      </p:sp>
      <p:sp>
        <p:nvSpPr>
          <p:cNvPr id="53" name="Oval 109"/>
          <p:cNvSpPr>
            <a:spLocks noChangeArrowheads="1"/>
          </p:cNvSpPr>
          <p:nvPr/>
        </p:nvSpPr>
        <p:spPr bwMode="auto">
          <a:xfrm>
            <a:off x="5499920" y="3917172"/>
            <a:ext cx="144463" cy="144462"/>
          </a:xfrm>
          <a:prstGeom prst="ellipse">
            <a:avLst/>
          </a:prstGeom>
          <a:gradFill rotWithShape="0">
            <a:gsLst>
              <a:gs pos="0">
                <a:srgbClr val="D8E8FF"/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r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None/>
            </a:pPr>
            <a:endParaRPr lang="ja-JP" altLang="en-US" sz="2000">
              <a:solidFill>
                <a:prstClr val="black"/>
              </a:solidFill>
              <a:latin typeface="Arial" charset="0"/>
              <a:cs typeface="Arial"/>
            </a:endParaRPr>
          </a:p>
        </p:txBody>
      </p:sp>
      <p:sp>
        <p:nvSpPr>
          <p:cNvPr id="54" name="Oval 110"/>
          <p:cNvSpPr>
            <a:spLocks noChangeArrowheads="1"/>
          </p:cNvSpPr>
          <p:nvPr/>
        </p:nvSpPr>
        <p:spPr bwMode="auto">
          <a:xfrm>
            <a:off x="4431533" y="4055284"/>
            <a:ext cx="144462" cy="144463"/>
          </a:xfrm>
          <a:prstGeom prst="ellipse">
            <a:avLst/>
          </a:prstGeom>
          <a:gradFill rotWithShape="0">
            <a:gsLst>
              <a:gs pos="0">
                <a:srgbClr val="D8E8FF"/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r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None/>
            </a:pPr>
            <a:endParaRPr lang="ja-JP" altLang="en-US" sz="2000">
              <a:solidFill>
                <a:prstClr val="black"/>
              </a:solidFill>
              <a:latin typeface="Arial" charset="0"/>
              <a:cs typeface="Arial"/>
            </a:endParaRPr>
          </a:p>
        </p:txBody>
      </p:sp>
      <p:sp>
        <p:nvSpPr>
          <p:cNvPr id="55" name="Oval 112"/>
          <p:cNvSpPr>
            <a:spLocks noChangeArrowheads="1"/>
          </p:cNvSpPr>
          <p:nvPr/>
        </p:nvSpPr>
        <p:spPr bwMode="auto">
          <a:xfrm>
            <a:off x="5760270" y="3523472"/>
            <a:ext cx="144463" cy="144462"/>
          </a:xfrm>
          <a:prstGeom prst="ellipse">
            <a:avLst/>
          </a:prstGeom>
          <a:gradFill rotWithShape="0">
            <a:gsLst>
              <a:gs pos="0">
                <a:srgbClr val="D8E8FF"/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r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None/>
            </a:pPr>
            <a:endParaRPr lang="ja-JP" altLang="en-US" sz="2000">
              <a:solidFill>
                <a:prstClr val="black"/>
              </a:solidFill>
              <a:latin typeface="Arial" charset="0"/>
              <a:cs typeface="Arial"/>
            </a:endParaRPr>
          </a:p>
        </p:txBody>
      </p:sp>
      <p:sp>
        <p:nvSpPr>
          <p:cNvPr id="56" name="Oval 91"/>
          <p:cNvSpPr>
            <a:spLocks noChangeArrowheads="1"/>
          </p:cNvSpPr>
          <p:nvPr/>
        </p:nvSpPr>
        <p:spPr bwMode="auto">
          <a:xfrm>
            <a:off x="5760270" y="3772709"/>
            <a:ext cx="144463" cy="144463"/>
          </a:xfrm>
          <a:prstGeom prst="ellipse">
            <a:avLst/>
          </a:prstGeom>
          <a:gradFill rotWithShape="0">
            <a:gsLst>
              <a:gs pos="0">
                <a:srgbClr val="D8E8FF"/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r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None/>
            </a:pPr>
            <a:endParaRPr lang="ja-JP" altLang="en-US" sz="2000">
              <a:solidFill>
                <a:prstClr val="black"/>
              </a:solidFill>
              <a:latin typeface="Arial" charset="0"/>
              <a:cs typeface="Arial"/>
            </a:endParaRPr>
          </a:p>
        </p:txBody>
      </p:sp>
      <p:sp>
        <p:nvSpPr>
          <p:cNvPr id="57" name="Oval 107"/>
          <p:cNvSpPr>
            <a:spLocks noChangeArrowheads="1"/>
          </p:cNvSpPr>
          <p:nvPr/>
        </p:nvSpPr>
        <p:spPr bwMode="auto">
          <a:xfrm>
            <a:off x="4968108" y="2026459"/>
            <a:ext cx="144462" cy="144463"/>
          </a:xfrm>
          <a:prstGeom prst="ellipse">
            <a:avLst/>
          </a:prstGeom>
          <a:gradFill rotWithShape="0">
            <a:gsLst>
              <a:gs pos="0">
                <a:srgbClr val="D8E8FF"/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r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None/>
            </a:pPr>
            <a:endParaRPr lang="ja-JP" altLang="en-US" sz="2000">
              <a:solidFill>
                <a:prstClr val="black"/>
              </a:solidFill>
              <a:latin typeface="Arial" charset="0"/>
              <a:cs typeface="Arial"/>
            </a:endParaRPr>
          </a:p>
        </p:txBody>
      </p:sp>
      <p:sp>
        <p:nvSpPr>
          <p:cNvPr id="58" name="Oval 108"/>
          <p:cNvSpPr>
            <a:spLocks noChangeArrowheads="1"/>
          </p:cNvSpPr>
          <p:nvPr/>
        </p:nvSpPr>
        <p:spPr bwMode="auto">
          <a:xfrm>
            <a:off x="5131620" y="2474134"/>
            <a:ext cx="144463" cy="144463"/>
          </a:xfrm>
          <a:prstGeom prst="ellipse">
            <a:avLst/>
          </a:prstGeom>
          <a:gradFill rotWithShape="0">
            <a:gsLst>
              <a:gs pos="0">
                <a:srgbClr val="D8E8FF"/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r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None/>
            </a:pPr>
            <a:endParaRPr lang="ja-JP" altLang="en-US" sz="2000">
              <a:solidFill>
                <a:prstClr val="black"/>
              </a:solidFill>
              <a:latin typeface="Arial" charset="0"/>
              <a:cs typeface="Arial"/>
            </a:endParaRPr>
          </a:p>
        </p:txBody>
      </p:sp>
      <p:sp>
        <p:nvSpPr>
          <p:cNvPr id="59" name="Oval 112"/>
          <p:cNvSpPr>
            <a:spLocks noChangeArrowheads="1"/>
          </p:cNvSpPr>
          <p:nvPr/>
        </p:nvSpPr>
        <p:spPr bwMode="auto">
          <a:xfrm>
            <a:off x="5698358" y="3988609"/>
            <a:ext cx="144462" cy="144463"/>
          </a:xfrm>
          <a:prstGeom prst="ellipse">
            <a:avLst/>
          </a:prstGeom>
          <a:gradFill rotWithShape="0">
            <a:gsLst>
              <a:gs pos="0">
                <a:srgbClr val="D8E8FF"/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r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None/>
            </a:pPr>
            <a:endParaRPr lang="ja-JP" altLang="en-US" sz="2000">
              <a:solidFill>
                <a:prstClr val="black"/>
              </a:solidFill>
              <a:latin typeface="Arial" charset="0"/>
              <a:cs typeface="Arial"/>
            </a:endParaRPr>
          </a:p>
        </p:txBody>
      </p:sp>
      <p:sp>
        <p:nvSpPr>
          <p:cNvPr id="60" name="Oval 91"/>
          <p:cNvSpPr>
            <a:spLocks noChangeArrowheads="1"/>
          </p:cNvSpPr>
          <p:nvPr/>
        </p:nvSpPr>
        <p:spPr bwMode="auto">
          <a:xfrm>
            <a:off x="3960045" y="3701272"/>
            <a:ext cx="144463" cy="144462"/>
          </a:xfrm>
          <a:prstGeom prst="ellipse">
            <a:avLst/>
          </a:prstGeom>
          <a:gradFill rotWithShape="0">
            <a:gsLst>
              <a:gs pos="0">
                <a:srgbClr val="D8E8FF"/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r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None/>
            </a:pPr>
            <a:endParaRPr lang="ja-JP" altLang="en-US" sz="2000">
              <a:solidFill>
                <a:prstClr val="black"/>
              </a:solidFill>
              <a:latin typeface="Arial" charset="0"/>
              <a:cs typeface="Arial"/>
            </a:endParaRPr>
          </a:p>
        </p:txBody>
      </p:sp>
      <p:sp>
        <p:nvSpPr>
          <p:cNvPr id="61" name="Oval 107"/>
          <p:cNvSpPr>
            <a:spLocks noChangeArrowheads="1"/>
          </p:cNvSpPr>
          <p:nvPr/>
        </p:nvSpPr>
        <p:spPr bwMode="auto">
          <a:xfrm>
            <a:off x="4496620" y="3525059"/>
            <a:ext cx="144463" cy="144463"/>
          </a:xfrm>
          <a:prstGeom prst="ellipse">
            <a:avLst/>
          </a:prstGeom>
          <a:gradFill rotWithShape="0">
            <a:gsLst>
              <a:gs pos="0">
                <a:srgbClr val="D8E8FF"/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r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None/>
            </a:pPr>
            <a:endParaRPr lang="ja-JP" altLang="en-US" sz="2000">
              <a:solidFill>
                <a:prstClr val="black"/>
              </a:solidFill>
              <a:latin typeface="Arial" charset="0"/>
              <a:cs typeface="Arial"/>
            </a:endParaRPr>
          </a:p>
        </p:txBody>
      </p:sp>
      <p:sp>
        <p:nvSpPr>
          <p:cNvPr id="62" name="Oval 108"/>
          <p:cNvSpPr>
            <a:spLocks noChangeArrowheads="1"/>
          </p:cNvSpPr>
          <p:nvPr/>
        </p:nvSpPr>
        <p:spPr bwMode="auto">
          <a:xfrm>
            <a:off x="4175945" y="3412347"/>
            <a:ext cx="144463" cy="144462"/>
          </a:xfrm>
          <a:prstGeom prst="ellipse">
            <a:avLst/>
          </a:prstGeom>
          <a:gradFill rotWithShape="0">
            <a:gsLst>
              <a:gs pos="0">
                <a:srgbClr val="D8E8FF"/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r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None/>
            </a:pPr>
            <a:endParaRPr lang="ja-JP" altLang="en-US" sz="2000">
              <a:solidFill>
                <a:prstClr val="black"/>
              </a:solidFill>
              <a:latin typeface="Arial" charset="0"/>
              <a:cs typeface="Arial"/>
            </a:endParaRPr>
          </a:p>
        </p:txBody>
      </p:sp>
      <p:sp>
        <p:nvSpPr>
          <p:cNvPr id="63" name="Oval 112"/>
          <p:cNvSpPr>
            <a:spLocks noChangeArrowheads="1"/>
          </p:cNvSpPr>
          <p:nvPr/>
        </p:nvSpPr>
        <p:spPr bwMode="auto">
          <a:xfrm>
            <a:off x="4568058" y="3812397"/>
            <a:ext cx="144462" cy="144462"/>
          </a:xfrm>
          <a:prstGeom prst="ellipse">
            <a:avLst/>
          </a:prstGeom>
          <a:gradFill rotWithShape="0">
            <a:gsLst>
              <a:gs pos="0">
                <a:srgbClr val="D8E8FF"/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r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None/>
            </a:pPr>
            <a:endParaRPr lang="ja-JP" altLang="en-US" sz="2000">
              <a:solidFill>
                <a:prstClr val="black"/>
              </a:solidFill>
              <a:latin typeface="Arial" charset="0"/>
              <a:cs typeface="Arial"/>
            </a:endParaRPr>
          </a:p>
        </p:txBody>
      </p:sp>
      <p:sp>
        <p:nvSpPr>
          <p:cNvPr id="64" name="Oval 107"/>
          <p:cNvSpPr>
            <a:spLocks noChangeArrowheads="1"/>
          </p:cNvSpPr>
          <p:nvPr/>
        </p:nvSpPr>
        <p:spPr bwMode="auto">
          <a:xfrm>
            <a:off x="5936483" y="3988609"/>
            <a:ext cx="144462" cy="144463"/>
          </a:xfrm>
          <a:prstGeom prst="ellipse">
            <a:avLst/>
          </a:prstGeom>
          <a:gradFill rotWithShape="0">
            <a:gsLst>
              <a:gs pos="0">
                <a:srgbClr val="D8E8FF"/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r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None/>
            </a:pPr>
            <a:endParaRPr lang="ja-JP" altLang="en-US" sz="2000">
              <a:solidFill>
                <a:prstClr val="black"/>
              </a:solidFill>
              <a:latin typeface="Arial" charset="0"/>
              <a:cs typeface="Arial"/>
            </a:endParaRPr>
          </a:p>
        </p:txBody>
      </p:sp>
      <p:sp>
        <p:nvSpPr>
          <p:cNvPr id="65" name="Oval 107"/>
          <p:cNvSpPr>
            <a:spLocks noChangeArrowheads="1"/>
          </p:cNvSpPr>
          <p:nvPr/>
        </p:nvSpPr>
        <p:spPr bwMode="auto">
          <a:xfrm>
            <a:off x="5533258" y="3679047"/>
            <a:ext cx="144462" cy="144462"/>
          </a:xfrm>
          <a:prstGeom prst="ellipse">
            <a:avLst/>
          </a:prstGeom>
          <a:gradFill rotWithShape="0">
            <a:gsLst>
              <a:gs pos="0">
                <a:srgbClr val="D8E8FF"/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r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None/>
            </a:pPr>
            <a:endParaRPr lang="ja-JP" altLang="en-US" sz="2000">
              <a:solidFill>
                <a:prstClr val="black"/>
              </a:solidFill>
              <a:latin typeface="Arial" charset="0"/>
              <a:cs typeface="Arial"/>
            </a:endParaRPr>
          </a:p>
        </p:txBody>
      </p:sp>
      <p:sp>
        <p:nvSpPr>
          <p:cNvPr id="66" name="円/楕円 69"/>
          <p:cNvSpPr>
            <a:spLocks noChangeArrowheads="1"/>
          </p:cNvSpPr>
          <p:nvPr/>
        </p:nvSpPr>
        <p:spPr bwMode="auto">
          <a:xfrm>
            <a:off x="4747884" y="2176863"/>
            <a:ext cx="539216" cy="540000"/>
          </a:xfrm>
          <a:prstGeom prst="ellips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wrap="none" anchor="ctr">
            <a:noAutofit/>
          </a:bodyPr>
          <a:lstStyle/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None/>
            </a:pPr>
            <a:endParaRPr lang="ja-JP" altLang="en-US" sz="2000">
              <a:solidFill>
                <a:prstClr val="black"/>
              </a:solidFill>
              <a:latin typeface="Arial" charset="0"/>
              <a:cs typeface="Arial"/>
            </a:endParaRPr>
          </a:p>
        </p:txBody>
      </p:sp>
      <p:sp>
        <p:nvSpPr>
          <p:cNvPr id="67" name="AutoShape 113"/>
          <p:cNvSpPr>
            <a:spLocks noChangeArrowheads="1"/>
          </p:cNvSpPr>
          <p:nvPr/>
        </p:nvSpPr>
        <p:spPr bwMode="auto">
          <a:xfrm>
            <a:off x="4251801" y="2830020"/>
            <a:ext cx="193675" cy="185737"/>
          </a:xfrm>
          <a:prstGeom prst="star5">
            <a:avLst/>
          </a:prstGeom>
          <a:solidFill>
            <a:srgbClr val="FFFF00"/>
          </a:solidFill>
          <a:ln w="12700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marL="0" marR="0" lvl="0" indent="0" algn="r" defTabSz="91440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0" lang="ja-JP" altLang="en-US" sz="20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cs typeface="Arial"/>
            </a:endParaRPr>
          </a:p>
        </p:txBody>
      </p:sp>
      <p:sp>
        <p:nvSpPr>
          <p:cNvPr id="68" name="Oval 108"/>
          <p:cNvSpPr>
            <a:spLocks noChangeArrowheads="1"/>
          </p:cNvSpPr>
          <p:nvPr/>
        </p:nvSpPr>
        <p:spPr bwMode="auto">
          <a:xfrm>
            <a:off x="5544370" y="2909109"/>
            <a:ext cx="144463" cy="144463"/>
          </a:xfrm>
          <a:prstGeom prst="ellipse">
            <a:avLst/>
          </a:prstGeom>
          <a:gradFill rotWithShape="0">
            <a:gsLst>
              <a:gs pos="0">
                <a:srgbClr val="D8E8FF"/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r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None/>
            </a:pPr>
            <a:endParaRPr lang="ja-JP" altLang="en-US" sz="2000">
              <a:solidFill>
                <a:prstClr val="black"/>
              </a:solidFill>
              <a:latin typeface="Arial" charset="0"/>
              <a:cs typeface="Arial"/>
            </a:endParaRPr>
          </a:p>
        </p:txBody>
      </p:sp>
      <p:sp>
        <p:nvSpPr>
          <p:cNvPr id="69" name="AutoShape 113"/>
          <p:cNvSpPr>
            <a:spLocks noChangeArrowheads="1"/>
          </p:cNvSpPr>
          <p:nvPr/>
        </p:nvSpPr>
        <p:spPr bwMode="auto">
          <a:xfrm>
            <a:off x="4920655" y="2353995"/>
            <a:ext cx="193675" cy="185737"/>
          </a:xfrm>
          <a:prstGeom prst="star5">
            <a:avLst/>
          </a:prstGeom>
          <a:solidFill>
            <a:srgbClr val="FFFF00"/>
          </a:solidFill>
          <a:ln w="12700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marL="0" marR="0" lvl="0" indent="0" algn="r" defTabSz="91440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0" lang="ja-JP" altLang="en-US" sz="20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cs typeface="Arial"/>
            </a:endParaRPr>
          </a:p>
        </p:txBody>
      </p:sp>
      <p:sp>
        <p:nvSpPr>
          <p:cNvPr id="70" name="円/楕円 32"/>
          <p:cNvSpPr>
            <a:spLocks noChangeArrowheads="1"/>
          </p:cNvSpPr>
          <p:nvPr/>
        </p:nvSpPr>
        <p:spPr bwMode="auto">
          <a:xfrm>
            <a:off x="3574638" y="2148888"/>
            <a:ext cx="1548000" cy="1548000"/>
          </a:xfrm>
          <a:prstGeom prst="ellips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wrap="none" anchor="ctr">
            <a:noAutofit/>
          </a:bodyPr>
          <a:lstStyle/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None/>
            </a:pPr>
            <a:endParaRPr lang="ja-JP" altLang="en-US" sz="2000">
              <a:solidFill>
                <a:prstClr val="black"/>
              </a:solidFill>
              <a:latin typeface="Arial" charset="0"/>
              <a:cs typeface="Arial"/>
            </a:endParaRPr>
          </a:p>
        </p:txBody>
      </p:sp>
      <p:sp>
        <p:nvSpPr>
          <p:cNvPr id="71" name="Line 173"/>
          <p:cNvSpPr>
            <a:spLocks noChangeShapeType="1"/>
          </p:cNvSpPr>
          <p:nvPr/>
        </p:nvSpPr>
        <p:spPr bwMode="auto">
          <a:xfrm flipH="1">
            <a:off x="5122637" y="1941528"/>
            <a:ext cx="1196346" cy="505335"/>
          </a:xfrm>
          <a:prstGeom prst="line">
            <a:avLst/>
          </a:prstGeom>
          <a:noFill/>
          <a:ln w="28575">
            <a:solidFill>
              <a:srgbClr val="006600"/>
            </a:solidFill>
            <a:prstDash val="sysDot"/>
            <a:round/>
            <a:headEnd type="triangle" w="lg" len="lg"/>
            <a:tailEnd/>
          </a:ln>
        </p:spPr>
        <p:txBody>
          <a:bodyPr wrap="square">
            <a:spAutoFit/>
          </a:bodyPr>
          <a:lstStyle/>
          <a:p>
            <a:pPr algn="r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None/>
            </a:pPr>
            <a:endParaRPr lang="ja-JP" altLang="en-US" sz="2000">
              <a:solidFill>
                <a:prstClr val="black"/>
              </a:solidFill>
              <a:latin typeface="Arial" charset="0"/>
              <a:cs typeface="Arial"/>
            </a:endParaRPr>
          </a:p>
        </p:txBody>
      </p:sp>
      <p:sp>
        <p:nvSpPr>
          <p:cNvPr id="72" name="Line 174"/>
          <p:cNvSpPr>
            <a:spLocks noChangeShapeType="1"/>
          </p:cNvSpPr>
          <p:nvPr/>
        </p:nvSpPr>
        <p:spPr bwMode="auto">
          <a:xfrm flipV="1">
            <a:off x="2296954" y="3015757"/>
            <a:ext cx="1954847" cy="973646"/>
          </a:xfrm>
          <a:prstGeom prst="line">
            <a:avLst/>
          </a:prstGeom>
          <a:noFill/>
          <a:ln w="28575">
            <a:solidFill>
              <a:srgbClr val="006600"/>
            </a:solidFill>
            <a:prstDash val="sysDot"/>
            <a:round/>
            <a:headEnd type="triangle" w="lg" len="lg"/>
            <a:tailEnd/>
          </a:ln>
        </p:spPr>
        <p:txBody>
          <a:bodyPr wrap="square">
            <a:spAutoFit/>
          </a:bodyPr>
          <a:lstStyle/>
          <a:p>
            <a:pPr algn="r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None/>
            </a:pPr>
            <a:endParaRPr lang="ja-JP" altLang="en-US" sz="2000">
              <a:solidFill>
                <a:prstClr val="black"/>
              </a:solidFill>
              <a:latin typeface="Arial" charset="0"/>
              <a:cs typeface="Arial"/>
            </a:endParaRPr>
          </a:p>
        </p:txBody>
      </p:sp>
      <p:sp>
        <p:nvSpPr>
          <p:cNvPr id="73" name="Text Box 28"/>
          <p:cNvSpPr txBox="1">
            <a:spLocks noChangeArrowheads="1"/>
          </p:cNvSpPr>
          <p:nvPr/>
        </p:nvSpPr>
        <p:spPr bwMode="auto">
          <a:xfrm>
            <a:off x="6315895" y="2777597"/>
            <a:ext cx="2045753" cy="40011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000" dirty="0">
                <a:solidFill>
                  <a:srgbClr val="0066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データ密度 </a:t>
            </a:r>
            <a:r>
              <a:rPr lang="en-US" altLang="ja-JP" sz="2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: </a:t>
            </a:r>
            <a:r>
              <a:rPr lang="ja-JP" altLang="en-US" sz="2000" dirty="0" smtClean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高い</a:t>
            </a:r>
            <a:endParaRPr lang="ja-JP" altLang="en-US" sz="2000" dirty="0">
              <a:solidFill>
                <a:srgbClr val="0000FF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/>
            </a:endParaRPr>
          </a:p>
        </p:txBody>
      </p:sp>
      <p:sp>
        <p:nvSpPr>
          <p:cNvPr id="74" name="Text Box 28"/>
          <p:cNvSpPr txBox="1">
            <a:spLocks noChangeArrowheads="1"/>
          </p:cNvSpPr>
          <p:nvPr/>
        </p:nvSpPr>
        <p:spPr bwMode="auto">
          <a:xfrm>
            <a:off x="1070161" y="4997482"/>
            <a:ext cx="2045753" cy="40011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000" dirty="0">
                <a:solidFill>
                  <a:srgbClr val="0066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データ密度</a:t>
            </a:r>
            <a:r>
              <a:rPr lang="en-US" altLang="ja-JP" sz="2000" dirty="0">
                <a:solidFill>
                  <a:srgbClr val="0066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 </a:t>
            </a:r>
            <a:r>
              <a:rPr lang="en-US" altLang="ja-JP" sz="2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: </a:t>
            </a:r>
            <a:r>
              <a:rPr lang="ja-JP" altLang="en-US" sz="20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低い</a:t>
            </a:r>
            <a:endParaRPr lang="ja-JP" altLang="en-US" sz="20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/>
            </a:endParaRPr>
          </a:p>
        </p:txBody>
      </p:sp>
      <p:sp>
        <p:nvSpPr>
          <p:cNvPr id="75" name="Text Box 28"/>
          <p:cNvSpPr txBox="1">
            <a:spLocks noChangeArrowheads="1"/>
          </p:cNvSpPr>
          <p:nvPr/>
        </p:nvSpPr>
        <p:spPr bwMode="auto">
          <a:xfrm>
            <a:off x="6329050" y="1754134"/>
            <a:ext cx="1625766" cy="40011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000" dirty="0">
                <a:solidFill>
                  <a:srgbClr val="0066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距離 </a:t>
            </a:r>
            <a:r>
              <a:rPr lang="en-US" altLang="ja-JP" sz="2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: </a:t>
            </a:r>
            <a:r>
              <a:rPr lang="ja-JP" altLang="en-US" sz="2000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小さい</a:t>
            </a:r>
          </a:p>
        </p:txBody>
      </p:sp>
      <p:sp>
        <p:nvSpPr>
          <p:cNvPr id="76" name="ストライプ矢印 75"/>
          <p:cNvSpPr/>
          <p:nvPr/>
        </p:nvSpPr>
        <p:spPr>
          <a:xfrm rot="5400000">
            <a:off x="6563930" y="2234632"/>
            <a:ext cx="395288" cy="431800"/>
          </a:xfrm>
          <a:prstGeom prst="stripedRightArrow">
            <a:avLst>
              <a:gd name="adj1" fmla="val 50000"/>
              <a:gd name="adj2" fmla="val 57611"/>
            </a:avLst>
          </a:prstGeom>
          <a:solidFill>
            <a:srgbClr val="FFFFCC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r" defTabSz="91440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0" lang="ja-JP" altLang="en-US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cs typeface="Arial"/>
            </a:endParaRPr>
          </a:p>
        </p:txBody>
      </p:sp>
      <p:sp>
        <p:nvSpPr>
          <p:cNvPr id="77" name="Text Box 28"/>
          <p:cNvSpPr txBox="1">
            <a:spLocks noChangeArrowheads="1"/>
          </p:cNvSpPr>
          <p:nvPr/>
        </p:nvSpPr>
        <p:spPr bwMode="auto">
          <a:xfrm>
            <a:off x="1070161" y="4043140"/>
            <a:ext cx="1641796" cy="40011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000" dirty="0">
                <a:solidFill>
                  <a:srgbClr val="0066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距離 </a:t>
            </a:r>
            <a:r>
              <a:rPr lang="en-US" altLang="ja-JP" sz="2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: </a:t>
            </a:r>
            <a:r>
              <a:rPr lang="ja-JP" altLang="en-US" sz="2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大きい</a:t>
            </a:r>
          </a:p>
        </p:txBody>
      </p:sp>
      <p:sp>
        <p:nvSpPr>
          <p:cNvPr id="78" name="ストライプ矢印 77"/>
          <p:cNvSpPr/>
          <p:nvPr/>
        </p:nvSpPr>
        <p:spPr>
          <a:xfrm rot="5400000">
            <a:off x="1451362" y="4489077"/>
            <a:ext cx="395288" cy="431800"/>
          </a:xfrm>
          <a:prstGeom prst="stripedRightArrow">
            <a:avLst>
              <a:gd name="adj1" fmla="val 50000"/>
              <a:gd name="adj2" fmla="val 57611"/>
            </a:avLst>
          </a:prstGeom>
          <a:solidFill>
            <a:srgbClr val="FFFFCC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r" defTabSz="91440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0" lang="ja-JP" altLang="en-US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cs typeface="Arial"/>
            </a:endParaRPr>
          </a:p>
        </p:txBody>
      </p:sp>
      <p:sp>
        <p:nvSpPr>
          <p:cNvPr id="41" name="Text Box 28"/>
          <p:cNvSpPr txBox="1">
            <a:spLocks noChangeArrowheads="1"/>
          </p:cNvSpPr>
          <p:nvPr/>
        </p:nvSpPr>
        <p:spPr bwMode="auto">
          <a:xfrm>
            <a:off x="1703061" y="5662497"/>
            <a:ext cx="5561138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400" i="1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k</a:t>
            </a:r>
            <a:r>
              <a:rPr lang="en-US" altLang="ja-JP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個の距離の平均</a:t>
            </a:r>
            <a:r>
              <a:rPr lang="ja-JP" altLang="en-US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を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データ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密度</a:t>
            </a:r>
            <a:r>
              <a:rPr lang="ja-JP" altLang="en-US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の</a:t>
            </a:r>
            <a:r>
              <a:rPr lang="ja-JP" altLang="en-US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指標とする</a:t>
            </a:r>
            <a:endParaRPr lang="en-US" altLang="ja-JP" sz="2400" dirty="0" smtClean="0"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79" name="Text Box 28"/>
          <p:cNvSpPr txBox="1">
            <a:spLocks noChangeArrowheads="1"/>
          </p:cNvSpPr>
          <p:nvPr/>
        </p:nvSpPr>
        <p:spPr bwMode="auto">
          <a:xfrm>
            <a:off x="1703061" y="6274138"/>
            <a:ext cx="5189241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指標の値が小さいほど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、データ密度が高い</a:t>
            </a:r>
            <a:endParaRPr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14061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7" grpId="0" animBg="1"/>
      <p:bldP spid="69" grpId="0" animBg="1"/>
      <p:bldP spid="70" grpId="0" animBg="1"/>
      <p:bldP spid="71" grpId="0" animBg="1"/>
      <p:bldP spid="72" grpId="0" animBg="1"/>
      <p:bldP spid="73" grpId="0"/>
      <p:bldP spid="74" grpId="0"/>
      <p:bldP spid="75" grpId="0"/>
      <p:bldP spid="76" grpId="0" animBg="1"/>
      <p:bldP spid="77" grpId="0"/>
      <p:bldP spid="78" grpId="0" animBg="1"/>
      <p:bldP spid="41" grpId="0"/>
      <p:bldP spid="7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4459875" cy="590931"/>
          </a:xfrm>
        </p:spPr>
        <p:txBody>
          <a:bodyPr/>
          <a:lstStyle/>
          <a:p>
            <a:r>
              <a:rPr kumimoji="1" lang="en-US" altLang="ja-JP" dirty="0" smtClean="0"/>
              <a:t>k-NN </a:t>
            </a:r>
            <a:r>
              <a:rPr kumimoji="1" lang="ja-JP" altLang="en-US" dirty="0" smtClean="0"/>
              <a:t>で何が問題か？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3</a:t>
            </a:fld>
            <a:endParaRPr lang="ja-JP" altLang="en-US"/>
          </a:p>
        </p:txBody>
      </p:sp>
      <p:sp>
        <p:nvSpPr>
          <p:cNvPr id="5" name="Line 87"/>
          <p:cNvSpPr>
            <a:spLocks noChangeShapeType="1"/>
          </p:cNvSpPr>
          <p:nvPr/>
        </p:nvSpPr>
        <p:spPr bwMode="auto">
          <a:xfrm rot="-5400000">
            <a:off x="-622849" y="4166219"/>
            <a:ext cx="3244661" cy="0"/>
          </a:xfrm>
          <a:prstGeom prst="line">
            <a:avLst/>
          </a:prstGeom>
          <a:noFill/>
          <a:ln w="28575">
            <a:solidFill>
              <a:sysClr val="windowText" lastClr="000000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pPr marL="0" marR="0" lvl="0" indent="0" algn="r" defTabSz="91440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0" lang="ja-JP" altLang="en-US" sz="20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cs typeface="Arial"/>
            </a:endParaRPr>
          </a:p>
        </p:txBody>
      </p:sp>
      <p:sp>
        <p:nvSpPr>
          <p:cNvPr id="6" name="Rectangle 88"/>
          <p:cNvSpPr>
            <a:spLocks noChangeArrowheads="1"/>
          </p:cNvSpPr>
          <p:nvPr/>
        </p:nvSpPr>
        <p:spPr bwMode="auto">
          <a:xfrm>
            <a:off x="3957952" y="5712983"/>
            <a:ext cx="4331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None/>
            </a:pPr>
            <a:r>
              <a:rPr lang="en-US" altLang="ja-JP" sz="20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x</a:t>
            </a:r>
            <a:r>
              <a:rPr lang="en-US" altLang="ja-JP" sz="2000" baseline="-250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1</a:t>
            </a:r>
            <a:endParaRPr lang="ja-JP" altLang="en-US" sz="2000" baseline="-2500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/>
            </a:endParaRPr>
          </a:p>
        </p:txBody>
      </p:sp>
      <p:sp>
        <p:nvSpPr>
          <p:cNvPr id="7" name="Rectangle 89"/>
          <p:cNvSpPr>
            <a:spLocks noChangeArrowheads="1"/>
          </p:cNvSpPr>
          <p:nvPr/>
        </p:nvSpPr>
        <p:spPr bwMode="auto">
          <a:xfrm>
            <a:off x="490150" y="2616914"/>
            <a:ext cx="4331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None/>
            </a:pPr>
            <a:r>
              <a:rPr lang="en-US" altLang="ja-JP" sz="20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x</a:t>
            </a:r>
            <a:r>
              <a:rPr lang="en-US" altLang="ja-JP" sz="2000" baseline="-250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rPr>
              <a:t>2</a:t>
            </a:r>
            <a:endParaRPr lang="ja-JP" altLang="en-US" sz="2000" baseline="-2500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/>
            </a:endParaRPr>
          </a:p>
        </p:txBody>
      </p:sp>
      <p:sp>
        <p:nvSpPr>
          <p:cNvPr id="8" name="Oval 90"/>
          <p:cNvSpPr>
            <a:spLocks noChangeArrowheads="1"/>
          </p:cNvSpPr>
          <p:nvPr/>
        </p:nvSpPr>
        <p:spPr bwMode="auto">
          <a:xfrm>
            <a:off x="1496179" y="4728610"/>
            <a:ext cx="144463" cy="144462"/>
          </a:xfrm>
          <a:prstGeom prst="ellipse">
            <a:avLst/>
          </a:prstGeom>
          <a:gradFill rotWithShape="0">
            <a:gsLst>
              <a:gs pos="0">
                <a:srgbClr val="D8E8FF"/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r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None/>
            </a:pPr>
            <a:endParaRPr lang="ja-JP" altLang="en-US" sz="2000">
              <a:solidFill>
                <a:prstClr val="black"/>
              </a:solidFill>
              <a:latin typeface="Arial" charset="0"/>
              <a:cs typeface="Arial"/>
            </a:endParaRPr>
          </a:p>
        </p:txBody>
      </p:sp>
      <p:sp>
        <p:nvSpPr>
          <p:cNvPr id="9" name="Oval 91"/>
          <p:cNvSpPr>
            <a:spLocks noChangeArrowheads="1"/>
          </p:cNvSpPr>
          <p:nvPr/>
        </p:nvSpPr>
        <p:spPr bwMode="auto">
          <a:xfrm>
            <a:off x="1186334" y="4481476"/>
            <a:ext cx="144462" cy="144463"/>
          </a:xfrm>
          <a:prstGeom prst="ellipse">
            <a:avLst/>
          </a:prstGeom>
          <a:gradFill rotWithShape="0">
            <a:gsLst>
              <a:gs pos="0">
                <a:srgbClr val="D8E8FF"/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r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None/>
            </a:pPr>
            <a:endParaRPr lang="ja-JP" altLang="en-US" sz="2000">
              <a:solidFill>
                <a:prstClr val="black"/>
              </a:solidFill>
              <a:latin typeface="Arial" charset="0"/>
              <a:cs typeface="Arial"/>
            </a:endParaRPr>
          </a:p>
        </p:txBody>
      </p:sp>
      <p:sp>
        <p:nvSpPr>
          <p:cNvPr id="10" name="Oval 92"/>
          <p:cNvSpPr>
            <a:spLocks noChangeArrowheads="1"/>
          </p:cNvSpPr>
          <p:nvPr/>
        </p:nvSpPr>
        <p:spPr bwMode="auto">
          <a:xfrm>
            <a:off x="3705411" y="3103996"/>
            <a:ext cx="144463" cy="144463"/>
          </a:xfrm>
          <a:prstGeom prst="ellipse">
            <a:avLst/>
          </a:prstGeom>
          <a:gradFill rotWithShape="0">
            <a:gsLst>
              <a:gs pos="0">
                <a:srgbClr val="D8E8FF"/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r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None/>
            </a:pPr>
            <a:endParaRPr lang="ja-JP" altLang="en-US" sz="2000">
              <a:solidFill>
                <a:prstClr val="black"/>
              </a:solidFill>
              <a:latin typeface="Arial" charset="0"/>
              <a:cs typeface="Arial"/>
            </a:endParaRPr>
          </a:p>
        </p:txBody>
      </p:sp>
      <p:sp>
        <p:nvSpPr>
          <p:cNvPr id="11" name="Oval 93"/>
          <p:cNvSpPr>
            <a:spLocks noChangeArrowheads="1"/>
          </p:cNvSpPr>
          <p:nvPr/>
        </p:nvSpPr>
        <p:spPr bwMode="auto">
          <a:xfrm>
            <a:off x="1284858" y="4301295"/>
            <a:ext cx="144462" cy="144462"/>
          </a:xfrm>
          <a:prstGeom prst="ellipse">
            <a:avLst/>
          </a:prstGeom>
          <a:gradFill rotWithShape="0">
            <a:gsLst>
              <a:gs pos="0">
                <a:srgbClr val="D8E8FF"/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r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None/>
            </a:pPr>
            <a:endParaRPr lang="ja-JP" altLang="en-US" sz="2000">
              <a:solidFill>
                <a:prstClr val="black"/>
              </a:solidFill>
              <a:latin typeface="Arial" charset="0"/>
              <a:cs typeface="Arial"/>
            </a:endParaRPr>
          </a:p>
        </p:txBody>
      </p:sp>
      <p:sp>
        <p:nvSpPr>
          <p:cNvPr id="12" name="Line 104"/>
          <p:cNvSpPr>
            <a:spLocks noChangeShapeType="1"/>
          </p:cNvSpPr>
          <p:nvPr/>
        </p:nvSpPr>
        <p:spPr bwMode="auto">
          <a:xfrm>
            <a:off x="846317" y="5671380"/>
            <a:ext cx="3526901" cy="0"/>
          </a:xfrm>
          <a:prstGeom prst="line">
            <a:avLst/>
          </a:prstGeom>
          <a:noFill/>
          <a:ln w="28575">
            <a:solidFill>
              <a:sysClr val="windowText" lastClr="000000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pPr marL="0" marR="0" lvl="0" indent="0" algn="r" defTabSz="91440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0" lang="ja-JP" altLang="en-US" sz="20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cs typeface="Arial"/>
            </a:endParaRPr>
          </a:p>
        </p:txBody>
      </p:sp>
      <p:sp>
        <p:nvSpPr>
          <p:cNvPr id="13" name="Oval 107"/>
          <p:cNvSpPr>
            <a:spLocks noChangeArrowheads="1"/>
          </p:cNvSpPr>
          <p:nvPr/>
        </p:nvSpPr>
        <p:spPr bwMode="auto">
          <a:xfrm>
            <a:off x="1575745" y="4560014"/>
            <a:ext cx="144462" cy="144462"/>
          </a:xfrm>
          <a:prstGeom prst="ellipse">
            <a:avLst/>
          </a:prstGeom>
          <a:gradFill rotWithShape="0">
            <a:gsLst>
              <a:gs pos="0">
                <a:srgbClr val="D8E8FF"/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r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None/>
            </a:pPr>
            <a:endParaRPr lang="ja-JP" altLang="en-US" sz="2000">
              <a:solidFill>
                <a:prstClr val="black"/>
              </a:solidFill>
              <a:latin typeface="Arial" charset="0"/>
              <a:cs typeface="Arial"/>
            </a:endParaRPr>
          </a:p>
        </p:txBody>
      </p:sp>
      <p:sp>
        <p:nvSpPr>
          <p:cNvPr id="14" name="Oval 108"/>
          <p:cNvSpPr>
            <a:spLocks noChangeArrowheads="1"/>
          </p:cNvSpPr>
          <p:nvPr/>
        </p:nvSpPr>
        <p:spPr bwMode="auto">
          <a:xfrm>
            <a:off x="2945705" y="3789158"/>
            <a:ext cx="144462" cy="144463"/>
          </a:xfrm>
          <a:prstGeom prst="ellipse">
            <a:avLst/>
          </a:prstGeom>
          <a:gradFill rotWithShape="0">
            <a:gsLst>
              <a:gs pos="0">
                <a:srgbClr val="D8E8FF"/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r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None/>
            </a:pPr>
            <a:endParaRPr lang="ja-JP" altLang="en-US" sz="2000">
              <a:solidFill>
                <a:prstClr val="black"/>
              </a:solidFill>
              <a:latin typeface="Arial" charset="0"/>
              <a:cs typeface="Arial"/>
            </a:endParaRPr>
          </a:p>
        </p:txBody>
      </p:sp>
      <p:sp>
        <p:nvSpPr>
          <p:cNvPr id="15" name="Oval 109"/>
          <p:cNvSpPr>
            <a:spLocks noChangeArrowheads="1"/>
          </p:cNvSpPr>
          <p:nvPr/>
        </p:nvSpPr>
        <p:spPr bwMode="auto">
          <a:xfrm>
            <a:off x="1654282" y="4399395"/>
            <a:ext cx="144463" cy="144462"/>
          </a:xfrm>
          <a:prstGeom prst="ellipse">
            <a:avLst/>
          </a:prstGeom>
          <a:gradFill rotWithShape="0">
            <a:gsLst>
              <a:gs pos="0">
                <a:srgbClr val="D8E8FF"/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r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None/>
            </a:pPr>
            <a:endParaRPr lang="ja-JP" altLang="en-US" sz="2000">
              <a:solidFill>
                <a:prstClr val="black"/>
              </a:solidFill>
              <a:latin typeface="Arial" charset="0"/>
              <a:cs typeface="Arial"/>
            </a:endParaRPr>
          </a:p>
        </p:txBody>
      </p:sp>
      <p:sp>
        <p:nvSpPr>
          <p:cNvPr id="16" name="Oval 110"/>
          <p:cNvSpPr>
            <a:spLocks noChangeArrowheads="1"/>
          </p:cNvSpPr>
          <p:nvPr/>
        </p:nvSpPr>
        <p:spPr bwMode="auto">
          <a:xfrm>
            <a:off x="1683845" y="4760551"/>
            <a:ext cx="144462" cy="144463"/>
          </a:xfrm>
          <a:prstGeom prst="ellipse">
            <a:avLst/>
          </a:prstGeom>
          <a:gradFill rotWithShape="0">
            <a:gsLst>
              <a:gs pos="0">
                <a:srgbClr val="D8E8FF"/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r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None/>
            </a:pPr>
            <a:endParaRPr lang="ja-JP" altLang="en-US" sz="2000">
              <a:solidFill>
                <a:prstClr val="black"/>
              </a:solidFill>
              <a:latin typeface="Arial" charset="0"/>
              <a:cs typeface="Arial"/>
            </a:endParaRPr>
          </a:p>
        </p:txBody>
      </p:sp>
      <p:sp>
        <p:nvSpPr>
          <p:cNvPr id="17" name="Oval 112"/>
          <p:cNvSpPr>
            <a:spLocks noChangeArrowheads="1"/>
          </p:cNvSpPr>
          <p:nvPr/>
        </p:nvSpPr>
        <p:spPr bwMode="auto">
          <a:xfrm>
            <a:off x="3462309" y="3548238"/>
            <a:ext cx="144463" cy="144462"/>
          </a:xfrm>
          <a:prstGeom prst="ellipse">
            <a:avLst/>
          </a:prstGeom>
          <a:gradFill rotWithShape="0">
            <a:gsLst>
              <a:gs pos="0">
                <a:srgbClr val="D8E8FF"/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r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None/>
            </a:pPr>
            <a:endParaRPr lang="ja-JP" altLang="en-US" sz="2000">
              <a:solidFill>
                <a:prstClr val="black"/>
              </a:solidFill>
              <a:latin typeface="Arial" charset="0"/>
              <a:cs typeface="Arial"/>
            </a:endParaRPr>
          </a:p>
        </p:txBody>
      </p:sp>
      <p:sp>
        <p:nvSpPr>
          <p:cNvPr id="18" name="Oval 91"/>
          <p:cNvSpPr>
            <a:spLocks noChangeArrowheads="1"/>
          </p:cNvSpPr>
          <p:nvPr/>
        </p:nvSpPr>
        <p:spPr bwMode="auto">
          <a:xfrm>
            <a:off x="3017936" y="3248350"/>
            <a:ext cx="144463" cy="144463"/>
          </a:xfrm>
          <a:prstGeom prst="ellipse">
            <a:avLst/>
          </a:prstGeom>
          <a:gradFill rotWithShape="0">
            <a:gsLst>
              <a:gs pos="0">
                <a:srgbClr val="D8E8FF"/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r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None/>
            </a:pPr>
            <a:endParaRPr lang="ja-JP" altLang="en-US" sz="2000">
              <a:solidFill>
                <a:prstClr val="black"/>
              </a:solidFill>
              <a:latin typeface="Arial" charset="0"/>
              <a:cs typeface="Arial"/>
            </a:endParaRPr>
          </a:p>
        </p:txBody>
      </p:sp>
      <p:sp>
        <p:nvSpPr>
          <p:cNvPr id="19" name="Oval 107"/>
          <p:cNvSpPr>
            <a:spLocks noChangeArrowheads="1"/>
          </p:cNvSpPr>
          <p:nvPr/>
        </p:nvSpPr>
        <p:spPr bwMode="auto">
          <a:xfrm>
            <a:off x="2665296" y="2858466"/>
            <a:ext cx="144462" cy="144463"/>
          </a:xfrm>
          <a:prstGeom prst="ellipse">
            <a:avLst/>
          </a:prstGeom>
          <a:gradFill rotWithShape="0">
            <a:gsLst>
              <a:gs pos="0">
                <a:srgbClr val="D8E8FF"/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r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None/>
            </a:pPr>
            <a:endParaRPr lang="ja-JP" altLang="en-US" sz="2000">
              <a:solidFill>
                <a:prstClr val="black"/>
              </a:solidFill>
              <a:latin typeface="Arial" charset="0"/>
              <a:cs typeface="Arial"/>
            </a:endParaRPr>
          </a:p>
        </p:txBody>
      </p:sp>
      <p:sp>
        <p:nvSpPr>
          <p:cNvPr id="20" name="Oval 108"/>
          <p:cNvSpPr>
            <a:spLocks noChangeArrowheads="1"/>
          </p:cNvSpPr>
          <p:nvPr/>
        </p:nvSpPr>
        <p:spPr bwMode="auto">
          <a:xfrm>
            <a:off x="2610425" y="3418441"/>
            <a:ext cx="144463" cy="144463"/>
          </a:xfrm>
          <a:prstGeom prst="ellipse">
            <a:avLst/>
          </a:prstGeom>
          <a:gradFill rotWithShape="0">
            <a:gsLst>
              <a:gs pos="0">
                <a:srgbClr val="D8E8FF"/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r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None/>
            </a:pPr>
            <a:endParaRPr lang="ja-JP" altLang="en-US" sz="2000">
              <a:solidFill>
                <a:prstClr val="black"/>
              </a:solidFill>
              <a:latin typeface="Arial" charset="0"/>
              <a:cs typeface="Arial"/>
            </a:endParaRPr>
          </a:p>
        </p:txBody>
      </p:sp>
      <p:sp>
        <p:nvSpPr>
          <p:cNvPr id="21" name="Oval 112"/>
          <p:cNvSpPr>
            <a:spLocks noChangeArrowheads="1"/>
          </p:cNvSpPr>
          <p:nvPr/>
        </p:nvSpPr>
        <p:spPr bwMode="auto">
          <a:xfrm>
            <a:off x="1943741" y="4760550"/>
            <a:ext cx="144462" cy="144463"/>
          </a:xfrm>
          <a:prstGeom prst="ellipse">
            <a:avLst/>
          </a:prstGeom>
          <a:gradFill rotWithShape="0">
            <a:gsLst>
              <a:gs pos="0">
                <a:srgbClr val="D8E8FF"/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r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None/>
            </a:pPr>
            <a:endParaRPr lang="ja-JP" altLang="en-US" sz="2000">
              <a:solidFill>
                <a:prstClr val="black"/>
              </a:solidFill>
              <a:latin typeface="Arial" charset="0"/>
              <a:cs typeface="Arial"/>
            </a:endParaRPr>
          </a:p>
        </p:txBody>
      </p:sp>
      <p:sp>
        <p:nvSpPr>
          <p:cNvPr id="22" name="Oval 91"/>
          <p:cNvSpPr>
            <a:spLocks noChangeArrowheads="1"/>
          </p:cNvSpPr>
          <p:nvPr/>
        </p:nvSpPr>
        <p:spPr bwMode="auto">
          <a:xfrm>
            <a:off x="1394405" y="4481476"/>
            <a:ext cx="144463" cy="144462"/>
          </a:xfrm>
          <a:prstGeom prst="ellipse">
            <a:avLst/>
          </a:prstGeom>
          <a:gradFill rotWithShape="0">
            <a:gsLst>
              <a:gs pos="0">
                <a:srgbClr val="D8E8FF"/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r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None/>
            </a:pPr>
            <a:endParaRPr lang="ja-JP" altLang="en-US" sz="2000">
              <a:solidFill>
                <a:prstClr val="black"/>
              </a:solidFill>
              <a:latin typeface="Arial" charset="0"/>
              <a:cs typeface="Arial"/>
            </a:endParaRPr>
          </a:p>
        </p:txBody>
      </p:sp>
      <p:sp>
        <p:nvSpPr>
          <p:cNvPr id="23" name="Oval 107"/>
          <p:cNvSpPr>
            <a:spLocks noChangeArrowheads="1"/>
          </p:cNvSpPr>
          <p:nvPr/>
        </p:nvSpPr>
        <p:spPr bwMode="auto">
          <a:xfrm>
            <a:off x="1824982" y="4383801"/>
            <a:ext cx="144463" cy="144463"/>
          </a:xfrm>
          <a:prstGeom prst="ellipse">
            <a:avLst/>
          </a:prstGeom>
          <a:gradFill rotWithShape="0">
            <a:gsLst>
              <a:gs pos="0">
                <a:srgbClr val="D8E8FF"/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r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None/>
            </a:pPr>
            <a:endParaRPr lang="ja-JP" altLang="en-US" sz="2000">
              <a:solidFill>
                <a:prstClr val="black"/>
              </a:solidFill>
              <a:latin typeface="Arial" charset="0"/>
              <a:cs typeface="Arial"/>
            </a:endParaRPr>
          </a:p>
        </p:txBody>
      </p:sp>
      <p:sp>
        <p:nvSpPr>
          <p:cNvPr id="24" name="Oval 108"/>
          <p:cNvSpPr>
            <a:spLocks noChangeArrowheads="1"/>
          </p:cNvSpPr>
          <p:nvPr/>
        </p:nvSpPr>
        <p:spPr bwMode="auto">
          <a:xfrm>
            <a:off x="1504307" y="4271089"/>
            <a:ext cx="144463" cy="144462"/>
          </a:xfrm>
          <a:prstGeom prst="ellipse">
            <a:avLst/>
          </a:prstGeom>
          <a:gradFill rotWithShape="0">
            <a:gsLst>
              <a:gs pos="0">
                <a:srgbClr val="D8E8FF"/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r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None/>
            </a:pPr>
            <a:endParaRPr lang="ja-JP" altLang="en-US" sz="2000">
              <a:solidFill>
                <a:prstClr val="black"/>
              </a:solidFill>
              <a:latin typeface="Arial" charset="0"/>
              <a:cs typeface="Arial"/>
            </a:endParaRPr>
          </a:p>
        </p:txBody>
      </p:sp>
      <p:sp>
        <p:nvSpPr>
          <p:cNvPr id="25" name="Oval 112"/>
          <p:cNvSpPr>
            <a:spLocks noChangeArrowheads="1"/>
          </p:cNvSpPr>
          <p:nvPr/>
        </p:nvSpPr>
        <p:spPr bwMode="auto">
          <a:xfrm>
            <a:off x="1806573" y="4589729"/>
            <a:ext cx="144462" cy="144462"/>
          </a:xfrm>
          <a:prstGeom prst="ellipse">
            <a:avLst/>
          </a:prstGeom>
          <a:gradFill rotWithShape="0">
            <a:gsLst>
              <a:gs pos="0">
                <a:srgbClr val="D8E8FF"/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r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None/>
            </a:pPr>
            <a:endParaRPr lang="ja-JP" altLang="en-US" sz="2000">
              <a:solidFill>
                <a:prstClr val="black"/>
              </a:solidFill>
              <a:latin typeface="Arial" charset="0"/>
              <a:cs typeface="Arial"/>
            </a:endParaRPr>
          </a:p>
        </p:txBody>
      </p:sp>
      <p:sp>
        <p:nvSpPr>
          <p:cNvPr id="26" name="Oval 107"/>
          <p:cNvSpPr>
            <a:spLocks noChangeArrowheads="1"/>
          </p:cNvSpPr>
          <p:nvPr/>
        </p:nvSpPr>
        <p:spPr bwMode="auto">
          <a:xfrm>
            <a:off x="2021664" y="4560717"/>
            <a:ext cx="144462" cy="144463"/>
          </a:xfrm>
          <a:prstGeom prst="ellipse">
            <a:avLst/>
          </a:prstGeom>
          <a:gradFill rotWithShape="0">
            <a:gsLst>
              <a:gs pos="0">
                <a:srgbClr val="D8E8FF"/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r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None/>
            </a:pPr>
            <a:endParaRPr lang="ja-JP" altLang="en-US" sz="2000">
              <a:solidFill>
                <a:prstClr val="black"/>
              </a:solidFill>
              <a:latin typeface="Arial" charset="0"/>
              <a:cs typeface="Arial"/>
            </a:endParaRPr>
          </a:p>
        </p:txBody>
      </p:sp>
      <p:sp>
        <p:nvSpPr>
          <p:cNvPr id="27" name="Oval 107"/>
          <p:cNvSpPr>
            <a:spLocks noChangeArrowheads="1"/>
          </p:cNvSpPr>
          <p:nvPr/>
        </p:nvSpPr>
        <p:spPr bwMode="auto">
          <a:xfrm>
            <a:off x="3380768" y="4062163"/>
            <a:ext cx="144462" cy="144462"/>
          </a:xfrm>
          <a:prstGeom prst="ellipse">
            <a:avLst/>
          </a:prstGeom>
          <a:gradFill rotWithShape="0">
            <a:gsLst>
              <a:gs pos="0">
                <a:srgbClr val="D8E8FF"/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r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None/>
            </a:pPr>
            <a:endParaRPr lang="ja-JP" altLang="en-US" sz="2000">
              <a:solidFill>
                <a:prstClr val="black"/>
              </a:solidFill>
              <a:latin typeface="Arial" charset="0"/>
              <a:cs typeface="Arial"/>
            </a:endParaRPr>
          </a:p>
        </p:txBody>
      </p:sp>
      <p:sp>
        <p:nvSpPr>
          <p:cNvPr id="30" name="Oval 108"/>
          <p:cNvSpPr>
            <a:spLocks noChangeArrowheads="1"/>
          </p:cNvSpPr>
          <p:nvPr/>
        </p:nvSpPr>
        <p:spPr bwMode="auto">
          <a:xfrm>
            <a:off x="3325556" y="2823993"/>
            <a:ext cx="144463" cy="144463"/>
          </a:xfrm>
          <a:prstGeom prst="ellipse">
            <a:avLst/>
          </a:prstGeom>
          <a:gradFill rotWithShape="0">
            <a:gsLst>
              <a:gs pos="0">
                <a:srgbClr val="D8E8FF"/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r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None/>
            </a:pPr>
            <a:endParaRPr lang="ja-JP" altLang="en-US" sz="2000">
              <a:solidFill>
                <a:prstClr val="black"/>
              </a:solidFill>
              <a:latin typeface="Arial" charset="0"/>
              <a:cs typeface="Arial"/>
            </a:endParaRPr>
          </a:p>
        </p:txBody>
      </p:sp>
      <p:sp>
        <p:nvSpPr>
          <p:cNvPr id="31" name="AutoShape 113"/>
          <p:cNvSpPr>
            <a:spLocks noChangeArrowheads="1"/>
          </p:cNvSpPr>
          <p:nvPr/>
        </p:nvSpPr>
        <p:spPr bwMode="auto">
          <a:xfrm>
            <a:off x="1775770" y="5186387"/>
            <a:ext cx="193675" cy="185737"/>
          </a:xfrm>
          <a:prstGeom prst="star5">
            <a:avLst/>
          </a:prstGeom>
          <a:solidFill>
            <a:srgbClr val="FFFF00"/>
          </a:solidFill>
          <a:ln w="12700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marL="0" marR="0" lvl="0" indent="0" algn="r" defTabSz="91440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0" lang="ja-JP" altLang="en-US" sz="20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cs typeface="Arial"/>
            </a:endParaRPr>
          </a:p>
        </p:txBody>
      </p:sp>
      <p:sp>
        <p:nvSpPr>
          <p:cNvPr id="35" name="Oval 92"/>
          <p:cNvSpPr>
            <a:spLocks noChangeArrowheads="1"/>
          </p:cNvSpPr>
          <p:nvPr/>
        </p:nvSpPr>
        <p:spPr bwMode="auto">
          <a:xfrm>
            <a:off x="3957952" y="3542927"/>
            <a:ext cx="144463" cy="144463"/>
          </a:xfrm>
          <a:prstGeom prst="ellipse">
            <a:avLst/>
          </a:prstGeom>
          <a:gradFill rotWithShape="0">
            <a:gsLst>
              <a:gs pos="0">
                <a:srgbClr val="D8E8FF"/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r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None/>
            </a:pPr>
            <a:endParaRPr lang="ja-JP" altLang="en-US" sz="2000">
              <a:solidFill>
                <a:prstClr val="black"/>
              </a:solidFill>
              <a:latin typeface="Arial" charset="0"/>
              <a:cs typeface="Arial"/>
            </a:endParaRPr>
          </a:p>
        </p:txBody>
      </p:sp>
      <p:sp>
        <p:nvSpPr>
          <p:cNvPr id="36" name="Oval 107"/>
          <p:cNvSpPr>
            <a:spLocks noChangeArrowheads="1"/>
          </p:cNvSpPr>
          <p:nvPr/>
        </p:nvSpPr>
        <p:spPr bwMode="auto">
          <a:xfrm>
            <a:off x="3813490" y="4020493"/>
            <a:ext cx="144462" cy="144462"/>
          </a:xfrm>
          <a:prstGeom prst="ellipse">
            <a:avLst/>
          </a:prstGeom>
          <a:gradFill rotWithShape="0">
            <a:gsLst>
              <a:gs pos="0">
                <a:srgbClr val="D8E8FF"/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r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None/>
            </a:pPr>
            <a:endParaRPr lang="ja-JP" altLang="en-US" sz="2000">
              <a:solidFill>
                <a:prstClr val="black"/>
              </a:solidFill>
              <a:latin typeface="Arial" charset="0"/>
              <a:cs typeface="Arial"/>
            </a:endParaRPr>
          </a:p>
        </p:txBody>
      </p:sp>
      <p:sp>
        <p:nvSpPr>
          <p:cNvPr id="37" name="Oval 90"/>
          <p:cNvSpPr>
            <a:spLocks noChangeArrowheads="1"/>
          </p:cNvSpPr>
          <p:nvPr/>
        </p:nvSpPr>
        <p:spPr bwMode="auto">
          <a:xfrm>
            <a:off x="1322173" y="4645301"/>
            <a:ext cx="144463" cy="144462"/>
          </a:xfrm>
          <a:prstGeom prst="ellipse">
            <a:avLst/>
          </a:prstGeom>
          <a:gradFill rotWithShape="0">
            <a:gsLst>
              <a:gs pos="0">
                <a:srgbClr val="D8E8FF"/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r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None/>
            </a:pPr>
            <a:endParaRPr lang="ja-JP" altLang="en-US" sz="2000">
              <a:solidFill>
                <a:prstClr val="black"/>
              </a:solidFill>
              <a:latin typeface="Arial" charset="0"/>
              <a:cs typeface="Arial"/>
            </a:endParaRPr>
          </a:p>
        </p:txBody>
      </p:sp>
      <p:sp>
        <p:nvSpPr>
          <p:cNvPr id="39" name="Text Box 8"/>
          <p:cNvSpPr txBox="1">
            <a:spLocks noChangeArrowheads="1"/>
          </p:cNvSpPr>
          <p:nvPr/>
        </p:nvSpPr>
        <p:spPr bwMode="auto">
          <a:xfrm>
            <a:off x="306264" y="1205506"/>
            <a:ext cx="689323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データがまんべんなく分布していればよいが、領域に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よって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/>
            </a:r>
            <a:b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</a:b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データ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分布に違いがあると、</a:t>
            </a:r>
            <a:endParaRPr lang="en-US" altLang="ja-JP" sz="2400" dirty="0" smtClean="0"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40" name="Text Box 8"/>
          <p:cNvSpPr txBox="1">
            <a:spLocks noChangeArrowheads="1"/>
          </p:cNvSpPr>
          <p:nvPr/>
        </p:nvSpPr>
        <p:spPr bwMode="auto">
          <a:xfrm>
            <a:off x="4577194" y="2763822"/>
            <a:ext cx="414087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このあたりのサンプルのばらつき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が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/>
            </a:r>
            <a:b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</a:b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大きく、「距離のしきい値を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/>
            </a:r>
            <a:b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</a:b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大きくしても」 いいのかな、となり、</a:t>
            </a:r>
            <a:endParaRPr lang="en-US" altLang="ja-JP" sz="2400" dirty="0" smtClean="0"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41" name="右中かっこ 40"/>
          <p:cNvSpPr/>
          <p:nvPr/>
        </p:nvSpPr>
        <p:spPr>
          <a:xfrm>
            <a:off x="4174518" y="2748486"/>
            <a:ext cx="213510" cy="1594834"/>
          </a:xfrm>
          <a:prstGeom prst="rightBrace">
            <a:avLst>
              <a:gd name="adj1" fmla="val 79091"/>
              <a:gd name="adj2" fmla="val 16097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Text Box 8"/>
          <p:cNvSpPr txBox="1">
            <a:spLocks noChangeArrowheads="1"/>
          </p:cNvSpPr>
          <p:nvPr/>
        </p:nvSpPr>
        <p:spPr bwMode="auto">
          <a:xfrm>
            <a:off x="4577194" y="5003720"/>
            <a:ext cx="452880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サンプルが密に固まっている領域に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/>
            </a:r>
            <a:b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</a:b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おいて、このような少し外れたところに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/>
            </a:r>
            <a:b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</a:b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あるサンプルを外れサンプル  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(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データ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/>
            </a:r>
            <a:b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</a:b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密度が低い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) 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として検出できない</a:t>
            </a:r>
            <a:endParaRPr lang="en-US" altLang="ja-JP" sz="2400" dirty="0" smtClean="0"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43" name="Line 104"/>
          <p:cNvSpPr>
            <a:spLocks noChangeShapeType="1"/>
          </p:cNvSpPr>
          <p:nvPr/>
        </p:nvSpPr>
        <p:spPr bwMode="auto">
          <a:xfrm flipV="1">
            <a:off x="2088202" y="5296855"/>
            <a:ext cx="2488991" cy="0"/>
          </a:xfrm>
          <a:prstGeom prst="line">
            <a:avLst/>
          </a:prstGeom>
          <a:noFill/>
          <a:ln w="28575">
            <a:solidFill>
              <a:sysClr val="windowText" lastClr="000000"/>
            </a:solidFill>
            <a:round/>
            <a:headEnd/>
            <a:tailEnd type="triangle" w="med" len="med"/>
          </a:ln>
        </p:spPr>
        <p:txBody>
          <a:bodyPr wrap="square">
            <a:spAutoFit/>
          </a:bodyPr>
          <a:lstStyle/>
          <a:p>
            <a:pPr marL="0" marR="0" lvl="0" indent="0" algn="r" defTabSz="91440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SzTx/>
              <a:buFont typeface="Wingdings" pitchFamily="2" charset="2"/>
              <a:buNone/>
              <a:tabLst/>
              <a:defRPr/>
            </a:pPr>
            <a:endParaRPr kumimoji="0" lang="ja-JP" altLang="en-US" sz="20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2509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4148059" cy="590931"/>
          </a:xfrm>
        </p:spPr>
        <p:txBody>
          <a:bodyPr/>
          <a:lstStyle/>
          <a:p>
            <a:r>
              <a:rPr kumimoji="1" lang="en-US" altLang="ja-JP" dirty="0" smtClean="0"/>
              <a:t>LOF </a:t>
            </a:r>
            <a:r>
              <a:rPr kumimoji="1" lang="ja-JP" altLang="en-US" dirty="0" smtClean="0"/>
              <a:t>ではどうするか？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4</a:t>
            </a:fld>
            <a:endParaRPr lang="ja-JP" altLang="en-US"/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306264" y="1205506"/>
            <a:ext cx="81035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最も近い 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k 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個のサンプルとの距離だけでなく、その 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k 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個のサンプルに</a:t>
            </a:r>
            <a:endParaRPr lang="en-US" altLang="ja-JP" sz="2400" dirty="0" smtClean="0">
              <a:latin typeface="Times" pitchFamily="18" charset="0"/>
              <a:ea typeface="Meiryo UI" panose="020B0604030504040204" pitchFamily="50" charset="-128"/>
            </a:endParaRPr>
          </a:p>
          <a:p>
            <a:pPr eaLnBrk="1" hangingPunct="1"/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最も近い 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k 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個のサンプルとの距離も考慮する！</a:t>
            </a:r>
            <a:endParaRPr lang="en-US" altLang="ja-JP" sz="2400" dirty="0" smtClean="0"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6" name="Oval 90"/>
          <p:cNvSpPr>
            <a:spLocks noChangeArrowheads="1"/>
          </p:cNvSpPr>
          <p:nvPr/>
        </p:nvSpPr>
        <p:spPr bwMode="auto">
          <a:xfrm>
            <a:off x="1243317" y="4895621"/>
            <a:ext cx="144463" cy="144462"/>
          </a:xfrm>
          <a:prstGeom prst="ellipse">
            <a:avLst/>
          </a:prstGeom>
          <a:gradFill rotWithShape="0">
            <a:gsLst>
              <a:gs pos="0">
                <a:srgbClr val="D8E8FF"/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r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None/>
            </a:pPr>
            <a:endParaRPr lang="ja-JP" altLang="en-US" sz="2000">
              <a:solidFill>
                <a:prstClr val="black"/>
              </a:solidFill>
              <a:latin typeface="Arial" charset="0"/>
              <a:cs typeface="Arial"/>
            </a:endParaRPr>
          </a:p>
        </p:txBody>
      </p:sp>
      <p:sp>
        <p:nvSpPr>
          <p:cNvPr id="7" name="Oval 91"/>
          <p:cNvSpPr>
            <a:spLocks noChangeArrowheads="1"/>
          </p:cNvSpPr>
          <p:nvPr/>
        </p:nvSpPr>
        <p:spPr bwMode="auto">
          <a:xfrm>
            <a:off x="786747" y="4666906"/>
            <a:ext cx="144462" cy="144463"/>
          </a:xfrm>
          <a:prstGeom prst="ellipse">
            <a:avLst/>
          </a:prstGeom>
          <a:gradFill rotWithShape="0">
            <a:gsLst>
              <a:gs pos="0">
                <a:srgbClr val="D8E8FF"/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r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None/>
            </a:pPr>
            <a:endParaRPr lang="ja-JP" altLang="en-US" sz="2000">
              <a:solidFill>
                <a:prstClr val="black"/>
              </a:solidFill>
              <a:latin typeface="Arial" charset="0"/>
              <a:cs typeface="Arial"/>
            </a:endParaRPr>
          </a:p>
        </p:txBody>
      </p:sp>
      <p:sp>
        <p:nvSpPr>
          <p:cNvPr id="8" name="Oval 93"/>
          <p:cNvSpPr>
            <a:spLocks noChangeArrowheads="1"/>
          </p:cNvSpPr>
          <p:nvPr/>
        </p:nvSpPr>
        <p:spPr bwMode="auto">
          <a:xfrm>
            <a:off x="669927" y="4412979"/>
            <a:ext cx="144462" cy="144462"/>
          </a:xfrm>
          <a:prstGeom prst="ellipse">
            <a:avLst/>
          </a:prstGeom>
          <a:gradFill rotWithShape="0">
            <a:gsLst>
              <a:gs pos="0">
                <a:srgbClr val="D8E8FF"/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r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None/>
            </a:pPr>
            <a:endParaRPr lang="ja-JP" altLang="en-US" sz="2000">
              <a:solidFill>
                <a:prstClr val="black"/>
              </a:solidFill>
              <a:latin typeface="Arial" charset="0"/>
              <a:cs typeface="Arial"/>
            </a:endParaRPr>
          </a:p>
        </p:txBody>
      </p:sp>
      <p:sp>
        <p:nvSpPr>
          <p:cNvPr id="9" name="Oval 107"/>
          <p:cNvSpPr>
            <a:spLocks noChangeArrowheads="1"/>
          </p:cNvSpPr>
          <p:nvPr/>
        </p:nvSpPr>
        <p:spPr bwMode="auto">
          <a:xfrm>
            <a:off x="825265" y="4200521"/>
            <a:ext cx="144462" cy="144462"/>
          </a:xfrm>
          <a:prstGeom prst="ellipse">
            <a:avLst/>
          </a:prstGeom>
          <a:gradFill rotWithShape="0">
            <a:gsLst>
              <a:gs pos="0">
                <a:srgbClr val="D8E8FF"/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r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None/>
            </a:pPr>
            <a:endParaRPr lang="ja-JP" altLang="en-US" sz="2000">
              <a:solidFill>
                <a:prstClr val="black"/>
              </a:solidFill>
              <a:latin typeface="Arial" charset="0"/>
              <a:cs typeface="Arial"/>
            </a:endParaRPr>
          </a:p>
        </p:txBody>
      </p:sp>
      <p:sp>
        <p:nvSpPr>
          <p:cNvPr id="10" name="Oval 109"/>
          <p:cNvSpPr>
            <a:spLocks noChangeArrowheads="1"/>
          </p:cNvSpPr>
          <p:nvPr/>
        </p:nvSpPr>
        <p:spPr bwMode="auto">
          <a:xfrm>
            <a:off x="872104" y="4565702"/>
            <a:ext cx="144463" cy="144462"/>
          </a:xfrm>
          <a:prstGeom prst="ellipse">
            <a:avLst/>
          </a:prstGeom>
          <a:gradFill rotWithShape="0">
            <a:gsLst>
              <a:gs pos="0">
                <a:srgbClr val="D8E8FF"/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r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None/>
            </a:pPr>
            <a:endParaRPr lang="ja-JP" altLang="en-US" sz="2000">
              <a:solidFill>
                <a:prstClr val="black"/>
              </a:solidFill>
              <a:latin typeface="Arial" charset="0"/>
              <a:cs typeface="Arial"/>
            </a:endParaRPr>
          </a:p>
        </p:txBody>
      </p:sp>
      <p:sp>
        <p:nvSpPr>
          <p:cNvPr id="11" name="Oval 110"/>
          <p:cNvSpPr>
            <a:spLocks noChangeArrowheads="1"/>
          </p:cNvSpPr>
          <p:nvPr/>
        </p:nvSpPr>
        <p:spPr bwMode="auto">
          <a:xfrm>
            <a:off x="1532375" y="4792245"/>
            <a:ext cx="144462" cy="144463"/>
          </a:xfrm>
          <a:prstGeom prst="ellipse">
            <a:avLst/>
          </a:prstGeom>
          <a:gradFill rotWithShape="0">
            <a:gsLst>
              <a:gs pos="0">
                <a:srgbClr val="D8E8FF"/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r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None/>
            </a:pPr>
            <a:endParaRPr lang="ja-JP" altLang="en-US" sz="2000">
              <a:solidFill>
                <a:prstClr val="black"/>
              </a:solidFill>
              <a:latin typeface="Arial" charset="0"/>
              <a:cs typeface="Arial"/>
            </a:endParaRPr>
          </a:p>
        </p:txBody>
      </p:sp>
      <p:sp>
        <p:nvSpPr>
          <p:cNvPr id="12" name="Oval 108"/>
          <p:cNvSpPr>
            <a:spLocks noChangeArrowheads="1"/>
          </p:cNvSpPr>
          <p:nvPr/>
        </p:nvSpPr>
        <p:spPr bwMode="auto">
          <a:xfrm>
            <a:off x="1560747" y="3836831"/>
            <a:ext cx="144463" cy="144463"/>
          </a:xfrm>
          <a:prstGeom prst="ellipse">
            <a:avLst/>
          </a:prstGeom>
          <a:gradFill rotWithShape="0">
            <a:gsLst>
              <a:gs pos="0">
                <a:srgbClr val="D8E8FF"/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r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None/>
            </a:pPr>
            <a:endParaRPr lang="ja-JP" altLang="en-US" sz="2000">
              <a:solidFill>
                <a:prstClr val="black"/>
              </a:solidFill>
              <a:latin typeface="Arial" charset="0"/>
              <a:cs typeface="Arial"/>
            </a:endParaRPr>
          </a:p>
        </p:txBody>
      </p:sp>
      <p:sp>
        <p:nvSpPr>
          <p:cNvPr id="13" name="Oval 112"/>
          <p:cNvSpPr>
            <a:spLocks noChangeArrowheads="1"/>
          </p:cNvSpPr>
          <p:nvPr/>
        </p:nvSpPr>
        <p:spPr bwMode="auto">
          <a:xfrm>
            <a:off x="1331423" y="4455054"/>
            <a:ext cx="144462" cy="144463"/>
          </a:xfrm>
          <a:prstGeom prst="ellipse">
            <a:avLst/>
          </a:prstGeom>
          <a:gradFill rotWithShape="0">
            <a:gsLst>
              <a:gs pos="0">
                <a:srgbClr val="D8E8FF"/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r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None/>
            </a:pPr>
            <a:endParaRPr lang="ja-JP" altLang="en-US" sz="2000">
              <a:solidFill>
                <a:prstClr val="black"/>
              </a:solidFill>
              <a:latin typeface="Arial" charset="0"/>
              <a:cs typeface="Arial"/>
            </a:endParaRPr>
          </a:p>
        </p:txBody>
      </p:sp>
      <p:sp>
        <p:nvSpPr>
          <p:cNvPr id="14" name="Oval 91"/>
          <p:cNvSpPr>
            <a:spLocks noChangeArrowheads="1"/>
          </p:cNvSpPr>
          <p:nvPr/>
        </p:nvSpPr>
        <p:spPr bwMode="auto">
          <a:xfrm>
            <a:off x="1100006" y="4720014"/>
            <a:ext cx="144463" cy="144462"/>
          </a:xfrm>
          <a:prstGeom prst="ellipse">
            <a:avLst/>
          </a:prstGeom>
          <a:gradFill rotWithShape="0">
            <a:gsLst>
              <a:gs pos="0">
                <a:srgbClr val="D8E8FF"/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r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None/>
            </a:pPr>
            <a:endParaRPr lang="ja-JP" altLang="en-US" sz="2000">
              <a:solidFill>
                <a:prstClr val="black"/>
              </a:solidFill>
              <a:latin typeface="Arial" charset="0"/>
              <a:cs typeface="Arial"/>
            </a:endParaRPr>
          </a:p>
        </p:txBody>
      </p:sp>
      <p:sp>
        <p:nvSpPr>
          <p:cNvPr id="15" name="Oval 107"/>
          <p:cNvSpPr>
            <a:spLocks noChangeArrowheads="1"/>
          </p:cNvSpPr>
          <p:nvPr/>
        </p:nvSpPr>
        <p:spPr bwMode="auto">
          <a:xfrm>
            <a:off x="1146884" y="4490675"/>
            <a:ext cx="144463" cy="144463"/>
          </a:xfrm>
          <a:prstGeom prst="ellipse">
            <a:avLst/>
          </a:prstGeom>
          <a:gradFill rotWithShape="0">
            <a:gsLst>
              <a:gs pos="0">
                <a:srgbClr val="D8E8FF"/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r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None/>
            </a:pPr>
            <a:endParaRPr lang="ja-JP" altLang="en-US" sz="2000">
              <a:solidFill>
                <a:prstClr val="black"/>
              </a:solidFill>
              <a:latin typeface="Arial" charset="0"/>
              <a:cs typeface="Arial"/>
            </a:endParaRPr>
          </a:p>
        </p:txBody>
      </p:sp>
      <p:sp>
        <p:nvSpPr>
          <p:cNvPr id="16" name="Oval 108"/>
          <p:cNvSpPr>
            <a:spLocks noChangeArrowheads="1"/>
          </p:cNvSpPr>
          <p:nvPr/>
        </p:nvSpPr>
        <p:spPr bwMode="auto">
          <a:xfrm>
            <a:off x="873450" y="4389864"/>
            <a:ext cx="144463" cy="144462"/>
          </a:xfrm>
          <a:prstGeom prst="ellipse">
            <a:avLst/>
          </a:prstGeom>
          <a:gradFill rotWithShape="0">
            <a:gsLst>
              <a:gs pos="0">
                <a:srgbClr val="D8E8FF"/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r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None/>
            </a:pPr>
            <a:endParaRPr lang="ja-JP" altLang="en-US" sz="2000">
              <a:solidFill>
                <a:prstClr val="black"/>
              </a:solidFill>
              <a:latin typeface="Arial" charset="0"/>
              <a:cs typeface="Arial"/>
            </a:endParaRPr>
          </a:p>
        </p:txBody>
      </p:sp>
      <p:sp>
        <p:nvSpPr>
          <p:cNvPr id="17" name="Oval 112"/>
          <p:cNvSpPr>
            <a:spLocks noChangeArrowheads="1"/>
          </p:cNvSpPr>
          <p:nvPr/>
        </p:nvSpPr>
        <p:spPr bwMode="auto">
          <a:xfrm>
            <a:off x="1318250" y="4703654"/>
            <a:ext cx="144462" cy="144462"/>
          </a:xfrm>
          <a:prstGeom prst="ellipse">
            <a:avLst/>
          </a:prstGeom>
          <a:gradFill rotWithShape="0">
            <a:gsLst>
              <a:gs pos="0">
                <a:srgbClr val="D8E8FF"/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r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None/>
            </a:pPr>
            <a:endParaRPr lang="ja-JP" altLang="en-US" sz="2000">
              <a:solidFill>
                <a:prstClr val="black"/>
              </a:solidFill>
              <a:latin typeface="Arial" charset="0"/>
              <a:cs typeface="Arial"/>
            </a:endParaRPr>
          </a:p>
        </p:txBody>
      </p:sp>
      <p:sp>
        <p:nvSpPr>
          <p:cNvPr id="18" name="Oval 107"/>
          <p:cNvSpPr>
            <a:spLocks noChangeArrowheads="1"/>
          </p:cNvSpPr>
          <p:nvPr/>
        </p:nvSpPr>
        <p:spPr bwMode="auto">
          <a:xfrm>
            <a:off x="1057319" y="4239466"/>
            <a:ext cx="144462" cy="144463"/>
          </a:xfrm>
          <a:prstGeom prst="ellipse">
            <a:avLst/>
          </a:prstGeom>
          <a:gradFill rotWithShape="0">
            <a:gsLst>
              <a:gs pos="0">
                <a:srgbClr val="D8E8FF"/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r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None/>
            </a:pPr>
            <a:endParaRPr lang="ja-JP" altLang="en-US" sz="2000">
              <a:solidFill>
                <a:prstClr val="black"/>
              </a:solidFill>
              <a:latin typeface="Arial" charset="0"/>
              <a:cs typeface="Arial"/>
            </a:endParaRPr>
          </a:p>
        </p:txBody>
      </p:sp>
      <p:sp>
        <p:nvSpPr>
          <p:cNvPr id="19" name="Oval 90"/>
          <p:cNvSpPr>
            <a:spLocks noChangeArrowheads="1"/>
          </p:cNvSpPr>
          <p:nvPr/>
        </p:nvSpPr>
        <p:spPr bwMode="auto">
          <a:xfrm>
            <a:off x="1036576" y="4624946"/>
            <a:ext cx="144463" cy="144462"/>
          </a:xfrm>
          <a:prstGeom prst="ellipse">
            <a:avLst/>
          </a:prstGeom>
          <a:gradFill rotWithShape="0">
            <a:gsLst>
              <a:gs pos="0">
                <a:srgbClr val="D8E8FF"/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r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None/>
            </a:pPr>
            <a:endParaRPr lang="ja-JP" altLang="en-US" sz="2000">
              <a:solidFill>
                <a:prstClr val="black"/>
              </a:solidFill>
              <a:latin typeface="Arial" charset="0"/>
              <a:cs typeface="Arial"/>
            </a:endParaRPr>
          </a:p>
        </p:txBody>
      </p:sp>
      <p:sp>
        <p:nvSpPr>
          <p:cNvPr id="20" name="円/楕円 32"/>
          <p:cNvSpPr>
            <a:spLocks noChangeArrowheads="1"/>
          </p:cNvSpPr>
          <p:nvPr/>
        </p:nvSpPr>
        <p:spPr bwMode="auto">
          <a:xfrm>
            <a:off x="858978" y="3135062"/>
            <a:ext cx="1548000" cy="1548000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noAutofit/>
          </a:bodyPr>
          <a:lstStyle/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None/>
            </a:pPr>
            <a:endParaRPr lang="ja-JP" altLang="en-US" sz="2000">
              <a:solidFill>
                <a:prstClr val="black"/>
              </a:solidFill>
              <a:latin typeface="Arial" charset="0"/>
              <a:cs typeface="Arial"/>
            </a:endParaRPr>
          </a:p>
        </p:txBody>
      </p:sp>
      <p:sp>
        <p:nvSpPr>
          <p:cNvPr id="21" name="円/楕円 32"/>
          <p:cNvSpPr>
            <a:spLocks noChangeArrowheads="1"/>
          </p:cNvSpPr>
          <p:nvPr/>
        </p:nvSpPr>
        <p:spPr bwMode="auto">
          <a:xfrm>
            <a:off x="1154266" y="4277897"/>
            <a:ext cx="498776" cy="498776"/>
          </a:xfrm>
          <a:prstGeom prst="ellips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wrap="none" anchor="ctr">
            <a:noAutofit/>
          </a:bodyPr>
          <a:lstStyle/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None/>
            </a:pPr>
            <a:endParaRPr lang="ja-JP" altLang="en-US" sz="2000">
              <a:solidFill>
                <a:prstClr val="black"/>
              </a:solidFill>
              <a:latin typeface="Arial" charset="0"/>
              <a:cs typeface="Arial"/>
            </a:endParaRPr>
          </a:p>
        </p:txBody>
      </p:sp>
      <p:sp>
        <p:nvSpPr>
          <p:cNvPr id="24" name="円/楕円 32"/>
          <p:cNvSpPr>
            <a:spLocks noChangeArrowheads="1"/>
          </p:cNvSpPr>
          <p:nvPr/>
        </p:nvSpPr>
        <p:spPr bwMode="auto">
          <a:xfrm>
            <a:off x="969727" y="4313518"/>
            <a:ext cx="498776" cy="498776"/>
          </a:xfrm>
          <a:prstGeom prst="ellips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wrap="none" anchor="ctr">
            <a:noAutofit/>
          </a:bodyPr>
          <a:lstStyle/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None/>
            </a:pPr>
            <a:endParaRPr lang="ja-JP" altLang="en-US" sz="2000">
              <a:solidFill>
                <a:prstClr val="black"/>
              </a:solidFill>
              <a:latin typeface="Arial" charset="0"/>
              <a:cs typeface="Arial"/>
            </a:endParaRPr>
          </a:p>
        </p:txBody>
      </p:sp>
      <p:sp>
        <p:nvSpPr>
          <p:cNvPr id="25" name="円/楕円 32"/>
          <p:cNvSpPr>
            <a:spLocks noChangeArrowheads="1"/>
          </p:cNvSpPr>
          <p:nvPr/>
        </p:nvSpPr>
        <p:spPr bwMode="auto">
          <a:xfrm>
            <a:off x="889004" y="4054600"/>
            <a:ext cx="498776" cy="498776"/>
          </a:xfrm>
          <a:prstGeom prst="ellips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wrap="none" anchor="ctr">
            <a:noAutofit/>
          </a:bodyPr>
          <a:lstStyle/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None/>
            </a:pPr>
            <a:endParaRPr lang="ja-JP" altLang="en-US" sz="2000">
              <a:solidFill>
                <a:prstClr val="black"/>
              </a:solidFill>
              <a:latin typeface="Arial" charset="0"/>
              <a:cs typeface="Arial"/>
            </a:endParaRPr>
          </a:p>
        </p:txBody>
      </p:sp>
      <p:sp>
        <p:nvSpPr>
          <p:cNvPr id="26" name="Oval 90"/>
          <p:cNvSpPr>
            <a:spLocks noChangeArrowheads="1"/>
          </p:cNvSpPr>
          <p:nvPr/>
        </p:nvSpPr>
        <p:spPr bwMode="auto">
          <a:xfrm>
            <a:off x="7700810" y="5114742"/>
            <a:ext cx="144463" cy="144462"/>
          </a:xfrm>
          <a:prstGeom prst="ellipse">
            <a:avLst/>
          </a:prstGeom>
          <a:gradFill rotWithShape="0">
            <a:gsLst>
              <a:gs pos="0">
                <a:srgbClr val="D8E8FF"/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r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None/>
            </a:pPr>
            <a:endParaRPr lang="ja-JP" altLang="en-US" sz="2000">
              <a:solidFill>
                <a:prstClr val="black"/>
              </a:solidFill>
              <a:latin typeface="Arial" charset="0"/>
              <a:cs typeface="Arial"/>
            </a:endParaRPr>
          </a:p>
        </p:txBody>
      </p:sp>
      <p:sp>
        <p:nvSpPr>
          <p:cNvPr id="27" name="Oval 91"/>
          <p:cNvSpPr>
            <a:spLocks noChangeArrowheads="1"/>
          </p:cNvSpPr>
          <p:nvPr/>
        </p:nvSpPr>
        <p:spPr bwMode="auto">
          <a:xfrm>
            <a:off x="5435104" y="3753286"/>
            <a:ext cx="144462" cy="144463"/>
          </a:xfrm>
          <a:prstGeom prst="ellipse">
            <a:avLst/>
          </a:prstGeom>
          <a:gradFill rotWithShape="0">
            <a:gsLst>
              <a:gs pos="0">
                <a:srgbClr val="D8E8FF"/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r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None/>
            </a:pPr>
            <a:endParaRPr lang="ja-JP" altLang="en-US" sz="2000">
              <a:solidFill>
                <a:prstClr val="black"/>
              </a:solidFill>
              <a:latin typeface="Arial" charset="0"/>
              <a:cs typeface="Arial"/>
            </a:endParaRPr>
          </a:p>
        </p:txBody>
      </p:sp>
      <p:sp>
        <p:nvSpPr>
          <p:cNvPr id="28" name="Oval 93"/>
          <p:cNvSpPr>
            <a:spLocks noChangeArrowheads="1"/>
          </p:cNvSpPr>
          <p:nvPr/>
        </p:nvSpPr>
        <p:spPr bwMode="auto">
          <a:xfrm>
            <a:off x="5655293" y="4290786"/>
            <a:ext cx="144462" cy="144462"/>
          </a:xfrm>
          <a:prstGeom prst="ellipse">
            <a:avLst/>
          </a:prstGeom>
          <a:gradFill rotWithShape="0">
            <a:gsLst>
              <a:gs pos="0">
                <a:srgbClr val="D8E8FF"/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r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None/>
            </a:pPr>
            <a:endParaRPr lang="ja-JP" altLang="en-US" sz="2000">
              <a:solidFill>
                <a:prstClr val="black"/>
              </a:solidFill>
              <a:latin typeface="Arial" charset="0"/>
              <a:cs typeface="Arial"/>
            </a:endParaRPr>
          </a:p>
        </p:txBody>
      </p:sp>
      <p:sp>
        <p:nvSpPr>
          <p:cNvPr id="29" name="Oval 107"/>
          <p:cNvSpPr>
            <a:spLocks noChangeArrowheads="1"/>
          </p:cNvSpPr>
          <p:nvPr/>
        </p:nvSpPr>
        <p:spPr bwMode="auto">
          <a:xfrm>
            <a:off x="6792004" y="2982365"/>
            <a:ext cx="144462" cy="144462"/>
          </a:xfrm>
          <a:prstGeom prst="ellipse">
            <a:avLst/>
          </a:prstGeom>
          <a:gradFill rotWithShape="0">
            <a:gsLst>
              <a:gs pos="0">
                <a:srgbClr val="D8E8FF"/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r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None/>
            </a:pPr>
            <a:endParaRPr lang="ja-JP" altLang="en-US" sz="2000">
              <a:solidFill>
                <a:prstClr val="black"/>
              </a:solidFill>
              <a:latin typeface="Arial" charset="0"/>
              <a:cs typeface="Arial"/>
            </a:endParaRPr>
          </a:p>
        </p:txBody>
      </p:sp>
      <p:sp>
        <p:nvSpPr>
          <p:cNvPr id="30" name="Oval 109"/>
          <p:cNvSpPr>
            <a:spLocks noChangeArrowheads="1"/>
          </p:cNvSpPr>
          <p:nvPr/>
        </p:nvSpPr>
        <p:spPr bwMode="auto">
          <a:xfrm>
            <a:off x="7339753" y="2693946"/>
            <a:ext cx="144463" cy="144462"/>
          </a:xfrm>
          <a:prstGeom prst="ellipse">
            <a:avLst/>
          </a:prstGeom>
          <a:gradFill rotWithShape="0">
            <a:gsLst>
              <a:gs pos="0">
                <a:srgbClr val="D8E8FF"/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r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None/>
            </a:pPr>
            <a:endParaRPr lang="ja-JP" altLang="en-US" sz="2000">
              <a:solidFill>
                <a:prstClr val="black"/>
              </a:solidFill>
              <a:latin typeface="Arial" charset="0"/>
              <a:cs typeface="Arial"/>
            </a:endParaRPr>
          </a:p>
        </p:txBody>
      </p:sp>
      <p:sp>
        <p:nvSpPr>
          <p:cNvPr id="31" name="Oval 110"/>
          <p:cNvSpPr>
            <a:spLocks noChangeArrowheads="1"/>
          </p:cNvSpPr>
          <p:nvPr/>
        </p:nvSpPr>
        <p:spPr bwMode="auto">
          <a:xfrm>
            <a:off x="7577141" y="4459720"/>
            <a:ext cx="144462" cy="144463"/>
          </a:xfrm>
          <a:prstGeom prst="ellipse">
            <a:avLst/>
          </a:prstGeom>
          <a:gradFill rotWithShape="0">
            <a:gsLst>
              <a:gs pos="0">
                <a:srgbClr val="D8E8FF"/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r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None/>
            </a:pPr>
            <a:endParaRPr lang="ja-JP" altLang="en-US" sz="2000">
              <a:solidFill>
                <a:prstClr val="black"/>
              </a:solidFill>
              <a:latin typeface="Arial" charset="0"/>
              <a:cs typeface="Arial"/>
            </a:endParaRPr>
          </a:p>
        </p:txBody>
      </p:sp>
      <p:sp>
        <p:nvSpPr>
          <p:cNvPr id="32" name="Oval 108"/>
          <p:cNvSpPr>
            <a:spLocks noChangeArrowheads="1"/>
          </p:cNvSpPr>
          <p:nvPr/>
        </p:nvSpPr>
        <p:spPr bwMode="auto">
          <a:xfrm>
            <a:off x="6883556" y="4127634"/>
            <a:ext cx="144463" cy="144463"/>
          </a:xfrm>
          <a:prstGeom prst="ellipse">
            <a:avLst/>
          </a:prstGeom>
          <a:gradFill rotWithShape="0">
            <a:gsLst>
              <a:gs pos="0">
                <a:srgbClr val="D8E8FF"/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r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None/>
            </a:pPr>
            <a:endParaRPr lang="ja-JP" altLang="en-US" sz="2000">
              <a:solidFill>
                <a:prstClr val="black"/>
              </a:solidFill>
              <a:latin typeface="Arial" charset="0"/>
              <a:cs typeface="Arial"/>
            </a:endParaRPr>
          </a:p>
        </p:txBody>
      </p:sp>
      <p:sp>
        <p:nvSpPr>
          <p:cNvPr id="33" name="Oval 112"/>
          <p:cNvSpPr>
            <a:spLocks noChangeArrowheads="1"/>
          </p:cNvSpPr>
          <p:nvPr/>
        </p:nvSpPr>
        <p:spPr bwMode="auto">
          <a:xfrm>
            <a:off x="6565754" y="3608823"/>
            <a:ext cx="144462" cy="144463"/>
          </a:xfrm>
          <a:prstGeom prst="ellipse">
            <a:avLst/>
          </a:prstGeom>
          <a:gradFill rotWithShape="0">
            <a:gsLst>
              <a:gs pos="0">
                <a:srgbClr val="D8E8FF"/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r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None/>
            </a:pPr>
            <a:endParaRPr lang="ja-JP" altLang="en-US" sz="2000">
              <a:solidFill>
                <a:prstClr val="black"/>
              </a:solidFill>
              <a:latin typeface="Arial" charset="0"/>
              <a:cs typeface="Arial"/>
            </a:endParaRPr>
          </a:p>
        </p:txBody>
      </p:sp>
      <p:sp>
        <p:nvSpPr>
          <p:cNvPr id="34" name="Oval 91"/>
          <p:cNvSpPr>
            <a:spLocks noChangeArrowheads="1"/>
          </p:cNvSpPr>
          <p:nvPr/>
        </p:nvSpPr>
        <p:spPr bwMode="auto">
          <a:xfrm>
            <a:off x="6422815" y="5010817"/>
            <a:ext cx="144463" cy="144462"/>
          </a:xfrm>
          <a:prstGeom prst="ellipse">
            <a:avLst/>
          </a:prstGeom>
          <a:gradFill rotWithShape="0">
            <a:gsLst>
              <a:gs pos="0">
                <a:srgbClr val="D8E8FF"/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r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None/>
            </a:pPr>
            <a:endParaRPr lang="ja-JP" altLang="en-US" sz="2000">
              <a:solidFill>
                <a:prstClr val="black"/>
              </a:solidFill>
              <a:latin typeface="Arial" charset="0"/>
              <a:cs typeface="Arial"/>
            </a:endParaRPr>
          </a:p>
        </p:txBody>
      </p:sp>
      <p:sp>
        <p:nvSpPr>
          <p:cNvPr id="35" name="Oval 107"/>
          <p:cNvSpPr>
            <a:spLocks noChangeArrowheads="1"/>
          </p:cNvSpPr>
          <p:nvPr/>
        </p:nvSpPr>
        <p:spPr bwMode="auto">
          <a:xfrm>
            <a:off x="6400316" y="4563369"/>
            <a:ext cx="144463" cy="144463"/>
          </a:xfrm>
          <a:prstGeom prst="ellipse">
            <a:avLst/>
          </a:prstGeom>
          <a:gradFill rotWithShape="0">
            <a:gsLst>
              <a:gs pos="0">
                <a:srgbClr val="D8E8FF"/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r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None/>
            </a:pPr>
            <a:endParaRPr lang="ja-JP" altLang="en-US" sz="2000">
              <a:solidFill>
                <a:prstClr val="black"/>
              </a:solidFill>
              <a:latin typeface="Arial" charset="0"/>
              <a:cs typeface="Arial"/>
            </a:endParaRPr>
          </a:p>
        </p:txBody>
      </p:sp>
      <p:sp>
        <p:nvSpPr>
          <p:cNvPr id="36" name="Oval 108"/>
          <p:cNvSpPr>
            <a:spLocks noChangeArrowheads="1"/>
          </p:cNvSpPr>
          <p:nvPr/>
        </p:nvSpPr>
        <p:spPr bwMode="auto">
          <a:xfrm>
            <a:off x="6040792" y="3026768"/>
            <a:ext cx="144463" cy="144462"/>
          </a:xfrm>
          <a:prstGeom prst="ellipse">
            <a:avLst/>
          </a:prstGeom>
          <a:gradFill rotWithShape="0">
            <a:gsLst>
              <a:gs pos="0">
                <a:srgbClr val="D8E8FF"/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r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None/>
            </a:pPr>
            <a:endParaRPr lang="ja-JP" altLang="en-US" sz="2000">
              <a:solidFill>
                <a:prstClr val="black"/>
              </a:solidFill>
              <a:latin typeface="Arial" charset="0"/>
              <a:cs typeface="Arial"/>
            </a:endParaRPr>
          </a:p>
        </p:txBody>
      </p:sp>
      <p:sp>
        <p:nvSpPr>
          <p:cNvPr id="37" name="Oval 112"/>
          <p:cNvSpPr>
            <a:spLocks noChangeArrowheads="1"/>
          </p:cNvSpPr>
          <p:nvPr/>
        </p:nvSpPr>
        <p:spPr bwMode="auto">
          <a:xfrm>
            <a:off x="7642229" y="3263766"/>
            <a:ext cx="144462" cy="144462"/>
          </a:xfrm>
          <a:prstGeom prst="ellipse">
            <a:avLst/>
          </a:prstGeom>
          <a:gradFill rotWithShape="0">
            <a:gsLst>
              <a:gs pos="0">
                <a:srgbClr val="D8E8FF"/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r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None/>
            </a:pPr>
            <a:endParaRPr lang="ja-JP" altLang="en-US" sz="2000">
              <a:solidFill>
                <a:prstClr val="black"/>
              </a:solidFill>
              <a:latin typeface="Arial" charset="0"/>
              <a:cs typeface="Arial"/>
            </a:endParaRPr>
          </a:p>
        </p:txBody>
      </p:sp>
      <p:sp>
        <p:nvSpPr>
          <p:cNvPr id="38" name="Oval 107"/>
          <p:cNvSpPr>
            <a:spLocks noChangeArrowheads="1"/>
          </p:cNvSpPr>
          <p:nvPr/>
        </p:nvSpPr>
        <p:spPr bwMode="auto">
          <a:xfrm>
            <a:off x="8192187" y="4127633"/>
            <a:ext cx="144462" cy="144463"/>
          </a:xfrm>
          <a:prstGeom prst="ellipse">
            <a:avLst/>
          </a:prstGeom>
          <a:gradFill rotWithShape="0">
            <a:gsLst>
              <a:gs pos="0">
                <a:srgbClr val="D8E8FF"/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r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None/>
            </a:pPr>
            <a:endParaRPr lang="ja-JP" altLang="en-US" sz="2000">
              <a:solidFill>
                <a:prstClr val="black"/>
              </a:solidFill>
              <a:latin typeface="Arial" charset="0"/>
              <a:cs typeface="Arial"/>
            </a:endParaRPr>
          </a:p>
        </p:txBody>
      </p:sp>
      <p:sp>
        <p:nvSpPr>
          <p:cNvPr id="39" name="Oval 90"/>
          <p:cNvSpPr>
            <a:spLocks noChangeArrowheads="1"/>
          </p:cNvSpPr>
          <p:nvPr/>
        </p:nvSpPr>
        <p:spPr bwMode="auto">
          <a:xfrm>
            <a:off x="8498372" y="3569190"/>
            <a:ext cx="144463" cy="144462"/>
          </a:xfrm>
          <a:prstGeom prst="ellipse">
            <a:avLst/>
          </a:prstGeom>
          <a:gradFill rotWithShape="0">
            <a:gsLst>
              <a:gs pos="0">
                <a:srgbClr val="D8E8FF"/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r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None/>
            </a:pPr>
            <a:endParaRPr lang="ja-JP" altLang="en-US" sz="2000">
              <a:solidFill>
                <a:prstClr val="black"/>
              </a:solidFill>
              <a:latin typeface="Arial" charset="0"/>
              <a:cs typeface="Arial"/>
            </a:endParaRPr>
          </a:p>
        </p:txBody>
      </p:sp>
      <p:sp>
        <p:nvSpPr>
          <p:cNvPr id="40" name="円/楕円 32"/>
          <p:cNvSpPr>
            <a:spLocks noChangeArrowheads="1"/>
          </p:cNvSpPr>
          <p:nvPr/>
        </p:nvSpPr>
        <p:spPr bwMode="auto">
          <a:xfrm>
            <a:off x="6181787" y="3425865"/>
            <a:ext cx="1548000" cy="1548000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noAutofit/>
          </a:bodyPr>
          <a:lstStyle/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None/>
            </a:pPr>
            <a:endParaRPr lang="ja-JP" altLang="en-US" sz="2000">
              <a:solidFill>
                <a:prstClr val="black"/>
              </a:solidFill>
              <a:latin typeface="Arial" charset="0"/>
              <a:cs typeface="Arial"/>
            </a:endParaRPr>
          </a:p>
        </p:txBody>
      </p:sp>
      <p:sp>
        <p:nvSpPr>
          <p:cNvPr id="44" name="円/楕円 32"/>
          <p:cNvSpPr>
            <a:spLocks noChangeArrowheads="1"/>
          </p:cNvSpPr>
          <p:nvPr/>
        </p:nvSpPr>
        <p:spPr bwMode="auto">
          <a:xfrm>
            <a:off x="6875372" y="3757951"/>
            <a:ext cx="1548000" cy="1548000"/>
          </a:xfrm>
          <a:prstGeom prst="ellips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wrap="none" anchor="ctr">
            <a:noAutofit/>
          </a:bodyPr>
          <a:lstStyle/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None/>
            </a:pPr>
            <a:endParaRPr lang="ja-JP" altLang="en-US" sz="2000">
              <a:solidFill>
                <a:prstClr val="black"/>
              </a:solidFill>
              <a:latin typeface="Arial" charset="0"/>
              <a:cs typeface="Arial"/>
            </a:endParaRPr>
          </a:p>
        </p:txBody>
      </p:sp>
      <p:sp>
        <p:nvSpPr>
          <p:cNvPr id="45" name="円/楕円 32"/>
          <p:cNvSpPr>
            <a:spLocks noChangeArrowheads="1"/>
          </p:cNvSpPr>
          <p:nvPr/>
        </p:nvSpPr>
        <p:spPr bwMode="auto">
          <a:xfrm>
            <a:off x="5863985" y="2907054"/>
            <a:ext cx="1548000" cy="1548000"/>
          </a:xfrm>
          <a:prstGeom prst="ellips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wrap="none" anchor="ctr">
            <a:noAutofit/>
          </a:bodyPr>
          <a:lstStyle/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None/>
            </a:pPr>
            <a:endParaRPr lang="ja-JP" altLang="en-US" sz="2000">
              <a:solidFill>
                <a:prstClr val="black"/>
              </a:solidFill>
              <a:latin typeface="Arial" charset="0"/>
              <a:cs typeface="Arial"/>
            </a:endParaRPr>
          </a:p>
        </p:txBody>
      </p:sp>
      <p:sp>
        <p:nvSpPr>
          <p:cNvPr id="48" name="円/楕円 32"/>
          <p:cNvSpPr>
            <a:spLocks noChangeArrowheads="1"/>
          </p:cNvSpPr>
          <p:nvPr/>
        </p:nvSpPr>
        <p:spPr bwMode="auto">
          <a:xfrm>
            <a:off x="5698547" y="3861600"/>
            <a:ext cx="1548000" cy="1548000"/>
          </a:xfrm>
          <a:prstGeom prst="ellips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wrap="none" anchor="ctr">
            <a:noAutofit/>
          </a:bodyPr>
          <a:lstStyle/>
          <a:p>
            <a:pPr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itchFamily="2" charset="2"/>
              <a:buNone/>
            </a:pPr>
            <a:endParaRPr lang="ja-JP" altLang="en-US" sz="2000">
              <a:solidFill>
                <a:prstClr val="black"/>
              </a:solidFill>
              <a:latin typeface="Arial" charset="0"/>
              <a:cs typeface="Arial"/>
            </a:endParaRPr>
          </a:p>
        </p:txBody>
      </p:sp>
      <p:sp>
        <p:nvSpPr>
          <p:cNvPr id="49" name="Text Box 8"/>
          <p:cNvSpPr txBox="1">
            <a:spLocks noChangeArrowheads="1"/>
          </p:cNvSpPr>
          <p:nvPr/>
        </p:nvSpPr>
        <p:spPr bwMode="auto">
          <a:xfrm>
            <a:off x="3056973" y="3883318"/>
            <a:ext cx="18261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区別できる！</a:t>
            </a:r>
            <a:endParaRPr lang="en-US" altLang="ja-JP" sz="2400" dirty="0" smtClean="0">
              <a:latin typeface="Times" pitchFamily="18" charset="0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3646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7355668" cy="590931"/>
          </a:xfrm>
        </p:spPr>
        <p:txBody>
          <a:bodyPr/>
          <a:lstStyle/>
          <a:p>
            <a:r>
              <a:rPr kumimoji="1" lang="ja-JP" altLang="en-US" dirty="0" smtClean="0"/>
              <a:t>あるサンプルの </a:t>
            </a:r>
            <a:r>
              <a:rPr kumimoji="1" lang="en-US" altLang="ja-JP" dirty="0" smtClean="0"/>
              <a:t>LOF </a:t>
            </a:r>
            <a:r>
              <a:rPr kumimoji="1" lang="ja-JP" altLang="en-US" dirty="0" smtClean="0"/>
              <a:t>をどう計算するか？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5</a:t>
            </a:fld>
            <a:endParaRPr lang="ja-JP" altLang="en-US"/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34615" y="1181230"/>
            <a:ext cx="80807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あるサンプル 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A 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と最も距離の近い </a:t>
            </a:r>
            <a:r>
              <a:rPr lang="en-US" altLang="ja-JP" sz="2400" i="1" dirty="0" smtClean="0">
                <a:latin typeface="Times" pitchFamily="18" charset="0"/>
                <a:ea typeface="Meiryo UI" panose="020B0604030504040204" pitchFamily="50" charset="-128"/>
              </a:rPr>
              <a:t>k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 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個のサンプル郡を </a:t>
            </a:r>
            <a:r>
              <a:rPr lang="en-US" altLang="ja-JP" sz="2400" dirty="0" err="1" smtClean="0">
                <a:latin typeface="Times" pitchFamily="18" charset="0"/>
                <a:ea typeface="Meiryo UI" panose="020B0604030504040204" pitchFamily="50" charset="-128"/>
              </a:rPr>
              <a:t>N</a:t>
            </a:r>
            <a:r>
              <a:rPr lang="en-US" altLang="ja-JP" sz="2400" i="1" baseline="-25000" dirty="0" err="1" smtClean="0">
                <a:latin typeface="Times" pitchFamily="18" charset="0"/>
                <a:ea typeface="Meiryo UI" panose="020B0604030504040204" pitchFamily="50" charset="-128"/>
              </a:rPr>
              <a:t>k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(A) 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とする</a:t>
            </a:r>
            <a:endParaRPr lang="en-US" altLang="ja-JP" sz="2400" dirty="0" smtClean="0"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434615" y="2205670"/>
            <a:ext cx="50632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A 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とサンプル 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B 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との距離を </a:t>
            </a:r>
            <a:r>
              <a:rPr lang="en-US" altLang="ja-JP" sz="2400" i="1" dirty="0" smtClean="0">
                <a:latin typeface="Times" pitchFamily="18" charset="0"/>
                <a:ea typeface="Meiryo UI" panose="020B0604030504040204" pitchFamily="50" charset="-128"/>
              </a:rPr>
              <a:t>d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(A, B) 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とする</a:t>
            </a:r>
            <a:endParaRPr lang="en-US" altLang="ja-JP" sz="2400" dirty="0" smtClean="0"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434615" y="5648321"/>
            <a:ext cx="62408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reach-</a:t>
            </a:r>
            <a:r>
              <a:rPr lang="en-US" altLang="ja-JP" sz="2400" dirty="0" err="1" smtClean="0">
                <a:latin typeface="Times" pitchFamily="18" charset="0"/>
                <a:ea typeface="Meiryo UI" panose="020B0604030504040204" pitchFamily="50" charset="-128"/>
              </a:rPr>
              <a:t>dist</a:t>
            </a:r>
            <a:r>
              <a:rPr lang="en-US" altLang="ja-JP" sz="2400" i="1" baseline="-25000" dirty="0" err="1" smtClean="0">
                <a:latin typeface="Times" pitchFamily="18" charset="0"/>
                <a:ea typeface="Meiryo UI" panose="020B0604030504040204" pitchFamily="50" charset="-128"/>
              </a:rPr>
              <a:t>k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(A, B) = max(</a:t>
            </a:r>
            <a:r>
              <a:rPr lang="en-US" altLang="ja-JP" sz="2400" i="1" dirty="0" smtClean="0">
                <a:latin typeface="Times" pitchFamily="18" charset="0"/>
                <a:ea typeface="Meiryo UI" panose="020B0604030504040204" pitchFamily="50" charset="-128"/>
              </a:rPr>
              <a:t>d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(A, B), </a:t>
            </a:r>
            <a:r>
              <a:rPr lang="en-US" altLang="ja-JP" sz="2400" i="1" dirty="0">
                <a:latin typeface="Times" pitchFamily="18" charset="0"/>
                <a:ea typeface="Meiryo UI" panose="020B0604030504040204" pitchFamily="50" charset="-128"/>
              </a:rPr>
              <a:t>k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-distance(B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))</a:t>
            </a:r>
            <a:endParaRPr lang="en-US" altLang="ja-JP" sz="2400" dirty="0" smtClean="0"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434615" y="4254550"/>
            <a:ext cx="837024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A 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と 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B 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との間の 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reachability distance 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という距離 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reach-</a:t>
            </a:r>
            <a:r>
              <a:rPr lang="en-US" altLang="ja-JP" sz="2400" dirty="0" err="1" smtClean="0">
                <a:latin typeface="Times" pitchFamily="18" charset="0"/>
                <a:ea typeface="Meiryo UI" panose="020B0604030504040204" pitchFamily="50" charset="-128"/>
              </a:rPr>
              <a:t>dist</a:t>
            </a:r>
            <a:r>
              <a:rPr lang="en-US" altLang="ja-JP" sz="2400" i="1" baseline="-25000" dirty="0" err="1" smtClean="0">
                <a:latin typeface="Times" pitchFamily="18" charset="0"/>
                <a:ea typeface="Meiryo UI" panose="020B0604030504040204" pitchFamily="50" charset="-128"/>
              </a:rPr>
              <a:t>k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(A,B) 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を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/>
            </a:r>
            <a:b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</a:b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以下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のよう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に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定義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する</a:t>
            </a:r>
            <a:endParaRPr lang="en-US" altLang="ja-JP" sz="2400" dirty="0" smtClean="0"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434615" y="3230110"/>
            <a:ext cx="85013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A 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に対して</a:t>
            </a:r>
            <a:r>
              <a:rPr lang="ja-JP" altLang="en-US" sz="2400" i="1" dirty="0" smtClean="0">
                <a:latin typeface="Times" pitchFamily="18" charset="0"/>
                <a:ea typeface="Meiryo UI" panose="020B0604030504040204" pitchFamily="50" charset="-128"/>
              </a:rPr>
              <a:t> </a:t>
            </a:r>
            <a:r>
              <a:rPr lang="en-US" altLang="ja-JP" sz="2400" i="1" dirty="0" smtClean="0">
                <a:latin typeface="Times" pitchFamily="18" charset="0"/>
                <a:ea typeface="Meiryo UI" panose="020B0604030504040204" pitchFamily="50" charset="-128"/>
              </a:rPr>
              <a:t>k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 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番目に近いサンプルと 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A 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との距離を </a:t>
            </a:r>
            <a:r>
              <a:rPr lang="en-US" altLang="ja-JP" sz="2400" i="1" dirty="0" smtClean="0">
                <a:latin typeface="Times" pitchFamily="18" charset="0"/>
                <a:ea typeface="Meiryo UI" panose="020B0604030504040204" pitchFamily="50" charset="-128"/>
              </a:rPr>
              <a:t>k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-distance(A) 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とする</a:t>
            </a:r>
            <a:endParaRPr lang="en-US" altLang="ja-JP" sz="2400" dirty="0" smtClean="0">
              <a:latin typeface="Times" pitchFamily="18" charset="0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3959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8280152" cy="590931"/>
          </a:xfrm>
        </p:spPr>
        <p:txBody>
          <a:bodyPr/>
          <a:lstStyle/>
          <a:p>
            <a:r>
              <a:rPr kumimoji="1" lang="ja-JP" altLang="en-US" dirty="0" smtClean="0"/>
              <a:t>あるサンプルの </a:t>
            </a:r>
            <a:r>
              <a:rPr kumimoji="1" lang="en-US" altLang="ja-JP" dirty="0" smtClean="0"/>
              <a:t>LOF </a:t>
            </a:r>
            <a:r>
              <a:rPr kumimoji="1" lang="ja-JP" altLang="en-US" dirty="0" smtClean="0"/>
              <a:t>をどう計算するか？ </a:t>
            </a:r>
            <a:r>
              <a:rPr kumimoji="1" lang="en-US" altLang="ja-JP" dirty="0" smtClean="0"/>
              <a:t>1/4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6</a:t>
            </a:fld>
            <a:endParaRPr lang="ja-JP" altLang="en-US"/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280866" y="1444292"/>
            <a:ext cx="63209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reach-</a:t>
            </a:r>
            <a:r>
              <a:rPr lang="en-US" altLang="ja-JP" sz="2400" dirty="0" err="1" smtClean="0">
                <a:latin typeface="Times" pitchFamily="18" charset="0"/>
                <a:ea typeface="Meiryo UI" panose="020B0604030504040204" pitchFamily="50" charset="-128"/>
              </a:rPr>
              <a:t>dist</a:t>
            </a:r>
            <a:r>
              <a:rPr lang="en-US" altLang="ja-JP" sz="2400" i="1" baseline="-25000" dirty="0" err="1" smtClean="0">
                <a:latin typeface="Times" pitchFamily="18" charset="0"/>
                <a:ea typeface="Meiryo UI" panose="020B0604030504040204" pitchFamily="50" charset="-128"/>
              </a:rPr>
              <a:t>k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(A, B) = max(</a:t>
            </a:r>
            <a:r>
              <a:rPr lang="en-US" altLang="ja-JP" sz="2400" i="1" dirty="0" smtClean="0">
                <a:latin typeface="Times" pitchFamily="18" charset="0"/>
                <a:ea typeface="Meiryo UI" panose="020B0604030504040204" pitchFamily="50" charset="-128"/>
              </a:rPr>
              <a:t>k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-distance(B), </a:t>
            </a:r>
            <a:r>
              <a:rPr lang="en-US" altLang="ja-JP" sz="2400" i="1" dirty="0" smtClean="0">
                <a:latin typeface="Times" pitchFamily="18" charset="0"/>
                <a:ea typeface="Meiryo UI" panose="020B0604030504040204" pitchFamily="50" charset="-128"/>
              </a:rPr>
              <a:t>d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(A, B))</a:t>
            </a:r>
            <a:endParaRPr lang="en-US" altLang="ja-JP" sz="2400" dirty="0" smtClean="0"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1005848" y="2253421"/>
            <a:ext cx="71679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A 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と 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B 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が離れていると 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(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そして 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B 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の近くにサンプルがあると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)</a:t>
            </a:r>
            <a:r>
              <a:rPr lang="ja-JP" altLang="en-US" sz="2400" dirty="0" err="1" smtClean="0">
                <a:latin typeface="Times" pitchFamily="18" charset="0"/>
                <a:ea typeface="Meiryo UI" panose="020B0604030504040204" pitchFamily="50" charset="-128"/>
              </a:rPr>
              <a:t>、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/>
            </a:r>
            <a:b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</a:b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reach-</a:t>
            </a:r>
            <a:r>
              <a:rPr lang="en-US" altLang="ja-JP" sz="2400" dirty="0" err="1" smtClean="0">
                <a:latin typeface="Times" pitchFamily="18" charset="0"/>
                <a:ea typeface="Meiryo UI" panose="020B0604030504040204" pitchFamily="50" charset="-128"/>
              </a:rPr>
              <a:t>dist</a:t>
            </a:r>
            <a:r>
              <a:rPr lang="en-US" altLang="ja-JP" sz="2400" i="1" baseline="-25000" dirty="0" err="1" smtClean="0">
                <a:latin typeface="Times" pitchFamily="18" charset="0"/>
                <a:ea typeface="Meiryo UI" panose="020B0604030504040204" pitchFamily="50" charset="-128"/>
              </a:rPr>
              <a:t>k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(A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, B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) 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は単純に 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A 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と 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B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 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の距離</a:t>
            </a:r>
            <a:endParaRPr lang="en-US" altLang="ja-JP" sz="2400" dirty="0" smtClean="0"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1005848" y="3649973"/>
            <a:ext cx="766652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A 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と 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B 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が十分近くにいると 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(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そして 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B 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の近くにサンプルがあると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)</a:t>
            </a:r>
            <a:r>
              <a:rPr lang="ja-JP" altLang="en-US" sz="2400" dirty="0" err="1" smtClean="0">
                <a:latin typeface="Times" pitchFamily="18" charset="0"/>
                <a:ea typeface="Meiryo UI" panose="020B0604030504040204" pitchFamily="50" charset="-128"/>
              </a:rPr>
              <a:t>、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/>
            </a:r>
            <a:b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</a:b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reach-</a:t>
            </a:r>
            <a:r>
              <a:rPr lang="en-US" altLang="ja-JP" sz="2400" dirty="0" err="1" smtClean="0">
                <a:latin typeface="Times" pitchFamily="18" charset="0"/>
                <a:ea typeface="Meiryo UI" panose="020B0604030504040204" pitchFamily="50" charset="-128"/>
              </a:rPr>
              <a:t>dist</a:t>
            </a:r>
            <a:r>
              <a:rPr lang="en-US" altLang="ja-JP" sz="2400" i="1" baseline="-25000" dirty="0" err="1" smtClean="0">
                <a:latin typeface="Times" pitchFamily="18" charset="0"/>
                <a:ea typeface="Meiryo UI" panose="020B0604030504040204" pitchFamily="50" charset="-128"/>
              </a:rPr>
              <a:t>k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(A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, B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) 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は </a:t>
            </a:r>
            <a:r>
              <a:rPr lang="en-US" altLang="ja-JP" sz="2400" i="1" dirty="0" smtClean="0">
                <a:latin typeface="Times" pitchFamily="18" charset="0"/>
                <a:ea typeface="Meiryo UI" panose="020B0604030504040204" pitchFamily="50" charset="-128"/>
              </a:rPr>
              <a:t>k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-distance(B) 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に置き換わる</a:t>
            </a:r>
            <a:endParaRPr lang="en-US" altLang="ja-JP" sz="2400" dirty="0" smtClean="0"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1005848" y="5046525"/>
            <a:ext cx="716093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注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) reach-</a:t>
            </a:r>
            <a:r>
              <a:rPr lang="en-US" altLang="ja-JP" sz="2400" dirty="0" err="1" smtClean="0">
                <a:latin typeface="Times" pitchFamily="18" charset="0"/>
                <a:ea typeface="Meiryo UI" panose="020B0604030504040204" pitchFamily="50" charset="-128"/>
              </a:rPr>
              <a:t>dist</a:t>
            </a:r>
            <a:r>
              <a:rPr lang="en-US" altLang="ja-JP" sz="2400" i="1" baseline="-25000" dirty="0" err="1" smtClean="0">
                <a:latin typeface="Times" pitchFamily="18" charset="0"/>
                <a:ea typeface="Meiryo UI" panose="020B0604030504040204" pitchFamily="50" charset="-128"/>
              </a:rPr>
              <a:t>k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(A, B)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 に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は対称性がないため、数学的には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/>
            </a:r>
            <a:b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</a:b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      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距離ではない</a:t>
            </a:r>
            <a:endParaRPr lang="en-US" altLang="ja-JP" sz="2400" dirty="0" smtClean="0">
              <a:latin typeface="Times" pitchFamily="18" charset="0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5924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8286692" cy="590931"/>
          </a:xfrm>
        </p:spPr>
        <p:txBody>
          <a:bodyPr/>
          <a:lstStyle/>
          <a:p>
            <a:r>
              <a:rPr lang="ja-JP" altLang="en-US" dirty="0"/>
              <a:t>あるサンプルの </a:t>
            </a:r>
            <a:r>
              <a:rPr lang="en-US" altLang="ja-JP" dirty="0"/>
              <a:t>LOF </a:t>
            </a:r>
            <a:r>
              <a:rPr lang="ja-JP" altLang="en-US" dirty="0"/>
              <a:t>をどう計算するか</a:t>
            </a:r>
            <a:r>
              <a:rPr lang="ja-JP" altLang="en-US" dirty="0" smtClean="0"/>
              <a:t>？ </a:t>
            </a:r>
            <a:r>
              <a:rPr lang="en-US" altLang="ja-JP" dirty="0" smtClean="0"/>
              <a:t>2</a:t>
            </a:r>
            <a:r>
              <a:rPr lang="en-US" altLang="ja-JP" dirty="0"/>
              <a:t>/4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7</a:t>
            </a:fld>
            <a:endParaRPr lang="ja-JP" altLang="en-US"/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272774" y="1339096"/>
            <a:ext cx="624241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A 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と </a:t>
            </a:r>
            <a:r>
              <a:rPr lang="en-US" altLang="ja-JP" sz="2400" dirty="0" err="1">
                <a:latin typeface="Times" pitchFamily="18" charset="0"/>
                <a:ea typeface="Meiryo UI" panose="020B0604030504040204" pitchFamily="50" charset="-128"/>
              </a:rPr>
              <a:t>N</a:t>
            </a:r>
            <a:r>
              <a:rPr lang="en-US" altLang="ja-JP" sz="2400" i="1" baseline="-25000" dirty="0" err="1">
                <a:latin typeface="Times" pitchFamily="18" charset="0"/>
                <a:ea typeface="Meiryo UI" panose="020B0604030504040204" pitchFamily="50" charset="-128"/>
              </a:rPr>
              <a:t>k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(A) 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の間の 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reachability distance 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の平均を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/>
            </a:r>
            <a:b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</a:b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mean-reach-</a:t>
            </a:r>
            <a:r>
              <a:rPr lang="en-US" altLang="ja-JP" sz="2400" dirty="0" err="1" smtClean="0">
                <a:latin typeface="Times" pitchFamily="18" charset="0"/>
                <a:ea typeface="Meiryo UI" panose="020B0604030504040204" pitchFamily="50" charset="-128"/>
              </a:rPr>
              <a:t>dist</a:t>
            </a:r>
            <a:r>
              <a:rPr lang="en-US" altLang="ja-JP" sz="2400" i="1" baseline="-25000" dirty="0" err="1" smtClean="0">
                <a:latin typeface="Times" pitchFamily="18" charset="0"/>
                <a:ea typeface="Meiryo UI" panose="020B0604030504040204" pitchFamily="50" charset="-128"/>
              </a:rPr>
              <a:t>k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(A, </a:t>
            </a:r>
            <a:r>
              <a:rPr lang="en-US" altLang="ja-JP" sz="2400" dirty="0" err="1">
                <a:latin typeface="Times" pitchFamily="18" charset="0"/>
                <a:ea typeface="Meiryo UI" panose="020B0604030504040204" pitchFamily="50" charset="-128"/>
              </a:rPr>
              <a:t>N</a:t>
            </a:r>
            <a:r>
              <a:rPr lang="en-US" altLang="ja-JP" sz="2400" i="1" baseline="-25000" dirty="0" err="1">
                <a:latin typeface="Times" pitchFamily="18" charset="0"/>
                <a:ea typeface="Meiryo UI" panose="020B0604030504040204" pitchFamily="50" charset="-128"/>
              </a:rPr>
              <a:t>k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(A)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) 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とすると、</a:t>
            </a:r>
            <a:endParaRPr lang="en-US" altLang="ja-JP" sz="2400" dirty="0" smtClean="0">
              <a:latin typeface="Times" pitchFamily="18" charset="0"/>
              <a:ea typeface="Meiryo UI" panose="020B0604030504040204" pitchFamily="50" charset="-128"/>
            </a:endParaRPr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942940"/>
              </p:ext>
            </p:extLst>
          </p:nvPr>
        </p:nvGraphicFramePr>
        <p:xfrm>
          <a:off x="333424" y="2505750"/>
          <a:ext cx="7051676" cy="130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" name="Equation" r:id="rId3" imgW="3466800" imgH="634680" progId="Equation.DSMT4">
                  <p:embed/>
                </p:oleObj>
              </mc:Choice>
              <mc:Fallback>
                <p:oleObj name="Equation" r:id="rId3" imgW="3466800" imgH="634680" progId="Equation.DSMT4">
                  <p:embed/>
                  <p:pic>
                    <p:nvPicPr>
                      <p:cNvPr id="6" name="オブジェクト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424" y="2505750"/>
                        <a:ext cx="7051676" cy="13017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272774" y="4252229"/>
            <a:ext cx="79855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A 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の 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local reachability 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density (</a:t>
            </a:r>
            <a:r>
              <a:rPr lang="en-US" altLang="ja-JP" sz="2400" dirty="0" err="1" smtClean="0">
                <a:latin typeface="Times" pitchFamily="18" charset="0"/>
                <a:ea typeface="Meiryo UI" panose="020B0604030504040204" pitchFamily="50" charset="-128"/>
              </a:rPr>
              <a:t>lrd</a:t>
            </a:r>
            <a:r>
              <a:rPr lang="en-US" altLang="ja-JP" sz="2400" i="1" baseline="-25000" dirty="0" err="1" smtClean="0">
                <a:latin typeface="Times" pitchFamily="18" charset="0"/>
                <a:ea typeface="Meiryo UI" panose="020B0604030504040204" pitchFamily="50" charset="-128"/>
              </a:rPr>
              <a:t>k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(A)) 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を以下のように定義する</a:t>
            </a:r>
            <a:endParaRPr lang="en-US" altLang="ja-JP" sz="2400" dirty="0" smtClean="0">
              <a:latin typeface="Times" pitchFamily="18" charset="0"/>
              <a:ea typeface="Meiryo UI" panose="020B0604030504040204" pitchFamily="50" charset="-128"/>
            </a:endParaRPr>
          </a:p>
        </p:txBody>
      </p:sp>
      <p:graphicFrame>
        <p:nvGraphicFramePr>
          <p:cNvPr id="8" name="オブジェクト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1867148"/>
              </p:ext>
            </p:extLst>
          </p:nvPr>
        </p:nvGraphicFramePr>
        <p:xfrm>
          <a:off x="1065741" y="4953011"/>
          <a:ext cx="5064125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1" name="Equation" r:id="rId5" imgW="2489040" imgH="457200" progId="Equation.DSMT4">
                  <p:embed/>
                </p:oleObj>
              </mc:Choice>
              <mc:Fallback>
                <p:oleObj name="Equation" r:id="rId5" imgW="2489040" imgH="457200" progId="Equation.DSMT4">
                  <p:embed/>
                  <p:pic>
                    <p:nvPicPr>
                      <p:cNvPr id="6" name="オブジェクト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5741" y="4953011"/>
                        <a:ext cx="5064125" cy="936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065741" y="6128753"/>
            <a:ext cx="63193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距離 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distance 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が小さいと、密度 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density 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が大きい</a:t>
            </a:r>
            <a:endParaRPr lang="en-US" altLang="ja-JP" sz="2400" dirty="0" smtClean="0">
              <a:latin typeface="Times" pitchFamily="18" charset="0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29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8280152" cy="590931"/>
          </a:xfrm>
        </p:spPr>
        <p:txBody>
          <a:bodyPr/>
          <a:lstStyle/>
          <a:p>
            <a:r>
              <a:rPr lang="ja-JP" altLang="en-US" dirty="0"/>
              <a:t>あるサンプルの </a:t>
            </a:r>
            <a:r>
              <a:rPr lang="en-US" altLang="ja-JP" dirty="0"/>
              <a:t>LOF </a:t>
            </a:r>
            <a:r>
              <a:rPr lang="ja-JP" altLang="en-US" dirty="0"/>
              <a:t>をどう計算するか</a:t>
            </a:r>
            <a:r>
              <a:rPr lang="ja-JP" altLang="en-US" dirty="0" smtClean="0"/>
              <a:t>？ </a:t>
            </a:r>
            <a:r>
              <a:rPr lang="en-US" altLang="ja-JP" dirty="0" smtClean="0"/>
              <a:t>3</a:t>
            </a:r>
            <a:r>
              <a:rPr lang="en-US" altLang="ja-JP" dirty="0"/>
              <a:t>/4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8</a:t>
            </a:fld>
            <a:endParaRPr lang="ja-JP" altLang="en-US"/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272774" y="1339096"/>
            <a:ext cx="624241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A 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と </a:t>
            </a:r>
            <a:r>
              <a:rPr lang="en-US" altLang="ja-JP" sz="2400" dirty="0" err="1">
                <a:latin typeface="Times" pitchFamily="18" charset="0"/>
                <a:ea typeface="Meiryo UI" panose="020B0604030504040204" pitchFamily="50" charset="-128"/>
              </a:rPr>
              <a:t>N</a:t>
            </a:r>
            <a:r>
              <a:rPr lang="en-US" altLang="ja-JP" sz="2400" i="1" baseline="-25000" dirty="0" err="1">
                <a:latin typeface="Times" pitchFamily="18" charset="0"/>
                <a:ea typeface="Meiryo UI" panose="020B0604030504040204" pitchFamily="50" charset="-128"/>
              </a:rPr>
              <a:t>k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(A) 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の間の 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reachability distance 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の平均を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/>
            </a:r>
            <a:b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</a:b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mean-reach-</a:t>
            </a:r>
            <a:r>
              <a:rPr lang="en-US" altLang="ja-JP" sz="2400" dirty="0" err="1" smtClean="0">
                <a:latin typeface="Times" pitchFamily="18" charset="0"/>
                <a:ea typeface="Meiryo UI" panose="020B0604030504040204" pitchFamily="50" charset="-128"/>
              </a:rPr>
              <a:t>dist</a:t>
            </a:r>
            <a:r>
              <a:rPr lang="en-US" altLang="ja-JP" sz="2400" i="1" baseline="-25000" dirty="0" err="1" smtClean="0">
                <a:latin typeface="Times" pitchFamily="18" charset="0"/>
                <a:ea typeface="Meiryo UI" panose="020B0604030504040204" pitchFamily="50" charset="-128"/>
              </a:rPr>
              <a:t>k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(A, </a:t>
            </a:r>
            <a:r>
              <a:rPr lang="en-US" altLang="ja-JP" sz="2400" dirty="0" err="1">
                <a:latin typeface="Times" pitchFamily="18" charset="0"/>
                <a:ea typeface="Meiryo UI" panose="020B0604030504040204" pitchFamily="50" charset="-128"/>
              </a:rPr>
              <a:t>N</a:t>
            </a:r>
            <a:r>
              <a:rPr lang="en-US" altLang="ja-JP" sz="2400" i="1" baseline="-25000" dirty="0" err="1">
                <a:latin typeface="Times" pitchFamily="18" charset="0"/>
                <a:ea typeface="Meiryo UI" panose="020B0604030504040204" pitchFamily="50" charset="-128"/>
              </a:rPr>
              <a:t>k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(A)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) 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とすると、</a:t>
            </a:r>
            <a:endParaRPr lang="en-US" altLang="ja-JP" sz="2400" dirty="0" smtClean="0">
              <a:latin typeface="Times" pitchFamily="18" charset="0"/>
              <a:ea typeface="Meiryo UI" panose="020B0604030504040204" pitchFamily="50" charset="-128"/>
            </a:endParaRPr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>
            <p:extLst/>
          </p:nvPr>
        </p:nvGraphicFramePr>
        <p:xfrm>
          <a:off x="333424" y="2505750"/>
          <a:ext cx="7051676" cy="130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2" name="Equation" r:id="rId3" imgW="3466800" imgH="634680" progId="Equation.DSMT4">
                  <p:embed/>
                </p:oleObj>
              </mc:Choice>
              <mc:Fallback>
                <p:oleObj name="Equation" r:id="rId3" imgW="3466800" imgH="634680" progId="Equation.DSMT4">
                  <p:embed/>
                  <p:pic>
                    <p:nvPicPr>
                      <p:cNvPr id="6" name="オブジェクト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424" y="2505750"/>
                        <a:ext cx="7051676" cy="13017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272774" y="4252229"/>
            <a:ext cx="79855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A 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の 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local reachability 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density (</a:t>
            </a:r>
            <a:r>
              <a:rPr lang="en-US" altLang="ja-JP" sz="2400" dirty="0" err="1" smtClean="0">
                <a:latin typeface="Times" pitchFamily="18" charset="0"/>
                <a:ea typeface="Meiryo UI" panose="020B0604030504040204" pitchFamily="50" charset="-128"/>
              </a:rPr>
              <a:t>lrd</a:t>
            </a:r>
            <a:r>
              <a:rPr lang="en-US" altLang="ja-JP" sz="2400" i="1" baseline="-25000" dirty="0" err="1" smtClean="0">
                <a:latin typeface="Times" pitchFamily="18" charset="0"/>
                <a:ea typeface="Meiryo UI" panose="020B0604030504040204" pitchFamily="50" charset="-128"/>
              </a:rPr>
              <a:t>k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(A)) 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を以下のように定義する</a:t>
            </a:r>
            <a:endParaRPr lang="en-US" altLang="ja-JP" sz="2400" dirty="0" smtClean="0">
              <a:latin typeface="Times" pitchFamily="18" charset="0"/>
              <a:ea typeface="Meiryo UI" panose="020B0604030504040204" pitchFamily="50" charset="-128"/>
            </a:endParaRPr>
          </a:p>
        </p:txBody>
      </p:sp>
      <p:graphicFrame>
        <p:nvGraphicFramePr>
          <p:cNvPr id="8" name="オブジェクト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0061818"/>
              </p:ext>
            </p:extLst>
          </p:nvPr>
        </p:nvGraphicFramePr>
        <p:xfrm>
          <a:off x="1065741" y="4953011"/>
          <a:ext cx="5064125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3" name="Equation" r:id="rId5" imgW="2489040" imgH="457200" progId="Equation.DSMT4">
                  <p:embed/>
                </p:oleObj>
              </mc:Choice>
              <mc:Fallback>
                <p:oleObj name="Equation" r:id="rId5" imgW="2489040" imgH="457200" progId="Equation.DSMT4">
                  <p:embed/>
                  <p:pic>
                    <p:nvPicPr>
                      <p:cNvPr id="8" name="オブジェクト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5741" y="4953011"/>
                        <a:ext cx="5064125" cy="936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065741" y="6128753"/>
            <a:ext cx="63193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距離 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distance 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が小さいと、密度 </a:t>
            </a:r>
            <a:r>
              <a:rPr lang="en-US" altLang="ja-JP" sz="2400" dirty="0" smtClean="0">
                <a:latin typeface="Times" pitchFamily="18" charset="0"/>
                <a:ea typeface="Meiryo UI" panose="020B0604030504040204" pitchFamily="50" charset="-128"/>
              </a:rPr>
              <a:t>density </a:t>
            </a:r>
            <a:r>
              <a:rPr lang="ja-JP" altLang="en-US" sz="2400" dirty="0" smtClean="0">
                <a:latin typeface="Times" pitchFamily="18" charset="0"/>
                <a:ea typeface="Meiryo UI" panose="020B0604030504040204" pitchFamily="50" charset="-128"/>
              </a:rPr>
              <a:t>が大きい</a:t>
            </a:r>
            <a:endParaRPr lang="en-US" altLang="ja-JP" sz="2400" dirty="0" smtClean="0">
              <a:latin typeface="Times" pitchFamily="18" charset="0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0276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 anchor="ctr" anchorCtr="0">
        <a:spAutoFit/>
      </a:bodyPr>
      <a:lstStyle>
        <a:defPPr>
          <a:defRPr kumimoji="1" sz="24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28603</TotalTime>
  <Words>645</Words>
  <Application>Microsoft Office PowerPoint</Application>
  <PresentationFormat>画面に合わせる (4:3)</PresentationFormat>
  <Paragraphs>99</Paragraphs>
  <Slides>15</Slides>
  <Notes>3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25" baseType="lpstr">
      <vt:lpstr>Meiryo UI</vt:lpstr>
      <vt:lpstr>ＭＳ Ｐゴシック</vt:lpstr>
      <vt:lpstr>メイリオ</vt:lpstr>
      <vt:lpstr>Arial</vt:lpstr>
      <vt:lpstr>Calibri</vt:lpstr>
      <vt:lpstr>Times</vt:lpstr>
      <vt:lpstr>Times New Roman</vt:lpstr>
      <vt:lpstr>Wingdings</vt:lpstr>
      <vt:lpstr>Office テーマ</vt:lpstr>
      <vt:lpstr>MathType 6.0 Equation</vt:lpstr>
      <vt:lpstr>Local Outlier Factor (LOF)</vt:lpstr>
      <vt:lpstr>Local Outlier Factor (LOF) とは？</vt:lpstr>
      <vt:lpstr>復習) k-NN によるデータ密度の指標</vt:lpstr>
      <vt:lpstr>k-NN で何が問題か？</vt:lpstr>
      <vt:lpstr>LOF ではどうするか？</vt:lpstr>
      <vt:lpstr>あるサンプルの LOF をどう計算するか？</vt:lpstr>
      <vt:lpstr>あるサンプルの LOF をどう計算するか？ 1/4</vt:lpstr>
      <vt:lpstr>あるサンプルの LOF をどう計算するか？ 2/4</vt:lpstr>
      <vt:lpstr>あるサンプルの LOF をどう計算するか？ 3/4</vt:lpstr>
      <vt:lpstr>あるサンプルの LOF をどう計算するか？ 4/4</vt:lpstr>
      <vt:lpstr>実行例</vt:lpstr>
      <vt:lpstr>Python コード例</vt:lpstr>
      <vt:lpstr>scikit-learn を使うときの注意点</vt:lpstr>
      <vt:lpstr>k-NN, OCSVM との比較・注意点</vt:lpstr>
      <vt:lpstr>参考文献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b4</dc:creator>
  <cp:lastModifiedBy>金子 弘昌</cp:lastModifiedBy>
  <cp:revision>1038</cp:revision>
  <cp:lastPrinted>2019-09-15T01:50:07Z</cp:lastPrinted>
  <dcterms:created xsi:type="dcterms:W3CDTF">2017-03-17T08:34:14Z</dcterms:created>
  <dcterms:modified xsi:type="dcterms:W3CDTF">2019-09-15T01:51:32Z</dcterms:modified>
</cp:coreProperties>
</file>