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11"/>
  </p:notesMasterIdLst>
  <p:sldIdLst>
    <p:sldId id="256" r:id="rId2"/>
    <p:sldId id="395" r:id="rId3"/>
    <p:sldId id="476" r:id="rId4"/>
    <p:sldId id="479" r:id="rId5"/>
    <p:sldId id="480" r:id="rId6"/>
    <p:sldId id="481" r:id="rId7"/>
    <p:sldId id="482" r:id="rId8"/>
    <p:sldId id="483" r:id="rId9"/>
    <p:sldId id="484" r:id="rId10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CCECFF"/>
    <a:srgbClr val="CCFFFF"/>
    <a:srgbClr val="0066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6575" autoAdjust="0"/>
  </p:normalViewPr>
  <p:slideViewPr>
    <p:cSldViewPr snapToGrid="0">
      <p:cViewPr varScale="1">
        <p:scale>
          <a:sx n="121" d="100"/>
          <a:sy n="121" d="100"/>
        </p:scale>
        <p:origin x="1482" y="10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9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AF56501-E21B-4CA3-9621-57F669E716AA}" type="datetimeFigureOut">
              <a:rPr kumimoji="1" lang="ja-JP" altLang="en-US" smtClean="0"/>
              <a:t>2018/5/5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4224AED-27D2-4369-927F-464A3A854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67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20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291" y="1759791"/>
            <a:ext cx="7712368" cy="701731"/>
          </a:xfrm>
        </p:spPr>
        <p:txBody>
          <a:bodyPr anchor="b"/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291" y="4021138"/>
            <a:ext cx="4905510" cy="42473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5B71-65AB-43FC-BB09-B0F1158D73E0}" type="datetime1">
              <a:rPr kumimoji="1" lang="ja-JP" altLang="en-US" smtClean="0"/>
              <a:t>2018/5/5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122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2"/>
            <a:ext cx="9144000" cy="9521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343403" cy="59093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1428" y="1094354"/>
            <a:ext cx="3937296" cy="201080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メイリオ" panose="020B0604030504040204" pitchFamily="50" charset="-128"/>
              <a:buChar char="⁃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ja-JP" altLang="en-US" dirty="0" smtClean="0"/>
              <a:t> 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88C1-1192-472F-BEAF-5332750DAAD0}" type="datetime1">
              <a:rPr kumimoji="1" lang="ja-JP" altLang="en-US" smtClean="0"/>
              <a:t>2018/5/5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0070" y="37379"/>
            <a:ext cx="615874" cy="400110"/>
          </a:xfrm>
        </p:spPr>
        <p:txBody>
          <a:bodyPr/>
          <a:lstStyle>
            <a:lvl1pPr>
              <a:defRPr sz="2000"/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683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230" y="258023"/>
            <a:ext cx="5319085" cy="5909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230" y="1477282"/>
            <a:ext cx="3876382" cy="201080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62CB61B-0CA0-4BF9-B65F-F4146E3C1BAC}" type="datetime1">
              <a:rPr lang="ja-JP" altLang="en-US" smtClean="0"/>
              <a:t>2018/5/5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7864" y="23740"/>
            <a:ext cx="572594" cy="3693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8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633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baseline="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chemeng.com/maximumlikelihoodestimation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8571406" y="9226"/>
            <a:ext cx="572594" cy="369332"/>
          </a:xfrm>
        </p:spPr>
        <p:txBody>
          <a:bodyPr/>
          <a:lstStyle/>
          <a:p>
            <a:fld id="{5C10DD59-6834-4B70-81E7-829F7F51B488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ctrTitle"/>
          </p:nvPr>
        </p:nvSpPr>
        <p:spPr>
          <a:xfrm>
            <a:off x="706291" y="1409758"/>
            <a:ext cx="5630516" cy="1754326"/>
          </a:xfrm>
        </p:spPr>
        <p:txBody>
          <a:bodyPr/>
          <a:lstStyle/>
          <a:p>
            <a:r>
              <a:rPr lang="ja-JP" altLang="en-US" sz="4000" dirty="0"/>
              <a:t>単純ベイズ</a:t>
            </a:r>
            <a:r>
              <a:rPr lang="ja-JP" altLang="en-US" sz="4000" dirty="0" smtClean="0"/>
              <a:t>分類器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ナイーブベイズ</a:t>
            </a: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en-US" altLang="ja-JP" sz="4000" dirty="0" smtClean="0"/>
              <a:t>Naïve Bayes Classifier</a:t>
            </a:r>
            <a:endParaRPr kumimoji="1" lang="ja-JP" altLang="en-US" sz="4000" dirty="0"/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706291" y="5216892"/>
            <a:ext cx="4599336" cy="885371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明治大学 理工学部 応用化学科</a:t>
            </a:r>
            <a:endParaRPr lang="en-US" altLang="ja-JP" dirty="0" smtClean="0"/>
          </a:p>
          <a:p>
            <a:r>
              <a:rPr lang="ja-JP" altLang="en-US" dirty="0" smtClean="0"/>
              <a:t>データ化学工学研究室  金子 弘昌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64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845925" cy="590931"/>
          </a:xfrm>
        </p:spPr>
        <p:txBody>
          <a:bodyPr/>
          <a:lstStyle/>
          <a:p>
            <a:r>
              <a:rPr kumimoji="1" lang="ja-JP" altLang="en-US" dirty="0" smtClean="0"/>
              <a:t>ナイーブベイズとは？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9100568" cy="5171159"/>
          </a:xfrm>
        </p:spPr>
        <p:txBody>
          <a:bodyPr/>
          <a:lstStyle/>
          <a:p>
            <a:r>
              <a:rPr kumimoji="1" lang="ja-JP" altLang="en-US" dirty="0" smtClean="0"/>
              <a:t>クラス分類手法の一つであり、</a:t>
            </a:r>
            <a:r>
              <a:rPr lang="ja-JP" altLang="en-US" dirty="0" smtClean="0"/>
              <a:t>多クラス分類も可能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ベイズの定理を利用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 smtClean="0"/>
              <a:t>生成モデルの一つであり、クラス分類の結果が確率として得られる</a:t>
            </a:r>
            <a:endParaRPr lang="en-US" altLang="ja-JP" dirty="0" smtClean="0"/>
          </a:p>
          <a:p>
            <a:endParaRPr lang="en-US" altLang="ja-JP" dirty="0"/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ja-JP" altLang="en-US" dirty="0" smtClean="0"/>
              <a:t>それぞれの説明変数 </a:t>
            </a:r>
            <a:r>
              <a:rPr lang="en-US" altLang="ja-JP" dirty="0" smtClean="0"/>
              <a:t>(</a:t>
            </a:r>
            <a:r>
              <a:rPr lang="ja-JP" altLang="en-US" dirty="0" smtClean="0"/>
              <a:t>入力変数・記述子・特徴量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は独立している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こと </a:t>
            </a:r>
            <a:r>
              <a:rPr lang="en-US" altLang="ja-JP" dirty="0" smtClean="0"/>
              <a:t>(</a:t>
            </a:r>
            <a:r>
              <a:rPr lang="ja-JP" altLang="en-US" dirty="0"/>
              <a:t>正確にいうと条件付き</a:t>
            </a:r>
            <a:r>
              <a:rPr lang="ja-JP" altLang="en-US" dirty="0" smtClean="0"/>
              <a:t>独立性</a:t>
            </a:r>
            <a:r>
              <a:rPr lang="en-US" altLang="ja-JP" dirty="0" smtClean="0"/>
              <a:t>)</a:t>
            </a:r>
            <a:r>
              <a:rPr lang="ja-JP" altLang="en-US" dirty="0" smtClean="0"/>
              <a:t> を仮定 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説明変数の分布 </a:t>
            </a:r>
            <a:r>
              <a:rPr lang="en-US" altLang="ja-JP" dirty="0" smtClean="0"/>
              <a:t>(</a:t>
            </a:r>
            <a:r>
              <a:rPr lang="ja-JP" altLang="en-US" dirty="0" smtClean="0"/>
              <a:t>正確には、クラスが与えられたときの説明変数の分布</a:t>
            </a:r>
            <a:r>
              <a:rPr lang="en-US" altLang="ja-JP" dirty="0" smtClean="0"/>
              <a:t>)</a:t>
            </a:r>
            <a:br>
              <a:rPr lang="en-US" altLang="ja-JP" dirty="0" smtClean="0"/>
            </a:br>
            <a:r>
              <a:rPr lang="ja-JP" altLang="en-US" dirty="0" smtClean="0"/>
              <a:t> を仮定する必要がある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一般的には、正規分布かベルヌーイ分布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371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5381601" cy="590931"/>
          </a:xfrm>
        </p:spPr>
        <p:txBody>
          <a:bodyPr/>
          <a:lstStyle/>
          <a:p>
            <a:r>
              <a:rPr kumimoji="1" lang="ja-JP" altLang="en-US" dirty="0" smtClean="0"/>
              <a:t>ナイーブベイズで求めたいもの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2415952"/>
            <a:ext cx="6542176" cy="2074927"/>
          </a:xfrm>
        </p:spPr>
        <p:txBody>
          <a:bodyPr/>
          <a:lstStyle/>
          <a:p>
            <a:r>
              <a:rPr kumimoji="1" lang="en-US" altLang="ja-JP" dirty="0" smtClean="0"/>
              <a:t>X </a:t>
            </a:r>
            <a:r>
              <a:rPr kumimoji="1" lang="ja-JP" altLang="en-US" dirty="0" smtClean="0"/>
              <a:t>が与えられたときの、</a:t>
            </a:r>
            <a:r>
              <a:rPr kumimoji="1" lang="en-US" altLang="ja-JP" dirty="0" smtClean="0"/>
              <a:t>y </a:t>
            </a:r>
            <a:r>
              <a:rPr kumimoji="1" lang="ja-JP" altLang="en-US" dirty="0" smtClean="0"/>
              <a:t>の確率分布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X : </a:t>
            </a:r>
            <a:r>
              <a:rPr lang="ja-JP" altLang="en-US" dirty="0" smtClean="0"/>
              <a:t>説明</a:t>
            </a:r>
            <a:r>
              <a:rPr lang="ja-JP" altLang="en-US" dirty="0"/>
              <a:t>変数 </a:t>
            </a:r>
            <a:r>
              <a:rPr lang="en-US" altLang="ja-JP" dirty="0"/>
              <a:t>(</a:t>
            </a:r>
            <a:r>
              <a:rPr lang="ja-JP" altLang="en-US" dirty="0"/>
              <a:t>入力変数・記述子・特徴量</a:t>
            </a:r>
            <a:r>
              <a:rPr lang="en-US" altLang="ja-JP" dirty="0"/>
              <a:t>) 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y : </a:t>
            </a:r>
            <a:r>
              <a:rPr kumimoji="1" lang="ja-JP" altLang="en-US" dirty="0" smtClean="0"/>
              <a:t>目的変数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クラス</a:t>
            </a:r>
            <a:r>
              <a:rPr kumimoji="1" lang="en-US" altLang="ja-JP" dirty="0" smtClean="0"/>
              <a:t>)</a:t>
            </a:r>
          </a:p>
          <a:p>
            <a:pPr lvl="1"/>
            <a:endParaRPr lang="en-US" altLang="ja-JP" dirty="0"/>
          </a:p>
          <a:p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を入力すると、各クラスの確率が出てくる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</a:t>
            </a:fld>
            <a:endParaRPr lang="ja-JP" altLang="en-US"/>
          </a:p>
        </p:txBody>
      </p:sp>
      <p:graphicFrame>
        <p:nvGraphicFramePr>
          <p:cNvPr id="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535998"/>
              </p:ext>
            </p:extLst>
          </p:nvPr>
        </p:nvGraphicFramePr>
        <p:xfrm>
          <a:off x="476101" y="1233128"/>
          <a:ext cx="1668684" cy="725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21" name="Equation" r:id="rId3" imgW="583920" imgH="253800" progId="Equation.DSMT4">
                  <p:embed/>
                </p:oleObj>
              </mc:Choice>
              <mc:Fallback>
                <p:oleObj name="Equation" r:id="rId3" imgW="583920" imgH="253800" progId="Equation.DSMT4">
                  <p:embed/>
                  <p:pic>
                    <p:nvPicPr>
                      <p:cNvPr id="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101" y="1233128"/>
                        <a:ext cx="1668684" cy="72506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0674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571538" cy="590931"/>
          </a:xfrm>
        </p:spPr>
        <p:txBody>
          <a:bodyPr/>
          <a:lstStyle/>
          <a:p>
            <a:r>
              <a:rPr lang="ja-JP" altLang="en-US" dirty="0"/>
              <a:t>ベイズの定理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2778551"/>
            <a:ext cx="8125942" cy="3725122"/>
          </a:xfrm>
        </p:spPr>
        <p:txBody>
          <a:bodyPr/>
          <a:lstStyle/>
          <a:p>
            <a:r>
              <a:rPr kumimoji="1" lang="en-US" altLang="ja-JP" dirty="0" smtClean="0"/>
              <a:t>p( y ) : y </a:t>
            </a:r>
            <a:r>
              <a:rPr kumimoji="1" lang="ja-JP" altLang="en-US" dirty="0" smtClean="0"/>
              <a:t>の事前確率分布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たとえば</a:t>
            </a:r>
            <a:r>
              <a:rPr lang="ja-JP" altLang="en-US" dirty="0" smtClean="0"/>
              <a:t>、</a:t>
            </a:r>
            <a:r>
              <a:rPr lang="en-US" altLang="ja-JP" dirty="0" smtClean="0"/>
              <a:t>100 </a:t>
            </a:r>
            <a:r>
              <a:rPr lang="ja-JP" altLang="en-US" dirty="0" smtClean="0"/>
              <a:t>個のサンプルがあって、そのうち </a:t>
            </a:r>
            <a:r>
              <a:rPr lang="en-US" altLang="ja-JP" dirty="0" smtClean="0"/>
              <a:t>20 </a:t>
            </a:r>
            <a:r>
              <a:rPr lang="ja-JP" altLang="en-US" dirty="0" smtClean="0"/>
              <a:t>個がクラス</a:t>
            </a:r>
            <a:r>
              <a:rPr lang="en-US" altLang="ja-JP" dirty="0" smtClean="0"/>
              <a:t>A,</a:t>
            </a:r>
            <a:br>
              <a:rPr lang="en-US" altLang="ja-JP" dirty="0" smtClean="0"/>
            </a:br>
            <a:r>
              <a:rPr lang="en-US" altLang="ja-JP" dirty="0" smtClean="0"/>
              <a:t>30 </a:t>
            </a:r>
            <a:r>
              <a:rPr lang="ja-JP" altLang="en-US" dirty="0" smtClean="0"/>
              <a:t>個がクラス</a:t>
            </a:r>
            <a:r>
              <a:rPr lang="en-US" altLang="ja-JP" dirty="0" smtClean="0"/>
              <a:t>B, 50 </a:t>
            </a:r>
            <a:r>
              <a:rPr lang="ja-JP" altLang="en-US" dirty="0" smtClean="0"/>
              <a:t>個がクラス</a:t>
            </a:r>
            <a:r>
              <a:rPr lang="en-US" altLang="ja-JP" dirty="0" smtClean="0"/>
              <a:t>C </a:t>
            </a:r>
            <a:r>
              <a:rPr lang="ja-JP" altLang="en-US" dirty="0" smtClean="0"/>
              <a:t>のとき、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p( y = A ) = 20/100 = 0.2</a:t>
            </a:r>
          </a:p>
          <a:p>
            <a:pPr lvl="2"/>
            <a:r>
              <a:rPr lang="en-US" altLang="ja-JP" dirty="0" smtClean="0"/>
              <a:t>p( y = B ) = 30/100 = 0.3 </a:t>
            </a:r>
          </a:p>
          <a:p>
            <a:pPr lvl="2"/>
            <a:r>
              <a:rPr lang="en-US" altLang="ja-JP" dirty="0"/>
              <a:t>p( y = </a:t>
            </a:r>
            <a:r>
              <a:rPr lang="en-US" altLang="ja-JP" dirty="0" smtClean="0"/>
              <a:t>C </a:t>
            </a:r>
            <a:r>
              <a:rPr lang="en-US" altLang="ja-JP" dirty="0"/>
              <a:t>) = </a:t>
            </a:r>
            <a:r>
              <a:rPr lang="en-US" altLang="ja-JP" dirty="0" smtClean="0"/>
              <a:t>50/100 </a:t>
            </a:r>
            <a:r>
              <a:rPr lang="en-US" altLang="ja-JP" dirty="0"/>
              <a:t>= </a:t>
            </a:r>
            <a:r>
              <a:rPr lang="en-US" altLang="ja-JP" dirty="0" smtClean="0"/>
              <a:t>0.5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p( X | y ) : y </a:t>
            </a:r>
            <a:r>
              <a:rPr kumimoji="1" lang="ja-JP" altLang="en-US" dirty="0" smtClean="0"/>
              <a:t>が与えられたときの、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の確率分布</a:t>
            </a:r>
            <a:endParaRPr kumimoji="1" lang="en-US" altLang="ja-JP" dirty="0" smtClean="0"/>
          </a:p>
          <a:p>
            <a:r>
              <a:rPr lang="en-US" altLang="ja-JP" dirty="0" smtClean="0"/>
              <a:t>p( X ) : X </a:t>
            </a:r>
            <a:r>
              <a:rPr lang="ja-JP" altLang="en-US" dirty="0" smtClean="0"/>
              <a:t>の事前確率分布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</a:t>
            </a:fld>
            <a:endParaRPr lang="ja-JP" altLang="en-US"/>
          </a:p>
        </p:txBody>
      </p:sp>
      <p:graphicFrame>
        <p:nvGraphicFramePr>
          <p:cNvPr id="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802545"/>
              </p:ext>
            </p:extLst>
          </p:nvPr>
        </p:nvGraphicFramePr>
        <p:xfrm>
          <a:off x="411910" y="1261698"/>
          <a:ext cx="3625252" cy="1040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41" name="Equation" r:id="rId3" imgW="1638000" imgH="469800" progId="Equation.DSMT4">
                  <p:embed/>
                </p:oleObj>
              </mc:Choice>
              <mc:Fallback>
                <p:oleObj name="Equation" r:id="rId3" imgW="1638000" imgH="469800" progId="Equation.DSMT4">
                  <p:embed/>
                  <p:pic>
                    <p:nvPicPr>
                      <p:cNvPr id="6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10" y="1261698"/>
                        <a:ext cx="3625252" cy="104035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1546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935693" cy="590931"/>
          </a:xfrm>
        </p:spPr>
        <p:txBody>
          <a:bodyPr/>
          <a:lstStyle/>
          <a:p>
            <a:r>
              <a:rPr kumimoji="1" lang="ja-JP" altLang="en-US" dirty="0" smtClean="0"/>
              <a:t>大事なのは分子だけ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2629856"/>
            <a:ext cx="7246856" cy="3865161"/>
          </a:xfrm>
        </p:spPr>
        <p:txBody>
          <a:bodyPr/>
          <a:lstStyle/>
          <a:p>
            <a:r>
              <a:rPr kumimoji="1" lang="en-US" altLang="ja-JP" dirty="0" smtClean="0"/>
              <a:t>p( y | X ) </a:t>
            </a:r>
            <a:r>
              <a:rPr kumimoji="1" lang="ja-JP" altLang="en-US" dirty="0" smtClean="0"/>
              <a:t>は </a:t>
            </a:r>
            <a:r>
              <a:rPr lang="en-US" altLang="ja-JP" dirty="0" smtClean="0"/>
              <a:t>p( y ) p( X | y ) </a:t>
            </a:r>
            <a:r>
              <a:rPr lang="ja-JP" altLang="en-US" dirty="0" smtClean="0"/>
              <a:t>に比例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たとえばクラス</a:t>
            </a:r>
            <a:r>
              <a:rPr kumimoji="1" lang="en-US" altLang="ja-JP" dirty="0" smtClean="0"/>
              <a:t>A, B, C </a:t>
            </a:r>
            <a:r>
              <a:rPr kumimoji="1" lang="ja-JP" altLang="en-US" dirty="0" smtClean="0"/>
              <a:t>があるとき、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p( </a:t>
            </a:r>
            <a:r>
              <a:rPr lang="en-US" altLang="ja-JP" dirty="0" smtClean="0"/>
              <a:t>y = A ) p</a:t>
            </a:r>
            <a:r>
              <a:rPr lang="en-US" altLang="ja-JP" dirty="0"/>
              <a:t>( X | </a:t>
            </a:r>
            <a:r>
              <a:rPr lang="en-US" altLang="ja-JP" dirty="0" smtClean="0"/>
              <a:t>y = A )</a:t>
            </a:r>
          </a:p>
          <a:p>
            <a:pPr lvl="1"/>
            <a:r>
              <a:rPr lang="en-US" altLang="ja-JP" dirty="0"/>
              <a:t>p( </a:t>
            </a:r>
            <a:r>
              <a:rPr lang="en-US" altLang="ja-JP" dirty="0" smtClean="0"/>
              <a:t>y = B ) p</a:t>
            </a:r>
            <a:r>
              <a:rPr lang="en-US" altLang="ja-JP" dirty="0"/>
              <a:t>( X | </a:t>
            </a:r>
            <a:r>
              <a:rPr lang="en-US" altLang="ja-JP" dirty="0" smtClean="0"/>
              <a:t>y = B )</a:t>
            </a:r>
          </a:p>
          <a:p>
            <a:pPr lvl="1"/>
            <a:r>
              <a:rPr lang="en-US" altLang="ja-JP" dirty="0"/>
              <a:t>p( </a:t>
            </a:r>
            <a:r>
              <a:rPr lang="en-US" altLang="ja-JP" dirty="0" smtClean="0"/>
              <a:t>y = C ) p</a:t>
            </a:r>
            <a:r>
              <a:rPr lang="en-US" altLang="ja-JP" dirty="0"/>
              <a:t>( X | </a:t>
            </a:r>
            <a:r>
              <a:rPr lang="en-US" altLang="ja-JP" dirty="0" smtClean="0"/>
              <a:t>y = C )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を求めてから、確率の和が </a:t>
            </a:r>
            <a:r>
              <a:rPr lang="en-US" altLang="ja-JP" dirty="0" smtClean="0"/>
              <a:t>1 </a:t>
            </a:r>
            <a:r>
              <a:rPr lang="ja-JP" altLang="en-US" dirty="0" smtClean="0"/>
              <a:t>になるように、それぞれ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>p( y = A ) p( X | y = A </a:t>
            </a:r>
            <a:r>
              <a:rPr lang="en-US" altLang="ja-JP" dirty="0" smtClean="0"/>
              <a:t>) + p</a:t>
            </a:r>
            <a:r>
              <a:rPr lang="en-US" altLang="ja-JP" dirty="0"/>
              <a:t>( y = B ) p( X | y = B </a:t>
            </a:r>
            <a:r>
              <a:rPr lang="en-US" altLang="ja-JP" dirty="0" smtClean="0"/>
              <a:t>) +</a:t>
            </a:r>
            <a:br>
              <a:rPr lang="en-US" altLang="ja-JP" dirty="0" smtClean="0"/>
            </a:br>
            <a:r>
              <a:rPr lang="en-US" altLang="ja-JP" dirty="0" smtClean="0"/>
              <a:t>p</a:t>
            </a:r>
            <a:r>
              <a:rPr lang="en-US" altLang="ja-JP" dirty="0"/>
              <a:t>( y = C ) p( X | y = </a:t>
            </a:r>
            <a:r>
              <a:rPr lang="en-US" altLang="ja-JP" dirty="0" smtClean="0"/>
              <a:t>C ) </a:t>
            </a:r>
            <a:r>
              <a:rPr lang="ja-JP" altLang="en-US" dirty="0" smtClean="0"/>
              <a:t>で割ればよい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</a:t>
            </a:fld>
            <a:endParaRPr lang="ja-JP" altLang="en-US"/>
          </a:p>
        </p:txBody>
      </p:sp>
      <p:graphicFrame>
        <p:nvGraphicFramePr>
          <p:cNvPr id="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040694"/>
              </p:ext>
            </p:extLst>
          </p:nvPr>
        </p:nvGraphicFramePr>
        <p:xfrm>
          <a:off x="411910" y="1261698"/>
          <a:ext cx="3625252" cy="1040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90" name="Equation" r:id="rId3" imgW="1638000" imgH="469800" progId="Equation.DSMT4">
                  <p:embed/>
                </p:oleObj>
              </mc:Choice>
              <mc:Fallback>
                <p:oleObj name="Equation" r:id="rId3" imgW="1638000" imgH="469800" progId="Equation.DSMT4">
                  <p:embed/>
                  <p:pic>
                    <p:nvPicPr>
                      <p:cNvPr id="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10" y="1261698"/>
                        <a:ext cx="3625252" cy="104035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413173"/>
              </p:ext>
            </p:extLst>
          </p:nvPr>
        </p:nvGraphicFramePr>
        <p:xfrm>
          <a:off x="5283200" y="1500888"/>
          <a:ext cx="362426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91" name="Equation" r:id="rId5" imgW="1638000" imgH="253800" progId="Equation.DSMT4">
                  <p:embed/>
                </p:oleObj>
              </mc:Choice>
              <mc:Fallback>
                <p:oleObj name="Equation" r:id="rId5" imgW="1638000" imgH="253800" progId="Equation.DSMT4">
                  <p:embed/>
                  <p:pic>
                    <p:nvPicPr>
                      <p:cNvPr id="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1500888"/>
                        <a:ext cx="3624263" cy="561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右矢印 6"/>
          <p:cNvSpPr/>
          <p:nvPr/>
        </p:nvSpPr>
        <p:spPr>
          <a:xfrm>
            <a:off x="4432698" y="1548071"/>
            <a:ext cx="454967" cy="467609"/>
          </a:xfrm>
          <a:prstGeom prst="rightArrow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3263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631396" cy="590931"/>
          </a:xfrm>
        </p:spPr>
        <p:txBody>
          <a:bodyPr/>
          <a:lstStyle/>
          <a:p>
            <a:r>
              <a:rPr kumimoji="1" lang="ja-JP" altLang="en-US" dirty="0" smtClean="0"/>
              <a:t>説明変数の間の独立性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544327" cy="5491760"/>
          </a:xfrm>
        </p:spPr>
        <p:txBody>
          <a:bodyPr/>
          <a:lstStyle/>
          <a:p>
            <a:r>
              <a:rPr kumimoji="1" lang="ja-JP" altLang="en-US" dirty="0" smtClean="0"/>
              <a:t>説明変数の数を </a:t>
            </a:r>
            <a:r>
              <a:rPr kumimoji="1" lang="en-US" altLang="ja-JP" i="1" dirty="0" smtClean="0"/>
              <a:t>m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個とする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y</a:t>
            </a:r>
            <a:r>
              <a:rPr kumimoji="1" lang="ja-JP" altLang="en-US" dirty="0" smtClean="0"/>
              <a:t>のクラスが与えられたとき、説明変数はそれぞれ独立していると仮定</a:t>
            </a:r>
            <a:endParaRPr kumimoji="1" lang="en-US" altLang="ja-JP" dirty="0" smtClean="0"/>
          </a:p>
          <a:p>
            <a:r>
              <a:rPr lang="ja-JP" altLang="en-US" dirty="0"/>
              <a:t>つまり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よって、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5</a:t>
            </a:fld>
            <a:endParaRPr lang="ja-JP" altLang="en-US"/>
          </a:p>
        </p:txBody>
      </p:sp>
      <p:graphicFrame>
        <p:nvGraphicFramePr>
          <p:cNvPr id="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595211"/>
              </p:ext>
            </p:extLst>
          </p:nvPr>
        </p:nvGraphicFramePr>
        <p:xfrm>
          <a:off x="446328" y="1732382"/>
          <a:ext cx="30924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4" name="Equation" r:id="rId3" imgW="1396800" imgH="253800" progId="Equation.DSMT4">
                  <p:embed/>
                </p:oleObj>
              </mc:Choice>
              <mc:Fallback>
                <p:oleObj name="Equation" r:id="rId3" imgW="1396800" imgH="253800" progId="Equation.DSMT4">
                  <p:embed/>
                  <p:pic>
                    <p:nvPicPr>
                      <p:cNvPr id="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328" y="1732382"/>
                        <a:ext cx="3092450" cy="563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831178"/>
              </p:ext>
            </p:extLst>
          </p:nvPr>
        </p:nvGraphicFramePr>
        <p:xfrm>
          <a:off x="446328" y="3980866"/>
          <a:ext cx="6326188" cy="152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5" name="Equation" r:id="rId5" imgW="2857320" imgH="685800" progId="Equation.DSMT4">
                  <p:embed/>
                </p:oleObj>
              </mc:Choice>
              <mc:Fallback>
                <p:oleObj name="Equation" r:id="rId5" imgW="2857320" imgH="685800" progId="Equation.DSMT4">
                  <p:embed/>
                  <p:pic>
                    <p:nvPicPr>
                      <p:cNvPr id="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328" y="3980866"/>
                        <a:ext cx="6326188" cy="1520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91865"/>
              </p:ext>
            </p:extLst>
          </p:nvPr>
        </p:nvGraphicFramePr>
        <p:xfrm>
          <a:off x="1591509" y="5829300"/>
          <a:ext cx="632142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6" name="Equation" r:id="rId7" imgW="2857320" imgH="431640" progId="Equation.DSMT4">
                  <p:embed/>
                </p:oleObj>
              </mc:Choice>
              <mc:Fallback>
                <p:oleObj name="Equation" r:id="rId7" imgW="2857320" imgH="431640" progId="Equation.DSMT4">
                  <p:embed/>
                  <p:pic>
                    <p:nvPicPr>
                      <p:cNvPr id="6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1509" y="5829300"/>
                        <a:ext cx="6321425" cy="954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4845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302507" cy="590931"/>
          </a:xfrm>
        </p:spPr>
        <p:txBody>
          <a:bodyPr/>
          <a:lstStyle/>
          <a:p>
            <a:r>
              <a:rPr kumimoji="1" lang="ja-JP" altLang="en-US" dirty="0" smtClean="0"/>
              <a:t>確率分布を仮定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5489003" cy="4454040"/>
          </a:xfrm>
        </p:spPr>
        <p:txBody>
          <a:bodyPr/>
          <a:lstStyle/>
          <a:p>
            <a:r>
              <a:rPr kumimoji="1" lang="en-US" altLang="ja-JP" dirty="0" smtClean="0"/>
              <a:t>                   </a:t>
            </a:r>
            <a:r>
              <a:rPr kumimoji="1" lang="ja-JP" altLang="en-US" dirty="0" smtClean="0"/>
              <a:t>をどういう確率分布にするか？</a:t>
            </a:r>
            <a:endParaRPr kumimoji="1" lang="en-US" altLang="ja-JP" dirty="0" smtClean="0"/>
          </a:p>
          <a:p>
            <a:endParaRPr lang="en-US" altLang="ja-JP" dirty="0"/>
          </a:p>
          <a:p>
            <a:pPr lvl="1"/>
            <a:r>
              <a:rPr kumimoji="1" lang="ja-JP" altLang="en-US" dirty="0" smtClean="0"/>
              <a:t>正規分布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ガウス分布</a:t>
            </a:r>
            <a:r>
              <a:rPr kumimoji="1" lang="en-US" altLang="ja-JP" dirty="0" smtClean="0"/>
              <a:t>)</a:t>
            </a:r>
          </a:p>
          <a:p>
            <a:pPr lvl="2"/>
            <a:r>
              <a:rPr lang="ja-JP" altLang="en-US" dirty="0" smtClean="0"/>
              <a:t>よく用いられる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r>
              <a:rPr kumimoji="1" lang="ja-JP" altLang="en-US" dirty="0" smtClean="0"/>
              <a:t>ベルヌーイ分布</a:t>
            </a:r>
            <a:endParaRPr kumimoji="1" lang="en-US" altLang="ja-JP" dirty="0" smtClean="0"/>
          </a:p>
          <a:p>
            <a:pPr lvl="2"/>
            <a:r>
              <a:rPr lang="en-US" altLang="ja-JP" i="1" dirty="0" smtClean="0"/>
              <a:t>x</a:t>
            </a:r>
            <a:r>
              <a:rPr lang="en-US" altLang="ja-JP" i="1" baseline="-25000" dirty="0" smtClean="0"/>
              <a:t>i</a:t>
            </a:r>
            <a:r>
              <a:rPr lang="en-US" altLang="ja-JP" dirty="0" smtClean="0"/>
              <a:t> </a:t>
            </a:r>
            <a:r>
              <a:rPr lang="ja-JP" altLang="en-US" dirty="0" smtClean="0"/>
              <a:t>が </a:t>
            </a:r>
            <a:r>
              <a:rPr lang="en-US" altLang="ja-JP" dirty="0" smtClean="0"/>
              <a:t>0 </a:t>
            </a:r>
            <a:r>
              <a:rPr lang="ja-JP" altLang="en-US" dirty="0" smtClean="0"/>
              <a:t>もしくは </a:t>
            </a:r>
            <a:r>
              <a:rPr lang="en-US" altLang="ja-JP" dirty="0" smtClean="0"/>
              <a:t>1 </a:t>
            </a:r>
            <a:r>
              <a:rPr lang="ja-JP" altLang="en-US" dirty="0" smtClean="0"/>
              <a:t>の変数のとき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6</a:t>
            </a:fld>
            <a:endParaRPr lang="ja-JP" altLang="en-US"/>
          </a:p>
        </p:txBody>
      </p:sp>
      <p:graphicFrame>
        <p:nvGraphicFramePr>
          <p:cNvPr id="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276118"/>
              </p:ext>
            </p:extLst>
          </p:nvPr>
        </p:nvGraphicFramePr>
        <p:xfrm>
          <a:off x="567444" y="982843"/>
          <a:ext cx="126523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1" name="Equation" r:id="rId3" imgW="571320" imgH="253800" progId="Equation.DSMT4">
                  <p:embed/>
                </p:oleObj>
              </mc:Choice>
              <mc:Fallback>
                <p:oleObj name="Equation" r:id="rId3" imgW="571320" imgH="253800" progId="Equation.DSMT4">
                  <p:embed/>
                  <p:pic>
                    <p:nvPicPr>
                      <p:cNvPr id="6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444" y="982843"/>
                        <a:ext cx="1265237" cy="563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421913"/>
              </p:ext>
            </p:extLst>
          </p:nvPr>
        </p:nvGraphicFramePr>
        <p:xfrm>
          <a:off x="1389336" y="2815562"/>
          <a:ext cx="559435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2" name="Equation" r:id="rId5" imgW="2527200" imgH="660240" progId="Equation.DSMT4">
                  <p:embed/>
                </p:oleObj>
              </mc:Choice>
              <mc:Fallback>
                <p:oleObj name="Equation" r:id="rId5" imgW="2527200" imgH="660240" progId="Equation.DSMT4">
                  <p:embed/>
                  <p:pic>
                    <p:nvPicPr>
                      <p:cNvPr id="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336" y="2815562"/>
                        <a:ext cx="5594350" cy="1463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879184"/>
              </p:ext>
            </p:extLst>
          </p:nvPr>
        </p:nvGraphicFramePr>
        <p:xfrm>
          <a:off x="1389336" y="5743850"/>
          <a:ext cx="3455988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3" name="Equation" r:id="rId7" imgW="1562040" imgH="317160" progId="Equation.DSMT4">
                  <p:embed/>
                </p:oleObj>
              </mc:Choice>
              <mc:Fallback>
                <p:oleObj name="Equation" r:id="rId7" imgW="1562040" imgH="317160" progId="Equation.DSMT4">
                  <p:embed/>
                  <p:pic>
                    <p:nvPicPr>
                      <p:cNvPr id="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336" y="5743850"/>
                        <a:ext cx="3455988" cy="703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5564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646371" cy="590931"/>
          </a:xfrm>
        </p:spPr>
        <p:txBody>
          <a:bodyPr/>
          <a:lstStyle/>
          <a:p>
            <a:r>
              <a:rPr lang="ja-JP" altLang="en-US" dirty="0"/>
              <a:t>確率分布のパラメータをどうするか？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382423" cy="3468642"/>
          </a:xfrm>
        </p:spPr>
        <p:txBody>
          <a:bodyPr/>
          <a:lstStyle/>
          <a:p>
            <a:r>
              <a:rPr kumimoji="1" lang="ja-JP" altLang="en-US" dirty="0" smtClean="0"/>
              <a:t>正規分布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ガウス分布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en-US" altLang="ja-JP" dirty="0" smtClean="0"/>
              <a:t>y</a:t>
            </a:r>
            <a:r>
              <a:rPr lang="ja-JP" altLang="en-US" dirty="0"/>
              <a:t> </a:t>
            </a:r>
            <a:r>
              <a:rPr lang="ja-JP" altLang="en-US" dirty="0" smtClean="0"/>
              <a:t>のクラスごとに、説明変数 </a:t>
            </a:r>
            <a:r>
              <a:rPr lang="en-US" altLang="ja-JP" i="1" dirty="0" smtClean="0"/>
              <a:t>x</a:t>
            </a:r>
            <a:r>
              <a:rPr lang="en-US" altLang="ja-JP" i="1" baseline="-25000" dirty="0" smtClean="0"/>
              <a:t>i</a:t>
            </a:r>
            <a:r>
              <a:rPr lang="en-US" altLang="ja-JP" dirty="0" smtClean="0"/>
              <a:t> </a:t>
            </a:r>
            <a:r>
              <a:rPr lang="ja-JP" altLang="en-US" dirty="0" smtClean="0"/>
              <a:t>ごとに、データセットから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平均 </a:t>
            </a:r>
            <a:r>
              <a:rPr lang="en-US" altLang="ja-JP" i="1" dirty="0" err="1" smtClean="0"/>
              <a:t>μ</a:t>
            </a:r>
            <a:r>
              <a:rPr lang="en-US" altLang="ja-JP" i="1" baseline="-25000" dirty="0" err="1" smtClean="0"/>
              <a:t>xi</a:t>
            </a:r>
            <a:r>
              <a:rPr lang="en-US" altLang="ja-JP" baseline="-25000" dirty="0" err="1" smtClean="0"/>
              <a:t>,</a:t>
            </a:r>
            <a:r>
              <a:rPr lang="en-US" altLang="ja-JP" i="1" baseline="-25000" dirty="0" err="1" smtClean="0"/>
              <a:t>y</a:t>
            </a:r>
            <a:r>
              <a:rPr lang="en-US" altLang="ja-JP" dirty="0" smtClean="0"/>
              <a:t>, </a:t>
            </a:r>
            <a:r>
              <a:rPr lang="ja-JP" altLang="en-US" dirty="0" smtClean="0"/>
              <a:t>標準偏差 </a:t>
            </a:r>
            <a:r>
              <a:rPr lang="en-US" altLang="ja-JP" i="1" dirty="0" err="1" smtClean="0"/>
              <a:t>σ</a:t>
            </a:r>
            <a:r>
              <a:rPr lang="en-US" altLang="ja-JP" i="1" baseline="-25000" dirty="0" err="1" smtClean="0"/>
              <a:t>xi</a:t>
            </a:r>
            <a:r>
              <a:rPr lang="en-US" altLang="ja-JP" baseline="-25000" dirty="0" err="1" smtClean="0"/>
              <a:t>,</a:t>
            </a:r>
            <a:r>
              <a:rPr lang="en-US" altLang="ja-JP" i="1" baseline="-25000" dirty="0" err="1" smtClean="0"/>
              <a:t>y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を計算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r>
              <a:rPr kumimoji="1" lang="ja-JP" altLang="en-US" dirty="0" smtClean="0"/>
              <a:t>ベルヌーイ分布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y</a:t>
            </a:r>
            <a:r>
              <a:rPr lang="ja-JP" altLang="en-US" dirty="0"/>
              <a:t> のクラスごとに、説明変数 </a:t>
            </a:r>
            <a:r>
              <a:rPr lang="en-US" altLang="ja-JP" i="1" dirty="0"/>
              <a:t>x</a:t>
            </a:r>
            <a:r>
              <a:rPr lang="en-US" altLang="ja-JP" i="1" baseline="-25000" dirty="0"/>
              <a:t>i</a:t>
            </a:r>
            <a:r>
              <a:rPr lang="en-US" altLang="ja-JP" dirty="0"/>
              <a:t> </a:t>
            </a:r>
            <a:r>
              <a:rPr lang="ja-JP" altLang="en-US" dirty="0"/>
              <a:t>ごとに</a:t>
            </a:r>
            <a:r>
              <a:rPr lang="ja-JP" altLang="en-US" dirty="0" smtClean="0"/>
              <a:t>、データセットから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i="1" dirty="0" smtClean="0"/>
              <a:t>x</a:t>
            </a:r>
            <a:r>
              <a:rPr lang="en-US" altLang="ja-JP" i="1" baseline="-25000" dirty="0" smtClean="0"/>
              <a:t>i</a:t>
            </a:r>
            <a:r>
              <a:rPr lang="en-US" altLang="ja-JP" dirty="0" smtClean="0"/>
              <a:t> = 1 </a:t>
            </a:r>
            <a:r>
              <a:rPr lang="ja-JP" altLang="en-US" dirty="0" smtClean="0"/>
              <a:t>のときにクラスに属するサンプル数を全サンプル数で割って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i="1" dirty="0" err="1" smtClean="0"/>
              <a:t>q</a:t>
            </a:r>
            <a:r>
              <a:rPr lang="en-US" altLang="ja-JP" i="1" baseline="-25000" dirty="0" err="1" smtClean="0"/>
              <a:t>y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とする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57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798656" cy="590931"/>
          </a:xfrm>
        </p:spPr>
        <p:txBody>
          <a:bodyPr/>
          <a:lstStyle/>
          <a:p>
            <a:r>
              <a:rPr kumimoji="1" lang="ja-JP" altLang="en-US" dirty="0" smtClean="0"/>
              <a:t>どのようにパラメータが導出されるか？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629285" cy="4133439"/>
          </a:xfrm>
        </p:spPr>
        <p:txBody>
          <a:bodyPr/>
          <a:lstStyle/>
          <a:p>
            <a:r>
              <a:rPr kumimoji="1" lang="ja-JP" altLang="en-US" dirty="0" smtClean="0"/>
              <a:t>尤度関数 </a:t>
            </a:r>
            <a:r>
              <a:rPr kumimoji="1" lang="en-US" altLang="ja-JP" i="1" dirty="0" smtClean="0"/>
              <a:t>L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としたときに、最尤推定法により確率分布のパラメータが導出される</a:t>
            </a:r>
            <a:endParaRPr kumimoji="1" lang="en-US" altLang="ja-JP" dirty="0" smtClean="0"/>
          </a:p>
          <a:p>
            <a:pPr lvl="1"/>
            <a:r>
              <a:rPr lang="en-US" altLang="ja-JP" i="1" dirty="0" smtClean="0"/>
              <a:t>n</a:t>
            </a:r>
            <a:r>
              <a:rPr lang="en-US" altLang="ja-JP" dirty="0" smtClean="0"/>
              <a:t> : </a:t>
            </a:r>
            <a:r>
              <a:rPr lang="ja-JP" altLang="en-US" dirty="0" smtClean="0"/>
              <a:t>サンプル数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最尤推定法についてはこちら</a:t>
            </a:r>
            <a:endParaRPr lang="en-US" altLang="ja-JP" dirty="0" smtClean="0"/>
          </a:p>
          <a:p>
            <a:pPr lvl="1"/>
            <a:r>
              <a:rPr lang="en-US" altLang="ja-JP" dirty="0">
                <a:hlinkClick r:id="rId3"/>
              </a:rPr>
              <a:t>https://datachemeng.com/maximumlikelihoodestimation</a:t>
            </a:r>
            <a:r>
              <a:rPr lang="en-US" altLang="ja-JP" dirty="0" smtClean="0">
                <a:hlinkClick r:id="rId3"/>
              </a:rPr>
              <a:t>/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8</a:t>
            </a:fld>
            <a:endParaRPr lang="ja-JP" altLang="en-US"/>
          </a:p>
        </p:txBody>
      </p:sp>
      <p:graphicFrame>
        <p:nvGraphicFramePr>
          <p:cNvPr id="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748953"/>
              </p:ext>
            </p:extLst>
          </p:nvPr>
        </p:nvGraphicFramePr>
        <p:xfrm>
          <a:off x="525299" y="1733003"/>
          <a:ext cx="4329113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8" name="Equation" r:id="rId4" imgW="1955520" imgH="457200" progId="Equation.DSMT4">
                  <p:embed/>
                </p:oleObj>
              </mc:Choice>
              <mc:Fallback>
                <p:oleObj name="Equation" r:id="rId4" imgW="1955520" imgH="457200" progId="Equation.DSMT4">
                  <p:embed/>
                  <p:pic>
                    <p:nvPicPr>
                      <p:cNvPr id="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299" y="1733003"/>
                        <a:ext cx="4329113" cy="10112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8192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 anchor="ctr" anchorCtr="0">
        <a:spAutoFit/>
      </a:bodyPr>
      <a:lstStyle>
        <a:defPPr>
          <a:defRPr kumimoji="1" sz="24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9522</TotalTime>
  <Words>342</Words>
  <Application>Microsoft Office PowerPoint</Application>
  <PresentationFormat>画面に合わせる (4:3)</PresentationFormat>
  <Paragraphs>84</Paragraphs>
  <Slides>9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8" baseType="lpstr">
      <vt:lpstr>Meiryo UI</vt:lpstr>
      <vt:lpstr>ＭＳ Ｐゴシック</vt:lpstr>
      <vt:lpstr>メイリオ</vt:lpstr>
      <vt:lpstr>Arial</vt:lpstr>
      <vt:lpstr>Calibri</vt:lpstr>
      <vt:lpstr>Times New Roman</vt:lpstr>
      <vt:lpstr>Wingdings</vt:lpstr>
      <vt:lpstr>Office テーマ</vt:lpstr>
      <vt:lpstr>Equation</vt:lpstr>
      <vt:lpstr>単純ベイズ分類器 ナイーブベイズ Naïve Bayes Classifier</vt:lpstr>
      <vt:lpstr>ナイーブベイズとは？</vt:lpstr>
      <vt:lpstr>ナイーブベイズで求めたいもの</vt:lpstr>
      <vt:lpstr>ベイズの定理</vt:lpstr>
      <vt:lpstr>大事なのは分子だけ</vt:lpstr>
      <vt:lpstr>説明変数の間の独立性</vt:lpstr>
      <vt:lpstr>確率分布を仮定</vt:lpstr>
      <vt:lpstr>確率分布のパラメータをどうするか？</vt:lpstr>
      <vt:lpstr>どのようにパラメータが導出されるか？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b4</dc:creator>
  <cp:lastModifiedBy>金子 弘昌</cp:lastModifiedBy>
  <cp:revision>658</cp:revision>
  <cp:lastPrinted>2018-05-04T22:40:33Z</cp:lastPrinted>
  <dcterms:created xsi:type="dcterms:W3CDTF">2017-03-17T08:34:14Z</dcterms:created>
  <dcterms:modified xsi:type="dcterms:W3CDTF">2018-05-04T22:55:12Z</dcterms:modified>
</cp:coreProperties>
</file>