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6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2" r:id="rId14"/>
    <p:sldId id="354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FF3399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6041" autoAdjust="0"/>
  </p:normalViewPr>
  <p:slideViewPr>
    <p:cSldViewPr snapToGrid="0">
      <p:cViewPr varScale="1">
        <p:scale>
          <a:sx n="124" d="100"/>
          <a:sy n="124" d="100"/>
        </p:scale>
        <p:origin x="139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6501-E21B-4CA3-9621-57F669E716AA}" type="datetimeFigureOut">
              <a:rPr kumimoji="1" lang="ja-JP" altLang="en-US" smtClean="0"/>
              <a:t>2019/2/10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88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2019/2/10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2019/2/10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2019/2/10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706291" y="1782647"/>
            <a:ext cx="7520007" cy="646331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4000" dirty="0"/>
              <a:t>最小二乗法に</a:t>
            </a:r>
            <a:r>
              <a:rPr lang="ja-JP" altLang="en-US" sz="4000" dirty="0" smtClean="0"/>
              <a:t>よる線形重回帰</a:t>
            </a:r>
            <a:r>
              <a:rPr lang="ja-JP" altLang="en-US" sz="4000" dirty="0"/>
              <a:t>分析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965642" cy="590931"/>
          </a:xfrm>
        </p:spPr>
        <p:txBody>
          <a:bodyPr/>
          <a:lstStyle/>
          <a:p>
            <a:r>
              <a:rPr kumimoji="1" lang="ja-JP" altLang="en-US" dirty="0" smtClean="0"/>
              <a:t>誤差の二乗和を回帰係数で偏微分して 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192227"/>
              </p:ext>
            </p:extLst>
          </p:nvPr>
        </p:nvGraphicFramePr>
        <p:xfrm>
          <a:off x="579438" y="1163638"/>
          <a:ext cx="4786312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3" imgW="2400120" imgH="914400" progId="Equation.DSMT4">
                  <p:embed/>
                </p:oleObj>
              </mc:Choice>
              <mc:Fallback>
                <p:oleObj name="Equation" r:id="rId3" imgW="2400120" imgH="914400" progId="Equation.DSMT4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163638"/>
                        <a:ext cx="4786312" cy="184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9257"/>
              </p:ext>
            </p:extLst>
          </p:nvPr>
        </p:nvGraphicFramePr>
        <p:xfrm>
          <a:off x="654153" y="3979960"/>
          <a:ext cx="8208246" cy="272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5" imgW="4292280" imgH="1422360" progId="Equation.DSMT4">
                  <p:embed/>
                </p:oleObj>
              </mc:Choice>
              <mc:Fallback>
                <p:oleObj name="Equation" r:id="rId5" imgW="4292280" imgH="1422360" progId="Equation.DSMT4">
                  <p:embed/>
                  <p:pic>
                    <p:nvPicPr>
                      <p:cNvPr id="5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153" y="3979960"/>
                        <a:ext cx="8208246" cy="2725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54154" y="3264098"/>
            <a:ext cx="2940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まとめて行列で表すと、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25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599336" cy="590931"/>
          </a:xfrm>
        </p:spPr>
        <p:txBody>
          <a:bodyPr/>
          <a:lstStyle/>
          <a:p>
            <a:r>
              <a:rPr kumimoji="1" lang="ja-JP" altLang="en-US" dirty="0" smtClean="0"/>
              <a:t>回帰係数、ついに求まる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01824"/>
              </p:ext>
            </p:extLst>
          </p:nvPr>
        </p:nvGraphicFramePr>
        <p:xfrm>
          <a:off x="502167" y="1615827"/>
          <a:ext cx="1717242" cy="469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67" y="1615827"/>
                        <a:ext cx="1717242" cy="469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02167" y="2758289"/>
            <a:ext cx="5841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両辺に左から </a:t>
            </a:r>
            <a:r>
              <a:rPr lang="en-US" altLang="ja-JP" sz="2400" b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の逆行列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-1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を掛ける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631784"/>
              </p:ext>
            </p:extLst>
          </p:nvPr>
        </p:nvGraphicFramePr>
        <p:xfrm>
          <a:off x="502167" y="3892551"/>
          <a:ext cx="3867059" cy="134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5" imgW="1917360" imgH="634680" progId="Equation.DSMT4">
                  <p:embed/>
                </p:oleObj>
              </mc:Choice>
              <mc:Fallback>
                <p:oleObj name="Equation" r:id="rId5" imgW="1917360" imgH="634680" progId="Equation.DSMT4">
                  <p:embed/>
                  <p:pic>
                    <p:nvPicPr>
                      <p:cNvPr id="11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67" y="3892551"/>
                        <a:ext cx="3867059" cy="1346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04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444119" cy="590931"/>
          </a:xfrm>
        </p:spPr>
        <p:txBody>
          <a:bodyPr/>
          <a:lstStyle/>
          <a:p>
            <a:r>
              <a:rPr kumimoji="1" lang="ja-JP" altLang="en-US" dirty="0" smtClean="0"/>
              <a:t>回帰モデルの精度の指標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976590" cy="1614288"/>
          </a:xfrm>
        </p:spPr>
        <p:txBody>
          <a:bodyPr/>
          <a:lstStyle/>
          <a:p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/>
              <a:t>決定係数、説明分散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に近いほど精度の高い回帰モデル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相関</a:t>
            </a:r>
            <a:r>
              <a:rPr lang="ja-JP" altLang="en-US" dirty="0" smtClean="0"/>
              <a:t>係数 </a:t>
            </a:r>
            <a:r>
              <a:rPr lang="en-US" altLang="ja-JP" dirty="0" smtClean="0"/>
              <a:t>r </a:t>
            </a:r>
            <a:r>
              <a:rPr lang="ja-JP" altLang="en-US" dirty="0" smtClean="0"/>
              <a:t>を二乗したものとは異なる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異なるデータセットの間で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を比較してはいけない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graphicFrame>
        <p:nvGraphicFramePr>
          <p:cNvPr id="1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952576"/>
              </p:ext>
            </p:extLst>
          </p:nvPr>
        </p:nvGraphicFramePr>
        <p:xfrm>
          <a:off x="762000" y="3251200"/>
          <a:ext cx="343376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3" imgW="1498320" imgH="838080" progId="Equation.DSMT4">
                  <p:embed/>
                </p:oleObj>
              </mc:Choice>
              <mc:Fallback>
                <p:oleObj name="Equation" r:id="rId3" imgW="1498320" imgH="838080" progId="Equation.DSMT4">
                  <p:embed/>
                  <p:pic>
                    <p:nvPicPr>
                      <p:cNvPr id="1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51200"/>
                        <a:ext cx="3433763" cy="19272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09673" y="3072348"/>
            <a:ext cx="393409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の平均値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：サンプル数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3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44017" cy="590931"/>
          </a:xfrm>
        </p:spPr>
        <p:txBody>
          <a:bodyPr/>
          <a:lstStyle/>
          <a:p>
            <a:r>
              <a:rPr kumimoji="1" lang="ja-JP" altLang="en-US" dirty="0" smtClean="0"/>
              <a:t>回帰モデルの精度の指標 </a:t>
            </a:r>
            <a:r>
              <a:rPr kumimoji="1" lang="en-US" altLang="ja-JP" dirty="0" smtClean="0"/>
              <a:t>RMSE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765267" cy="1614288"/>
          </a:xfrm>
        </p:spPr>
        <p:txBody>
          <a:bodyPr/>
          <a:lstStyle/>
          <a:p>
            <a:r>
              <a:rPr lang="en-US" altLang="ja-JP" dirty="0" smtClean="0"/>
              <a:t>RMSE (Root Mean Square Error)</a:t>
            </a:r>
          </a:p>
          <a:p>
            <a:pPr lvl="1"/>
            <a:r>
              <a:rPr kumimoji="1" lang="ja-JP" altLang="en-US" dirty="0" smtClean="0"/>
              <a:t>回帰モデルの誤差の指標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に近いほど精度の高い回帰モデル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異なるデータセットの間で </a:t>
            </a:r>
            <a:r>
              <a:rPr kumimoji="1" lang="en-US" altLang="ja-JP" dirty="0" smtClean="0"/>
              <a:t>RMSE </a:t>
            </a:r>
            <a:r>
              <a:rPr kumimoji="1" lang="ja-JP" altLang="en-US" dirty="0" smtClean="0"/>
              <a:t>を比較してはいけない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66636"/>
              </p:ext>
            </p:extLst>
          </p:nvPr>
        </p:nvGraphicFramePr>
        <p:xfrm>
          <a:off x="530225" y="3454400"/>
          <a:ext cx="390048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3" imgW="1701720" imgH="660240" progId="Equation.DSMT4">
                  <p:embed/>
                </p:oleObj>
              </mc:Choice>
              <mc:Fallback>
                <p:oleObj name="Equation" r:id="rId3" imgW="1701720" imgH="660240" progId="Equation.DSMT4">
                  <p:embed/>
                  <p:pic>
                    <p:nvPicPr>
                      <p:cNvPr id="1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3454400"/>
                        <a:ext cx="3900488" cy="151923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09673" y="3072348"/>
            <a:ext cx="39340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：サンプル数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3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947462" cy="590931"/>
          </a:xfrm>
        </p:spPr>
        <p:txBody>
          <a:bodyPr/>
          <a:lstStyle/>
          <a:p>
            <a:r>
              <a:rPr kumimoji="1" lang="ja-JP" altLang="en-US" dirty="0" smtClean="0"/>
              <a:t>回帰モデルの精度の指標 </a:t>
            </a:r>
            <a:r>
              <a:rPr kumimoji="1" lang="en-US" altLang="ja-JP" dirty="0" smtClean="0"/>
              <a:t>MAE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104282" cy="1217769"/>
          </a:xfrm>
        </p:spPr>
        <p:txBody>
          <a:bodyPr/>
          <a:lstStyle/>
          <a:p>
            <a:r>
              <a:rPr lang="en-US" altLang="ja-JP" dirty="0" smtClean="0"/>
              <a:t>MAE (Mean Absolute Error)</a:t>
            </a:r>
          </a:p>
          <a:p>
            <a:pPr lvl="1"/>
            <a:r>
              <a:rPr kumimoji="1" lang="ja-JP" altLang="en-US" dirty="0" smtClean="0"/>
              <a:t>回帰モデルの誤差の平均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に近いほど精度の高い回帰モデル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graphicFrame>
        <p:nvGraphicFramePr>
          <p:cNvPr id="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15594"/>
              </p:ext>
            </p:extLst>
          </p:nvPr>
        </p:nvGraphicFramePr>
        <p:xfrm>
          <a:off x="908050" y="3513138"/>
          <a:ext cx="3143250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3" imgW="1371600" imgH="609480" progId="Equation.DSMT4">
                  <p:embed/>
                </p:oleObj>
              </mc:Choice>
              <mc:Fallback>
                <p:oleObj name="Equation" r:id="rId3" imgW="1371600" imgH="609480" progId="Equation.DSMT4">
                  <p:embed/>
                  <p:pic>
                    <p:nvPicPr>
                      <p:cNvPr id="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3513138"/>
                        <a:ext cx="3143250" cy="14017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09673" y="3072348"/>
            <a:ext cx="39340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：サンプル数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0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785832" cy="590931"/>
          </a:xfrm>
        </p:spPr>
        <p:txBody>
          <a:bodyPr/>
          <a:lstStyle/>
          <a:p>
            <a:r>
              <a:rPr lang="ja-JP" altLang="en-US" dirty="0"/>
              <a:t>最小二乗法による線形重回帰</a:t>
            </a:r>
            <a:r>
              <a:rPr lang="ja-JP" altLang="en-US" dirty="0" smtClean="0"/>
              <a:t>分析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401415" cy="3264483"/>
          </a:xfrm>
        </p:spPr>
        <p:txBody>
          <a:bodyPr/>
          <a:lstStyle/>
          <a:p>
            <a:r>
              <a:rPr kumimoji="1" lang="en-US" altLang="ja-JP" dirty="0" smtClean="0"/>
              <a:t>Multiple Linear Regression (MLR)</a:t>
            </a:r>
          </a:p>
          <a:p>
            <a:endParaRPr lang="en-US" altLang="ja-JP" dirty="0"/>
          </a:p>
          <a:p>
            <a:r>
              <a:rPr lang="en-US" altLang="ja-JP" dirty="0" smtClean="0"/>
              <a:t>Ordinary Least Squares (OLS)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Classical Linear Regression (CLS)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などと呼ばれます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60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02030" cy="590931"/>
          </a:xfrm>
        </p:spPr>
        <p:txBody>
          <a:bodyPr/>
          <a:lstStyle/>
          <a:p>
            <a:r>
              <a:rPr kumimoji="1" lang="ja-JP" altLang="en-US" dirty="0" smtClean="0"/>
              <a:t>回帰分析ってなに？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2178297"/>
            <a:ext cx="4794788" cy="3600000"/>
          </a:xfrm>
          <a:prstGeom prst="rect">
            <a:avLst/>
          </a:prstGeom>
        </p:spPr>
      </p:pic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7835" y="2235349"/>
            <a:ext cx="3877985" cy="2010807"/>
          </a:xfrm>
        </p:spPr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目的</a:t>
            </a:r>
            <a:r>
              <a:rPr lang="ja-JP" altLang="en-US" dirty="0" smtClean="0"/>
              <a:t>変数 </a:t>
            </a:r>
            <a:r>
              <a:rPr lang="en-US" altLang="ja-JP" dirty="0" smtClean="0"/>
              <a:t>(y)</a:t>
            </a:r>
          </a:p>
          <a:p>
            <a:pPr lvl="2"/>
            <a:r>
              <a:rPr lang="ja-JP" altLang="en-US" dirty="0" smtClean="0"/>
              <a:t>ビール注文数</a:t>
            </a:r>
            <a:r>
              <a:rPr lang="en-US" altLang="ja-JP" dirty="0" smtClean="0"/>
              <a:t>[</a:t>
            </a:r>
            <a:r>
              <a:rPr lang="ja-JP" altLang="en-US" dirty="0" smtClean="0"/>
              <a:t>個</a:t>
            </a:r>
            <a:r>
              <a:rPr lang="en-US" altLang="ja-JP" dirty="0" smtClean="0"/>
              <a:t>]	</a:t>
            </a:r>
          </a:p>
          <a:p>
            <a:pPr lvl="1"/>
            <a:r>
              <a:rPr kumimoji="1" lang="ja-JP" altLang="en-US" dirty="0"/>
              <a:t>説明</a:t>
            </a:r>
            <a:r>
              <a:rPr kumimoji="1" lang="ja-JP" altLang="en-US" dirty="0" smtClean="0"/>
              <a:t>変数 </a:t>
            </a:r>
            <a:r>
              <a:rPr kumimoji="1" lang="en-US" altLang="ja-JP" dirty="0" smtClean="0"/>
              <a:t>(X)</a:t>
            </a:r>
          </a:p>
          <a:p>
            <a:pPr lvl="2"/>
            <a:r>
              <a:rPr lang="ja-JP" altLang="en-US" dirty="0"/>
              <a:t>最高</a:t>
            </a:r>
            <a:r>
              <a:rPr lang="ja-JP" altLang="en-US" dirty="0" smtClean="0"/>
              <a:t>気温</a:t>
            </a:r>
            <a:r>
              <a:rPr lang="en-US" altLang="ja-JP" dirty="0" smtClean="0"/>
              <a:t>[</a:t>
            </a:r>
            <a:r>
              <a:rPr lang="ja-JP" altLang="en-US" dirty="0" smtClean="0"/>
              <a:t>℃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851269" y="1079610"/>
            <a:ext cx="7441461" cy="83099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rgbClr val="FF0066"/>
              </a:buClr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目的変数（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）と説明変数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の関係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をモデル化し、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Clr>
                <a:srgbClr val="FF0066"/>
              </a:buClr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によって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がどれ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だけ説明できるのかを</a:t>
            </a: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定量的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に分析する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11657" y="6223535"/>
            <a:ext cx="5320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どうやってモデル化する（式を作る）のか？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30974" y="2523381"/>
            <a:ext cx="2645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 = 12.9X + 4.2</a:t>
            </a:r>
            <a:endParaRPr kumimoji="1" lang="ja-JP" alt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490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855035" cy="590931"/>
          </a:xfrm>
        </p:spPr>
        <p:txBody>
          <a:bodyPr/>
          <a:lstStyle/>
          <a:p>
            <a:r>
              <a:rPr lang="ja-JP" altLang="en-US" dirty="0" smtClean="0"/>
              <a:t>説明変数が２つのときの線形重回帰分析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81440" y="5181562"/>
            <a:ext cx="4506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baseline="-25000" dirty="0" err="1" smtClean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の、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で表す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ことが</a:t>
            </a:r>
            <a:r>
              <a:rPr lang="ja-JP" altLang="en-US" sz="2400" dirty="0" smtClean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できる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部分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81440" y="5715340"/>
            <a:ext cx="45961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の、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で表す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ことが</a:t>
            </a: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できない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部分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   (</a:t>
            </a: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誤差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、</a:t>
            </a:r>
            <a:r>
              <a:rPr lang="ja-JP" altLang="en-US" sz="2400" dirty="0" smtClean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残差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81440" y="3046442"/>
            <a:ext cx="2002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目的変数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81440" y="3580222"/>
            <a:ext cx="3775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baseline="-25000" dirty="0" smtClean="0">
                <a:latin typeface="Times" pitchFamily="18" charset="0"/>
                <a:ea typeface="Meiryo UI" panose="020B0604030504040204" pitchFamily="50" charset="-128"/>
              </a:rPr>
              <a:t>1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, x</a:t>
            </a:r>
            <a:r>
              <a:rPr lang="en-US" altLang="ja-JP" sz="2400" baseline="-25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説明変数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記述子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81440" y="4647782"/>
            <a:ext cx="2467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baseline="-25000" dirty="0" smtClean="0">
                <a:latin typeface="Times" pitchFamily="18" charset="0"/>
                <a:ea typeface="Meiryo UI" panose="020B0604030504040204" pitchFamily="50" charset="-128"/>
              </a:rPr>
              <a:t>1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baseline="-25000" dirty="0" smtClean="0">
                <a:latin typeface="Times" pitchFamily="18" charset="0"/>
                <a:ea typeface="Meiryo UI" panose="020B0604030504040204" pitchFamily="50" charset="-128"/>
              </a:rPr>
              <a:t>2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回帰係数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081440" y="4114002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baseline="-25000" dirty="0" smtClean="0">
                <a:latin typeface="Times" pitchFamily="18" charset="0"/>
                <a:ea typeface="Meiryo UI" panose="020B0604030504040204" pitchFamily="50" charset="-128"/>
              </a:rPr>
              <a:t>0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： 定数項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158923"/>
              </p:ext>
            </p:extLst>
          </p:nvPr>
        </p:nvGraphicFramePr>
        <p:xfrm>
          <a:off x="538163" y="1330325"/>
          <a:ext cx="319246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" name="Equation" r:id="rId3" imgW="1384200" imgH="457200" progId="Equation.DSMT4">
                  <p:embed/>
                </p:oleObj>
              </mc:Choice>
              <mc:Fallback>
                <p:oleObj name="Equation" r:id="rId3" imgW="138420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330325"/>
                        <a:ext cx="319246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98898"/>
              </p:ext>
            </p:extLst>
          </p:nvPr>
        </p:nvGraphicFramePr>
        <p:xfrm>
          <a:off x="4225925" y="1760538"/>
          <a:ext cx="32194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6" name="Equation" r:id="rId5" imgW="1396800" imgH="253800" progId="Equation.DSMT4">
                  <p:embed/>
                </p:oleObj>
              </mc:Choice>
              <mc:Fallback>
                <p:oleObj name="Equation" r:id="rId5" imgW="1396800" imgH="2538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1760538"/>
                        <a:ext cx="32194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29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660798" cy="590931"/>
          </a:xfrm>
        </p:spPr>
        <p:txBody>
          <a:bodyPr/>
          <a:lstStyle/>
          <a:p>
            <a:r>
              <a:rPr kumimoji="1" lang="ja-JP" altLang="en-US" dirty="0" smtClean="0"/>
              <a:t>オートスケーリング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標準化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のメリット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605685" y="3332446"/>
            <a:ext cx="5989781" cy="46166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y, x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x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にオートスケーリングを行えば、</a:t>
            </a: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= 0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05685" y="4214927"/>
            <a:ext cx="105830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よって、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567270"/>
              </p:ext>
            </p:extLst>
          </p:nvPr>
        </p:nvGraphicFramePr>
        <p:xfrm>
          <a:off x="3106738" y="4182234"/>
          <a:ext cx="26066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182234"/>
                        <a:ext cx="26066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906935"/>
              </p:ext>
            </p:extLst>
          </p:nvPr>
        </p:nvGraphicFramePr>
        <p:xfrm>
          <a:off x="538163" y="1330325"/>
          <a:ext cx="319246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7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330325"/>
                        <a:ext cx="319246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183506"/>
              </p:ext>
            </p:extLst>
          </p:nvPr>
        </p:nvGraphicFramePr>
        <p:xfrm>
          <a:off x="4225925" y="1760538"/>
          <a:ext cx="32194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7" imgW="1396800" imgH="253800" progId="Equation.DSMT4">
                  <p:embed/>
                </p:oleObj>
              </mc:Choice>
              <mc:Fallback>
                <p:oleObj name="Equation" r:id="rId7" imgW="1396800" imgH="2538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1760538"/>
                        <a:ext cx="32194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58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083169" cy="590931"/>
          </a:xfrm>
        </p:spPr>
        <p:txBody>
          <a:bodyPr/>
          <a:lstStyle/>
          <a:p>
            <a:r>
              <a:rPr kumimoji="1" lang="ja-JP" altLang="en-US" dirty="0" smtClean="0"/>
              <a:t>サンプルが </a:t>
            </a:r>
            <a:r>
              <a:rPr kumimoji="1" lang="en-US" altLang="ja-JP" dirty="0" smtClean="0"/>
              <a:t>n </a:t>
            </a:r>
            <a:r>
              <a:rPr kumimoji="1" lang="ja-JP" altLang="en-US" dirty="0" smtClean="0"/>
              <a:t>個のとき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013891" y="2419767"/>
            <a:ext cx="2739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サンプル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個のとき、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56977"/>
              </p:ext>
            </p:extLst>
          </p:nvPr>
        </p:nvGraphicFramePr>
        <p:xfrm>
          <a:off x="1013891" y="3506930"/>
          <a:ext cx="3305175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3" imgW="1587240" imgH="965160" progId="Equation.DSMT4">
                  <p:embed/>
                </p:oleObj>
              </mc:Choice>
              <mc:Fallback>
                <p:oleObj name="Equation" r:id="rId3" imgW="1587240" imgH="965160" progId="Equation.DSMT4">
                  <p:embed/>
                  <p:pic>
                    <p:nvPicPr>
                      <p:cNvPr id="27" name="オブジェクト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891" y="3506930"/>
                        <a:ext cx="3305175" cy="2122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88084" y="3506065"/>
            <a:ext cx="38234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i="1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説明変数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 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誤差の値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472537"/>
              </p:ext>
            </p:extLst>
          </p:nvPr>
        </p:nvGraphicFramePr>
        <p:xfrm>
          <a:off x="1013891" y="1316876"/>
          <a:ext cx="26066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5" imgW="1130040" imgH="228600" progId="Equation.DSMT4">
                  <p:embed/>
                </p:oleObj>
              </mc:Choice>
              <mc:Fallback>
                <p:oleObj name="Equation" r:id="rId5" imgW="1130040" imgH="2286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891" y="1316876"/>
                        <a:ext cx="26066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29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337499" cy="590931"/>
          </a:xfrm>
        </p:spPr>
        <p:txBody>
          <a:bodyPr/>
          <a:lstStyle/>
          <a:p>
            <a:r>
              <a:rPr kumimoji="1" lang="ja-JP" altLang="en-US" dirty="0" smtClean="0"/>
              <a:t>行列で表す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268160"/>
              </p:ext>
            </p:extLst>
          </p:nvPr>
        </p:nvGraphicFramePr>
        <p:xfrm>
          <a:off x="4857738" y="1657964"/>
          <a:ext cx="2588495" cy="95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" name="Equation" r:id="rId3" imgW="1104840" imgH="406080" progId="Equation.DSMT4">
                  <p:embed/>
                </p:oleObj>
              </mc:Choice>
              <mc:Fallback>
                <p:oleObj name="Equation" r:id="rId3" imgW="1104840" imgH="406080" progId="Equation.DSMT4">
                  <p:embed/>
                  <p:pic>
                    <p:nvPicPr>
                      <p:cNvPr id="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38" y="1657964"/>
                        <a:ext cx="2588495" cy="952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4164251" y="1928700"/>
            <a:ext cx="366712" cy="410617"/>
          </a:xfrm>
          <a:prstGeom prst="rightArrow">
            <a:avLst>
              <a:gd name="adj1" fmla="val 50000"/>
              <a:gd name="adj2" fmla="val 64497"/>
            </a:avLst>
          </a:prstGeom>
          <a:solidFill>
            <a:srgbClr val="CC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z="3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008307"/>
              </p:ext>
            </p:extLst>
          </p:nvPr>
        </p:nvGraphicFramePr>
        <p:xfrm>
          <a:off x="1393196" y="3406923"/>
          <a:ext cx="6772726" cy="3365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2" name="Equation" r:id="rId5" imgW="3873240" imgH="1904760" progId="Equation.DSMT4">
                  <p:embed/>
                </p:oleObj>
              </mc:Choice>
              <mc:Fallback>
                <p:oleObj name="Equation" r:id="rId5" imgW="3873240" imgH="1904760" progId="Equation.DSMT4">
                  <p:embed/>
                  <p:pic>
                    <p:nvPicPr>
                      <p:cNvPr id="12" name="オブジェクト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196" y="3406923"/>
                        <a:ext cx="6772726" cy="3365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546498"/>
              </p:ext>
            </p:extLst>
          </p:nvPr>
        </p:nvGraphicFramePr>
        <p:xfrm>
          <a:off x="532302" y="1072766"/>
          <a:ext cx="3305175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Equation" r:id="rId7" imgW="1587240" imgH="965160" progId="Equation.DSMT4">
                  <p:embed/>
                </p:oleObj>
              </mc:Choice>
              <mc:Fallback>
                <p:oleObj name="Equation" r:id="rId7" imgW="1587240" imgH="965160" progId="Equation.DSMT4">
                  <p:embed/>
                  <p:pic>
                    <p:nvPicPr>
                      <p:cNvPr id="11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02" y="1072766"/>
                        <a:ext cx="3305175" cy="2122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38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56532" cy="590931"/>
          </a:xfrm>
        </p:spPr>
        <p:txBody>
          <a:bodyPr/>
          <a:lstStyle/>
          <a:p>
            <a:r>
              <a:rPr kumimoji="1" lang="ja-JP" altLang="en-US" dirty="0" smtClean="0"/>
              <a:t>回帰係数を求めたい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785387" y="3190194"/>
            <a:ext cx="3413114" cy="46166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rgbClr val="FF0066"/>
              </a:buClr>
            </a:pP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つまり </a:t>
            </a:r>
            <a:r>
              <a:rPr lang="en-US" altLang="ja-JP" sz="2400" b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を求めたい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875115"/>
              </p:ext>
            </p:extLst>
          </p:nvPr>
        </p:nvGraphicFramePr>
        <p:xfrm>
          <a:off x="785387" y="1440268"/>
          <a:ext cx="2588495" cy="95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3" imgW="1104840" imgH="406080" progId="Equation.DSMT4">
                  <p:embed/>
                </p:oleObj>
              </mc:Choice>
              <mc:Fallback>
                <p:oleObj name="Equation" r:id="rId3" imgW="1104840" imgH="406080" progId="Equation.DSMT4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87" y="1440268"/>
                        <a:ext cx="2588495" cy="952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34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492990" cy="590931"/>
          </a:xfrm>
        </p:spPr>
        <p:txBody>
          <a:bodyPr/>
          <a:lstStyle/>
          <a:p>
            <a:r>
              <a:rPr lang="ja-JP" altLang="en-US" dirty="0"/>
              <a:t>最小二乗法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674043" y="1361394"/>
            <a:ext cx="7489551" cy="46166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Clr>
                <a:srgbClr val="FF0066"/>
              </a:buClr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残差  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 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二乗和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最小という条件で 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求める方法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4043" y="3228971"/>
            <a:ext cx="1882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最小値を取る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4043" y="5878623"/>
            <a:ext cx="4145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偏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微分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したものが 0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54185"/>
              </p:ext>
            </p:extLst>
          </p:nvPr>
        </p:nvGraphicFramePr>
        <p:xfrm>
          <a:off x="674043" y="2092627"/>
          <a:ext cx="44259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3" imgW="2489040" imgH="431640" progId="Equation.DSMT4">
                  <p:embed/>
                </p:oleObj>
              </mc:Choice>
              <mc:Fallback>
                <p:oleObj name="Equation" r:id="rId3" imgW="2489040" imgH="431640" progId="Equation.DSMT4">
                  <p:embed/>
                  <p:pic>
                    <p:nvPicPr>
                      <p:cNvPr id="8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43" y="2092627"/>
                        <a:ext cx="4425950" cy="866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4043" y="4553796"/>
            <a:ext cx="1882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極小値を取る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5400000">
            <a:off x="800771" y="3916907"/>
            <a:ext cx="366712" cy="410617"/>
          </a:xfrm>
          <a:prstGeom prst="rightArrow">
            <a:avLst>
              <a:gd name="adj1" fmla="val 50000"/>
              <a:gd name="adj2" fmla="val 64497"/>
            </a:avLst>
          </a:prstGeom>
          <a:solidFill>
            <a:srgbClr val="CC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z="3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5400000">
            <a:off x="800771" y="5241733"/>
            <a:ext cx="366712" cy="410617"/>
          </a:xfrm>
          <a:prstGeom prst="rightArrow">
            <a:avLst>
              <a:gd name="adj1" fmla="val 50000"/>
              <a:gd name="adj2" fmla="val 64497"/>
            </a:avLst>
          </a:prstGeom>
          <a:solidFill>
            <a:srgbClr val="CC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z="3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83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5916</TotalTime>
  <Words>480</Words>
  <Application>Microsoft Office PowerPoint</Application>
  <PresentationFormat>画面に合わせる (4:3)</PresentationFormat>
  <Paragraphs>94</Paragraphs>
  <Slides>14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Meiryo UI</vt:lpstr>
      <vt:lpstr>ＭＳ Ｐゴシック</vt:lpstr>
      <vt:lpstr>メイリオ</vt:lpstr>
      <vt:lpstr>Arial</vt:lpstr>
      <vt:lpstr>Calibri</vt:lpstr>
      <vt:lpstr>Times</vt:lpstr>
      <vt:lpstr>Times New Roman</vt:lpstr>
      <vt:lpstr>Wingdings</vt:lpstr>
      <vt:lpstr>Office テーマ</vt:lpstr>
      <vt:lpstr>MathType 6.0 Equation</vt:lpstr>
      <vt:lpstr>Equation</vt:lpstr>
      <vt:lpstr>PowerPoint プレゼンテーション</vt:lpstr>
      <vt:lpstr>最小二乗法による線形重回帰分析</vt:lpstr>
      <vt:lpstr>回帰分析ってなに？</vt:lpstr>
      <vt:lpstr>説明変数が２つのときの線形重回帰分析</vt:lpstr>
      <vt:lpstr>オートスケーリング(標準化)のメリット</vt:lpstr>
      <vt:lpstr>サンプルが n 個のとき</vt:lpstr>
      <vt:lpstr>行列で表す</vt:lpstr>
      <vt:lpstr>回帰係数を求めたい</vt:lpstr>
      <vt:lpstr>最小二乗法</vt:lpstr>
      <vt:lpstr>誤差の二乗和を回帰係数で偏微分して 0</vt:lpstr>
      <vt:lpstr>回帰係数、ついに求まる</vt:lpstr>
      <vt:lpstr>回帰モデルの精度の指標 r2</vt:lpstr>
      <vt:lpstr>回帰モデルの精度の指標 RMSE</vt:lpstr>
      <vt:lpstr>回帰モデルの精度の指標 MAE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193</cp:revision>
  <dcterms:created xsi:type="dcterms:W3CDTF">2017-03-17T08:34:14Z</dcterms:created>
  <dcterms:modified xsi:type="dcterms:W3CDTF">2019-02-11T06:29:53Z</dcterms:modified>
</cp:coreProperties>
</file>