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13"/>
  </p:notesMasterIdLst>
  <p:sldIdLst>
    <p:sldId id="256" r:id="rId2"/>
    <p:sldId id="395" r:id="rId3"/>
    <p:sldId id="491" r:id="rId4"/>
    <p:sldId id="487" r:id="rId5"/>
    <p:sldId id="488" r:id="rId6"/>
    <p:sldId id="489" r:id="rId7"/>
    <p:sldId id="492" r:id="rId8"/>
    <p:sldId id="490" r:id="rId9"/>
    <p:sldId id="493" r:id="rId10"/>
    <p:sldId id="494" r:id="rId11"/>
    <p:sldId id="495" r:id="rId1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99CCFF"/>
    <a:srgbClr val="0066FF"/>
    <a:srgbClr val="FFFFCC"/>
    <a:srgbClr val="CCECFF"/>
    <a:srgbClr val="CCFFFF"/>
    <a:srgbClr val="0066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247" autoAdjust="0"/>
  </p:normalViewPr>
  <p:slideViewPr>
    <p:cSldViewPr snapToGrid="0">
      <p:cViewPr varScale="1">
        <p:scale>
          <a:sx n="115" d="100"/>
          <a:sy n="115" d="100"/>
        </p:scale>
        <p:origin x="1338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AF56501-E21B-4CA3-9621-57F669E716AA}" type="datetimeFigureOut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4224AED-27D2-4369-927F-464A3A854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0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291" y="1759791"/>
            <a:ext cx="7712368" cy="701731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91" y="4021138"/>
            <a:ext cx="4905510" cy="4247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5B71-65AB-43FC-BB09-B0F1158D73E0}" type="datetime1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2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"/>
            <a:ext cx="9144000" cy="95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43403" cy="59093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1428" y="1094354"/>
            <a:ext cx="3937296" cy="201080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メイリオ" panose="020B0604030504040204" pitchFamily="50" charset="-128"/>
              <a:buChar char="⁃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ja-JP" altLang="en-US" dirty="0"/>
              <a:t> 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88C1-1192-472F-BEAF-5332750DAAD0}" type="datetime1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0070" y="37379"/>
            <a:ext cx="615874" cy="400110"/>
          </a:xfrm>
        </p:spPr>
        <p:txBody>
          <a:bodyPr/>
          <a:lstStyle>
            <a:lvl1pPr>
              <a:defRPr sz="2000"/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3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30" y="258023"/>
            <a:ext cx="5319085" cy="5909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30" y="1477282"/>
            <a:ext cx="3876382" cy="201080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62CB61B-0CA0-4BF9-B65F-F4146E3C1BAC}" type="datetime1">
              <a:rPr lang="ja-JP" altLang="en-US" smtClean="0"/>
              <a:t>2020/11/22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7864" y="23740"/>
            <a:ext cx="572594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8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3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hemeng.com/ocsvm/" TargetMode="External"/><Relationship Id="rId2" Type="http://schemas.openxmlformats.org/officeDocument/2006/relationships/hyperlink" Target="http://datachemeng.com/kn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atachemeng.com/robustmode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atachemeng.com/preprocessspectratimeseriesdat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71406" y="9226"/>
            <a:ext cx="572594" cy="369332"/>
          </a:xfrm>
        </p:spPr>
        <p:txBody>
          <a:bodyPr/>
          <a:lstStyle/>
          <a:p>
            <a:fld id="{5C10DD59-6834-4B70-81E7-829F7F51B488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706291" y="1095392"/>
            <a:ext cx="6436377" cy="2862322"/>
          </a:xfrm>
        </p:spPr>
        <p:txBody>
          <a:bodyPr/>
          <a:lstStyle/>
          <a:p>
            <a:r>
              <a:rPr lang="ja-JP" altLang="en-US" sz="4000" dirty="0"/>
              <a:t>外れ値検出</a:t>
            </a:r>
            <a:br>
              <a:rPr lang="en-US" altLang="ja-JP" sz="4000" dirty="0"/>
            </a:br>
            <a:r>
              <a:rPr lang="en-US" altLang="ja-JP" sz="4000" dirty="0"/>
              <a:t>Outlier Detection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ja-JP" altLang="en-US" sz="4000" dirty="0"/>
              <a:t>外れサンプル検出</a:t>
            </a:r>
            <a:br>
              <a:rPr lang="en-US" altLang="ja-JP" sz="4000" dirty="0"/>
            </a:br>
            <a:r>
              <a:rPr lang="en-US" altLang="ja-JP" sz="4000" dirty="0"/>
              <a:t>Outlier Sample Detection</a:t>
            </a:r>
            <a:endParaRPr kumimoji="1" lang="ja-JP" altLang="en-US" sz="4000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706291" y="5216892"/>
            <a:ext cx="4599336" cy="885371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明治大学 理工学部 応用化学科</a:t>
            </a:r>
            <a:endParaRPr lang="en-US" altLang="ja-JP" dirty="0"/>
          </a:p>
          <a:p>
            <a:r>
              <a:rPr lang="ja-JP" altLang="en-US" dirty="0"/>
              <a:t>データ化学工学研究室  金子 弘昌</a:t>
            </a:r>
          </a:p>
        </p:txBody>
      </p:sp>
    </p:spTree>
    <p:extLst>
      <p:ext uri="{BB962C8B-B14F-4D97-AF65-F5344CB8AC3E}">
        <p14:creationId xmlns:p14="http://schemas.microsoft.com/office/powerpoint/2010/main" val="3756472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220520" cy="590931"/>
          </a:xfrm>
        </p:spPr>
        <p:txBody>
          <a:bodyPr/>
          <a:lstStyle/>
          <a:p>
            <a:r>
              <a:rPr kumimoji="1" lang="ja-JP" altLang="en-US" dirty="0"/>
              <a:t>データ密度による外れ値</a:t>
            </a:r>
            <a:r>
              <a:rPr kumimoji="1" lang="en-US" altLang="ja-JP" dirty="0"/>
              <a:t>(</a:t>
            </a:r>
            <a:r>
              <a:rPr kumimoji="1" lang="ja-JP" altLang="en-US" dirty="0"/>
              <a:t>外れサンプル</a:t>
            </a:r>
            <a:r>
              <a:rPr kumimoji="1" lang="en-US" altLang="ja-JP" dirty="0"/>
              <a:t>)</a:t>
            </a:r>
            <a:r>
              <a:rPr kumimoji="1" lang="ja-JP" altLang="en-US" dirty="0"/>
              <a:t>検出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9046066" cy="4646400"/>
          </a:xfrm>
        </p:spPr>
        <p:txBody>
          <a:bodyPr/>
          <a:lstStyle/>
          <a:p>
            <a:r>
              <a:rPr lang="ja-JP" altLang="el-GR" dirty="0"/>
              <a:t>３</a:t>
            </a:r>
            <a:r>
              <a:rPr lang="el-GR" altLang="ja-JP" dirty="0"/>
              <a:t>σ</a:t>
            </a:r>
            <a:r>
              <a:rPr lang="ja-JP" altLang="en-US" dirty="0"/>
              <a:t>法、</a:t>
            </a:r>
            <a:r>
              <a:rPr lang="en-US" altLang="ja-JP" dirty="0"/>
              <a:t>Hampel identifier</a:t>
            </a:r>
            <a:r>
              <a:rPr lang="ja-JP" altLang="en-US" dirty="0" err="1"/>
              <a:t>、</a:t>
            </a:r>
            <a:r>
              <a:rPr lang="ja-JP" altLang="en-US" dirty="0"/>
              <a:t>平滑化</a:t>
            </a:r>
            <a:r>
              <a:rPr lang="en-US" altLang="ja-JP" dirty="0"/>
              <a:t>(</a:t>
            </a:r>
            <a:r>
              <a:rPr lang="ja-JP" altLang="en-US" dirty="0"/>
              <a:t>スムージング</a:t>
            </a:r>
            <a:r>
              <a:rPr lang="en-US" altLang="ja-JP" dirty="0"/>
              <a:t>)</a:t>
            </a:r>
            <a:r>
              <a:rPr lang="ja-JP" altLang="en-US" dirty="0"/>
              <a:t>による外れ値検出 は</a:t>
            </a:r>
            <a:br>
              <a:rPr lang="en-US" altLang="ja-JP" dirty="0"/>
            </a:br>
            <a:r>
              <a:rPr lang="ja-JP" altLang="en-US" dirty="0"/>
              <a:t>一つの変数に対して外れ値検出をする方法</a:t>
            </a:r>
            <a:endParaRPr lang="en-US" altLang="ja-JP" dirty="0"/>
          </a:p>
          <a:p>
            <a:r>
              <a:rPr lang="ja-JP" altLang="en-US" dirty="0"/>
              <a:t>複数の変数があるときは、一つの変数ずつ外れ値を検出する必要がある</a:t>
            </a:r>
          </a:p>
          <a:p>
            <a:r>
              <a:rPr kumimoji="1" lang="ja-JP" altLang="en-US" dirty="0"/>
              <a:t>これでは、複数の変数を同時に考慮した外れ値検出ができない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複数の変数を同時に用いる方法の一つに、データ密度による</a:t>
            </a:r>
            <a:br>
              <a:rPr kumimoji="1" lang="en-US" altLang="ja-JP" dirty="0"/>
            </a:br>
            <a:r>
              <a:rPr kumimoji="1" lang="ja-JP" altLang="en-US" dirty="0"/>
              <a:t>外れ値検出がある</a:t>
            </a:r>
            <a:endParaRPr kumimoji="1" lang="en-US" altLang="ja-JP" dirty="0"/>
          </a:p>
          <a:p>
            <a:r>
              <a:rPr kumimoji="1" lang="ja-JP" altLang="en-US" dirty="0"/>
              <a:t>各サンプルのデータ密度を計算して、データ密度の低いサンプルを</a:t>
            </a:r>
            <a:br>
              <a:rPr kumimoji="1" lang="en-US" altLang="ja-JP" dirty="0"/>
            </a:br>
            <a:r>
              <a:rPr kumimoji="1" lang="ja-JP" altLang="en-US" dirty="0"/>
              <a:t>検出する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外れ値というか、外れサンプルを検出できる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906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403770" cy="590931"/>
          </a:xfrm>
        </p:spPr>
        <p:txBody>
          <a:bodyPr/>
          <a:lstStyle/>
          <a:p>
            <a:r>
              <a:rPr kumimoji="1" lang="ja-JP" altLang="en-US" dirty="0"/>
              <a:t>データ密度の推定方法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081058" cy="2867965"/>
          </a:xfrm>
        </p:spPr>
        <p:txBody>
          <a:bodyPr/>
          <a:lstStyle/>
          <a:p>
            <a:r>
              <a:rPr lang="en-US" altLang="ja-JP" dirty="0"/>
              <a:t>k</a:t>
            </a:r>
            <a:r>
              <a:rPr lang="ja-JP" altLang="en-US" dirty="0"/>
              <a:t>最近傍法</a:t>
            </a:r>
            <a:r>
              <a:rPr lang="en-US" altLang="ja-JP" dirty="0"/>
              <a:t>(k-Nearest Neighbor, k-NN)</a:t>
            </a:r>
          </a:p>
          <a:p>
            <a:pPr lvl="1"/>
            <a:r>
              <a:rPr kumimoji="1" lang="en-US" altLang="ja-JP" dirty="0"/>
              <a:t>k-NN</a:t>
            </a:r>
            <a:r>
              <a:rPr kumimoji="1" lang="ja-JP" altLang="en-US" dirty="0"/>
              <a:t>についてはこちら </a:t>
            </a:r>
            <a:r>
              <a:rPr lang="en-US" altLang="ja-JP" dirty="0">
                <a:hlinkClick r:id="rId2"/>
              </a:rPr>
              <a:t>http://datachemeng.com/knn/</a:t>
            </a:r>
            <a:endParaRPr lang="en-US" altLang="ja-JP" dirty="0"/>
          </a:p>
          <a:p>
            <a:pPr lvl="1"/>
            <a:r>
              <a:rPr kumimoji="1" lang="en-US" altLang="ja-JP" dirty="0"/>
              <a:t>k </a:t>
            </a:r>
            <a:r>
              <a:rPr kumimoji="1" lang="ja-JP" altLang="en-US" dirty="0"/>
              <a:t>個の距離の平均が大きいほど、データ密度が低い</a:t>
            </a:r>
            <a:br>
              <a:rPr kumimoji="1" lang="en-US" altLang="ja-JP" dirty="0"/>
            </a:br>
            <a:r>
              <a:rPr kumimoji="1" lang="ja-JP" altLang="en-US" dirty="0"/>
              <a:t>→ 外れサンプル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One-Class Support Vector Machine (OCSVM)</a:t>
            </a:r>
          </a:p>
          <a:p>
            <a:pPr lvl="1"/>
            <a:r>
              <a:rPr kumimoji="1" lang="en-US" altLang="ja-JP" dirty="0"/>
              <a:t>OCSVM </a:t>
            </a:r>
            <a:r>
              <a:rPr kumimoji="1" lang="ja-JP" altLang="en-US" dirty="0"/>
              <a:t>についてはこちら </a:t>
            </a:r>
            <a:r>
              <a:rPr lang="en-US" altLang="ja-JP" dirty="0">
                <a:hlinkClick r:id="rId3"/>
              </a:rPr>
              <a:t>https://datachemeng.com/ocsvm/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552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586238" cy="590931"/>
          </a:xfrm>
        </p:spPr>
        <p:txBody>
          <a:bodyPr/>
          <a:lstStyle/>
          <a:p>
            <a:r>
              <a:rPr lang="ja-JP" altLang="en-US" dirty="0"/>
              <a:t>外れ値検出</a:t>
            </a:r>
            <a:r>
              <a:rPr kumimoji="1" lang="ja-JP" altLang="en-US" dirty="0"/>
              <a:t>とは？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749511" cy="4518160"/>
          </a:xfrm>
        </p:spPr>
        <p:txBody>
          <a:bodyPr/>
          <a:lstStyle/>
          <a:p>
            <a:r>
              <a:rPr kumimoji="1" lang="ja-JP" altLang="en-US" dirty="0"/>
              <a:t>データセットの分布から外れたデータを検出する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もちろんデータセットにはばらつきがあるが、ばらつき過ぎていると</a:t>
            </a:r>
            <a:br>
              <a:rPr lang="en-US" altLang="ja-JP" dirty="0"/>
            </a:br>
            <a:r>
              <a:rPr lang="ja-JP" altLang="en-US" dirty="0"/>
              <a:t>考えられるデータを外れ値とする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ロバストな方法、時系列データに適した方法、複数の変数を考慮する</a:t>
            </a:r>
            <a:br>
              <a:rPr lang="en-US" altLang="ja-JP" dirty="0"/>
            </a:br>
            <a:r>
              <a:rPr lang="ja-JP" altLang="en-US" dirty="0"/>
              <a:t>方法もある</a:t>
            </a:r>
            <a:endParaRPr lang="en-US" altLang="ja-JP" dirty="0"/>
          </a:p>
          <a:p>
            <a:pPr lvl="1"/>
            <a:r>
              <a:rPr lang="ja-JP" altLang="en-US" dirty="0"/>
              <a:t>３</a:t>
            </a:r>
            <a:r>
              <a:rPr lang="en-US" altLang="ja-JP" dirty="0"/>
              <a:t>σ</a:t>
            </a:r>
            <a:r>
              <a:rPr lang="ja-JP" altLang="en-US" dirty="0"/>
              <a:t>法</a:t>
            </a:r>
            <a:endParaRPr lang="en-US" altLang="ja-JP" dirty="0"/>
          </a:p>
          <a:p>
            <a:pPr lvl="1"/>
            <a:r>
              <a:rPr lang="en-US" altLang="ja-JP" dirty="0"/>
              <a:t>Hampel identifier</a:t>
            </a:r>
          </a:p>
          <a:p>
            <a:pPr lvl="1"/>
            <a:r>
              <a:rPr lang="ja-JP" altLang="en-US" dirty="0"/>
              <a:t>平滑化</a:t>
            </a:r>
            <a:r>
              <a:rPr lang="en-US" altLang="ja-JP" dirty="0"/>
              <a:t>(</a:t>
            </a:r>
            <a:r>
              <a:rPr lang="ja-JP" altLang="en-US" dirty="0"/>
              <a:t>スムージング</a:t>
            </a:r>
            <a:r>
              <a:rPr lang="en-US" altLang="ja-JP" dirty="0"/>
              <a:t>)</a:t>
            </a:r>
            <a:r>
              <a:rPr lang="ja-JP" altLang="en-US" dirty="0"/>
              <a:t>による外れ値検出</a:t>
            </a:r>
            <a:endParaRPr lang="en-US" altLang="ja-JP" dirty="0"/>
          </a:p>
          <a:p>
            <a:pPr lvl="1"/>
            <a:r>
              <a:rPr lang="ja-JP" altLang="en-US" dirty="0"/>
              <a:t>データ密度の推定による外れ値 </a:t>
            </a:r>
            <a:r>
              <a:rPr lang="en-US" altLang="ja-JP" dirty="0"/>
              <a:t>(</a:t>
            </a:r>
            <a:r>
              <a:rPr lang="ja-JP" altLang="en-US" dirty="0"/>
              <a:t>外れサンプル</a:t>
            </a:r>
            <a:r>
              <a:rPr lang="en-US" altLang="ja-JP" dirty="0"/>
              <a:t>) </a:t>
            </a:r>
            <a:r>
              <a:rPr lang="ja-JP" altLang="en-US" dirty="0"/>
              <a:t>検出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371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399742" cy="590931"/>
          </a:xfrm>
        </p:spPr>
        <p:txBody>
          <a:bodyPr/>
          <a:lstStyle/>
          <a:p>
            <a:r>
              <a:rPr kumimoji="1" lang="ja-JP" altLang="en-US" dirty="0"/>
              <a:t>３</a:t>
            </a:r>
            <a:r>
              <a:rPr kumimoji="1" lang="en-US" altLang="ja-JP" dirty="0"/>
              <a:t>σ</a:t>
            </a:r>
            <a:r>
              <a:rPr kumimoji="1" lang="ja-JP" altLang="en-US" dirty="0"/>
              <a:t>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372531" cy="2803844"/>
          </a:xfrm>
        </p:spPr>
        <p:txBody>
          <a:bodyPr/>
          <a:lstStyle/>
          <a:p>
            <a:r>
              <a:rPr kumimoji="1" lang="ja-JP" altLang="en-US" dirty="0"/>
              <a:t>ある</a:t>
            </a:r>
            <a:r>
              <a:rPr lang="ja-JP" altLang="en-US" dirty="0"/>
              <a:t>一つの</a:t>
            </a:r>
            <a:r>
              <a:rPr kumimoji="1" lang="ja-JP" altLang="en-US" dirty="0"/>
              <a:t>変数のデータがベクトルで与えられているとき、</a:t>
            </a:r>
            <a:br>
              <a:rPr kumimoji="1" lang="en-US" altLang="ja-JP" dirty="0"/>
            </a:br>
            <a:r>
              <a:rPr kumimoji="1" lang="ja-JP" altLang="en-US" dirty="0"/>
              <a:t>その平均値から標準偏差 </a:t>
            </a:r>
            <a:r>
              <a:rPr kumimoji="1" lang="en-US" altLang="ja-JP" dirty="0"/>
              <a:t>(σ) </a:t>
            </a:r>
            <a:r>
              <a:rPr kumimoji="1" lang="ja-JP" altLang="en-US" dirty="0"/>
              <a:t>の３倍以上離れている値を</a:t>
            </a:r>
            <a:br>
              <a:rPr lang="en-US" altLang="ja-JP" dirty="0"/>
            </a:br>
            <a:r>
              <a:rPr lang="ja-JP" altLang="en-US" dirty="0"/>
              <a:t>外れ値とする</a:t>
            </a:r>
            <a:endParaRPr lang="en-US" altLang="ja-JP" dirty="0"/>
          </a:p>
          <a:p>
            <a:pPr lvl="1"/>
            <a:r>
              <a:rPr lang="ja-JP" altLang="en-US" dirty="0"/>
              <a:t>閾値は、平均値</a:t>
            </a:r>
            <a:r>
              <a:rPr lang="en-US" altLang="ja-JP" dirty="0"/>
              <a:t>±3σ</a:t>
            </a:r>
          </a:p>
          <a:p>
            <a:pPr lvl="1"/>
            <a:r>
              <a:rPr kumimoji="1" lang="ja-JP" altLang="en-US" dirty="0"/>
              <a:t>変数は説明変数 </a:t>
            </a:r>
            <a:r>
              <a:rPr kumimoji="1" lang="en-US" altLang="ja-JP" dirty="0"/>
              <a:t>x </a:t>
            </a:r>
            <a:r>
              <a:rPr kumimoji="1" lang="ja-JP" altLang="en-US" dirty="0"/>
              <a:t>でも 目的変数 </a:t>
            </a:r>
            <a:r>
              <a:rPr kumimoji="1" lang="en-US" altLang="ja-JP" dirty="0"/>
              <a:t>y </a:t>
            </a:r>
            <a:r>
              <a:rPr kumimoji="1" lang="ja-JP" altLang="en-US" dirty="0"/>
              <a:t>でも </a:t>
            </a:r>
            <a:r>
              <a:rPr kumimoji="1" lang="en-US" altLang="ja-JP" dirty="0"/>
              <a:t>OK</a:t>
            </a:r>
          </a:p>
          <a:p>
            <a:endParaRPr kumimoji="1" lang="en-US" altLang="ja-JP" dirty="0"/>
          </a:p>
          <a:p>
            <a:r>
              <a:rPr lang="ja-JP" altLang="en-US" dirty="0"/>
              <a:t>データが正規分布に従うことを仮定している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8503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238113" cy="590931"/>
          </a:xfrm>
        </p:spPr>
        <p:txBody>
          <a:bodyPr/>
          <a:lstStyle/>
          <a:p>
            <a:r>
              <a:rPr kumimoji="1" lang="ja-JP" altLang="en-US" dirty="0"/>
              <a:t>３</a:t>
            </a:r>
            <a:r>
              <a:rPr kumimoji="1" lang="en-US" altLang="ja-JP" dirty="0"/>
              <a:t>σ</a:t>
            </a:r>
            <a:r>
              <a:rPr kumimoji="1" lang="ja-JP" altLang="en-US" dirty="0"/>
              <a:t>法の例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603637" cy="1678408"/>
          </a:xfrm>
        </p:spPr>
        <p:txBody>
          <a:bodyPr/>
          <a:lstStyle/>
          <a:p>
            <a:r>
              <a:rPr kumimoji="1" lang="ja-JP" altLang="en-US" dirty="0"/>
              <a:t>正規分布に従うデータを乱数で発生させ、意図的に４つの外れ値を</a:t>
            </a:r>
            <a:br>
              <a:rPr kumimoji="1" lang="en-US" altLang="ja-JP" dirty="0"/>
            </a:br>
            <a:r>
              <a:rPr kumimoji="1" lang="ja-JP" altLang="en-US" dirty="0"/>
              <a:t>混ぜて、それらを検出できたか確認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４つの外れ値のうち、</a:t>
            </a:r>
            <a:r>
              <a:rPr lang="ja-JP" altLang="en-US" dirty="0"/>
              <a:t>２つを検出できた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4336"/>
            <a:ext cx="9144000" cy="33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161443" cy="590931"/>
          </a:xfrm>
        </p:spPr>
        <p:txBody>
          <a:bodyPr/>
          <a:lstStyle/>
          <a:p>
            <a:r>
              <a:rPr kumimoji="1" lang="ja-JP" altLang="en-US" dirty="0"/>
              <a:t>３</a:t>
            </a:r>
            <a:r>
              <a:rPr kumimoji="1" lang="en-US" altLang="ja-JP" dirty="0"/>
              <a:t>σ</a:t>
            </a:r>
            <a:r>
              <a:rPr kumimoji="1" lang="ja-JP" altLang="en-US" dirty="0"/>
              <a:t>法の問題点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9321783" cy="1486048"/>
          </a:xfrm>
        </p:spPr>
        <p:txBody>
          <a:bodyPr/>
          <a:lstStyle/>
          <a:p>
            <a:r>
              <a:rPr kumimoji="1" lang="ja-JP" altLang="en-US" dirty="0"/>
              <a:t>外れ値を含んだベクトルで、平均や標準偏差が計算され、</a:t>
            </a:r>
            <a:br>
              <a:rPr kumimoji="1" lang="en-US" altLang="ja-JP" dirty="0"/>
            </a:br>
            <a:r>
              <a:rPr lang="ja-JP" altLang="en-US" dirty="0"/>
              <a:t>平均値や標準偏差が外れ値の影響を受けてしまう</a:t>
            </a:r>
            <a:endParaRPr lang="en-US" altLang="ja-JP" dirty="0"/>
          </a:p>
          <a:p>
            <a:pPr lvl="1"/>
            <a:r>
              <a:rPr lang="ja-JP" altLang="en-US" dirty="0"/>
              <a:t>下の例では、外れ値の影響を受けて標準偏差が大きくなってしまい、</a:t>
            </a:r>
            <a:br>
              <a:rPr lang="en-US" altLang="ja-JP" dirty="0"/>
            </a:br>
            <a:r>
              <a:rPr lang="ja-JP" altLang="en-US" dirty="0"/>
              <a:t>２つしか外れ値を検出できていない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4336"/>
            <a:ext cx="9144000" cy="33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62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095352" cy="590931"/>
          </a:xfrm>
        </p:spPr>
        <p:txBody>
          <a:bodyPr/>
          <a:lstStyle/>
          <a:p>
            <a:r>
              <a:rPr kumimoji="1" lang="en-US" altLang="ja-JP" dirty="0"/>
              <a:t>Hampel Identifier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214108" cy="5835957"/>
          </a:xfrm>
        </p:spPr>
        <p:txBody>
          <a:bodyPr/>
          <a:lstStyle/>
          <a:p>
            <a:r>
              <a:rPr lang="ja-JP" altLang="en-US" dirty="0"/>
              <a:t>平均値や標準偏差が外れ値の影響を受ける、という問題を</a:t>
            </a:r>
            <a:br>
              <a:rPr lang="en-US" altLang="ja-JP" dirty="0"/>
            </a:br>
            <a:r>
              <a:rPr lang="ja-JP" altLang="en-US" dirty="0"/>
              <a:t>解決するために開発された手法</a:t>
            </a:r>
            <a:endParaRPr lang="en-US" altLang="ja-JP" dirty="0"/>
          </a:p>
          <a:p>
            <a:r>
              <a:rPr kumimoji="1" lang="ja-JP" altLang="en-US" dirty="0"/>
              <a:t>以下のように、平均値と標準偏差をそれぞれロバストな統計量に</a:t>
            </a:r>
            <a:br>
              <a:rPr kumimoji="1" lang="en-US" altLang="ja-JP" dirty="0"/>
            </a:br>
            <a:r>
              <a:rPr kumimoji="1" lang="ja-JP" altLang="en-US" dirty="0"/>
              <a:t>置き換える</a:t>
            </a:r>
            <a:endParaRPr kumimoji="1" lang="en-US" altLang="ja-JP" dirty="0"/>
          </a:p>
          <a:p>
            <a:pPr lvl="1"/>
            <a:r>
              <a:rPr lang="ja-JP" altLang="en-US" dirty="0"/>
              <a:t>平均値 → 中央値</a:t>
            </a:r>
            <a:endParaRPr lang="en-US" altLang="ja-JP" dirty="0"/>
          </a:p>
          <a:p>
            <a:pPr lvl="1"/>
            <a:r>
              <a:rPr kumimoji="1" lang="ja-JP" altLang="en-US" dirty="0"/>
              <a:t>標準偏差 → 中央絶対偏差の</a:t>
            </a:r>
            <a:r>
              <a:rPr kumimoji="1" lang="en-US" altLang="ja-JP" dirty="0"/>
              <a:t>1.4826</a:t>
            </a:r>
            <a:r>
              <a:rPr kumimoji="1" lang="ja-JP" altLang="en-US" dirty="0"/>
              <a:t>倍</a:t>
            </a:r>
            <a:endParaRPr kumimoji="1" lang="en-US" altLang="ja-JP" dirty="0"/>
          </a:p>
          <a:p>
            <a:pPr lvl="2"/>
            <a:r>
              <a:rPr lang="en-US" altLang="ja-JP" dirty="0"/>
              <a:t>1.4826 </a:t>
            </a:r>
            <a:r>
              <a:rPr lang="ja-JP" altLang="en-US" dirty="0"/>
              <a:t>は、正規分布に従うデータのときに、標準偏差に</a:t>
            </a:r>
            <a:br>
              <a:rPr lang="en-US" altLang="ja-JP" dirty="0"/>
            </a:br>
            <a:r>
              <a:rPr lang="ja-JP" altLang="en-US" dirty="0"/>
              <a:t>等しくなるよう補正するための係数</a:t>
            </a:r>
            <a:endParaRPr lang="en-US" altLang="ja-JP" dirty="0"/>
          </a:p>
          <a:p>
            <a:r>
              <a:rPr lang="ja-JP" altLang="en-US" dirty="0"/>
              <a:t>ロバストについては、こちら </a:t>
            </a:r>
            <a:r>
              <a:rPr lang="en-US" altLang="ja-JP" dirty="0">
                <a:hlinkClick r:id="rId2"/>
              </a:rPr>
              <a:t>http://datachemeng.com/robustmodel/</a:t>
            </a:r>
            <a:endParaRPr lang="ja-JP" altLang="en-US" dirty="0"/>
          </a:p>
          <a:p>
            <a:endParaRPr kumimoji="1" lang="en-US" altLang="ja-JP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ja-JP" altLang="en-US" dirty="0"/>
              <a:t>閾値は、中央値</a:t>
            </a:r>
            <a:r>
              <a:rPr lang="en-US" altLang="ja-JP" dirty="0"/>
              <a:t>±3×1.4826×</a:t>
            </a:r>
            <a:r>
              <a:rPr lang="ja-JP" altLang="en-US" dirty="0"/>
              <a:t>中央絶対偏差</a:t>
            </a:r>
            <a:endParaRPr lang="en-US" altLang="ja-JP" dirty="0"/>
          </a:p>
          <a:p>
            <a:r>
              <a:rPr lang="ja-JP" altLang="en-US" dirty="0"/>
              <a:t>変数は説明変数 </a:t>
            </a:r>
            <a:r>
              <a:rPr lang="en-US" altLang="ja-JP" dirty="0"/>
              <a:t>x </a:t>
            </a:r>
            <a:r>
              <a:rPr lang="ja-JP" altLang="en-US" dirty="0"/>
              <a:t>でも 目的変数 </a:t>
            </a:r>
            <a:r>
              <a:rPr lang="en-US" altLang="ja-JP" dirty="0"/>
              <a:t>y </a:t>
            </a:r>
            <a:r>
              <a:rPr lang="ja-JP" altLang="en-US" dirty="0"/>
              <a:t>でも </a:t>
            </a:r>
            <a:r>
              <a:rPr lang="en-US" altLang="ja-JP" dirty="0"/>
              <a:t>OK</a:t>
            </a:r>
          </a:p>
          <a:p>
            <a:endParaRPr lang="en-US" altLang="ja-JP" dirty="0"/>
          </a:p>
          <a:p>
            <a:r>
              <a:rPr lang="ja-JP" altLang="en-US" dirty="0"/>
              <a:t>データが正規分布に従うことを仮定している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226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933723" cy="590931"/>
          </a:xfrm>
        </p:spPr>
        <p:txBody>
          <a:bodyPr/>
          <a:lstStyle/>
          <a:p>
            <a:r>
              <a:rPr kumimoji="1" lang="en-US" altLang="ja-JP" dirty="0"/>
              <a:t>Hampel Identifier</a:t>
            </a:r>
            <a:r>
              <a:rPr kumimoji="1" lang="ja-JP" altLang="en-US" dirty="0"/>
              <a:t>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5505033" cy="1346010"/>
          </a:xfrm>
        </p:spPr>
        <p:txBody>
          <a:bodyPr/>
          <a:lstStyle/>
          <a:p>
            <a:r>
              <a:rPr lang="ja-JP" altLang="en-US" dirty="0"/>
              <a:t>正規分布の上限・下限付近に閾値がある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４つとも外れ値を検出できた♪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1228"/>
            <a:ext cx="9144000" cy="333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110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486345" cy="590931"/>
          </a:xfrm>
        </p:spPr>
        <p:txBody>
          <a:bodyPr/>
          <a:lstStyle/>
          <a:p>
            <a:r>
              <a:rPr lang="ja-JP" altLang="en-US" dirty="0"/>
              <a:t>平滑化</a:t>
            </a:r>
            <a:r>
              <a:rPr lang="en-US" altLang="ja-JP" dirty="0"/>
              <a:t>(</a:t>
            </a:r>
            <a:r>
              <a:rPr lang="ja-JP" altLang="en-US" dirty="0"/>
              <a:t>スムージング</a:t>
            </a:r>
            <a:r>
              <a:rPr lang="en-US" altLang="ja-JP" dirty="0"/>
              <a:t>)</a:t>
            </a:r>
            <a:r>
              <a:rPr lang="ja-JP" altLang="en-US" dirty="0"/>
              <a:t>による外れ値検出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698215" cy="4838761"/>
          </a:xfrm>
        </p:spPr>
        <p:txBody>
          <a:bodyPr/>
          <a:lstStyle/>
          <a:p>
            <a:r>
              <a:rPr kumimoji="1" lang="ja-JP" altLang="en-US" dirty="0"/>
              <a:t>時系列データの外れ値検出で有効な方法</a:t>
            </a:r>
            <a:endParaRPr kumimoji="1" lang="en-US" altLang="ja-JP" dirty="0"/>
          </a:p>
          <a:p>
            <a:r>
              <a:rPr lang="ja-JP" altLang="en-US" dirty="0"/>
              <a:t>ある一つの変数のデータがベクトルで与えられているとき、</a:t>
            </a:r>
            <a:br>
              <a:rPr lang="en-US" altLang="ja-JP" dirty="0"/>
            </a:br>
            <a:r>
              <a:rPr lang="ja-JP" altLang="en-US" dirty="0"/>
              <a:t>平滑化 </a:t>
            </a:r>
            <a:r>
              <a:rPr lang="en-US" altLang="ja-JP" dirty="0"/>
              <a:t>(</a:t>
            </a:r>
            <a:r>
              <a:rPr lang="ja-JP" altLang="en-US" dirty="0"/>
              <a:t>スムージング</a:t>
            </a:r>
            <a:r>
              <a:rPr lang="en-US" altLang="ja-JP" dirty="0"/>
              <a:t>) </a:t>
            </a:r>
            <a:r>
              <a:rPr lang="ja-JP" altLang="en-US" dirty="0"/>
              <a:t>を行う</a:t>
            </a:r>
            <a:endParaRPr lang="en-US" altLang="ja-JP" dirty="0"/>
          </a:p>
          <a:p>
            <a:r>
              <a:rPr lang="ja-JP" altLang="en-US" dirty="0"/>
              <a:t>平滑化についてはこちら </a:t>
            </a:r>
            <a:r>
              <a:rPr lang="en-US" altLang="ja-JP" sz="1800" dirty="0">
                <a:hlinkClick r:id="rId2"/>
              </a:rPr>
              <a:t>http://datachemeng.com/preprocessspectratimeseriesdata/</a:t>
            </a:r>
            <a:endParaRPr lang="en-US" altLang="ja-JP" sz="1800" dirty="0"/>
          </a:p>
          <a:p>
            <a:endParaRPr lang="en-US" altLang="ja-JP" dirty="0"/>
          </a:p>
          <a:p>
            <a:r>
              <a:rPr lang="ja-JP" altLang="en-US" dirty="0"/>
              <a:t>平滑化する前とした後とで差をとる</a:t>
            </a:r>
            <a:endParaRPr lang="en-US" altLang="ja-JP" dirty="0"/>
          </a:p>
          <a:p>
            <a:r>
              <a:rPr lang="ja-JP" altLang="en-US" dirty="0"/>
              <a:t>その差に対して、３</a:t>
            </a:r>
            <a:r>
              <a:rPr lang="en-US" altLang="ja-JP" dirty="0"/>
              <a:t>σ</a:t>
            </a:r>
            <a:r>
              <a:rPr lang="ja-JP" altLang="en-US" dirty="0"/>
              <a:t>法や </a:t>
            </a:r>
            <a:r>
              <a:rPr lang="en-US" altLang="ja-JP" dirty="0"/>
              <a:t>Hampel identifier </a:t>
            </a:r>
            <a:r>
              <a:rPr lang="ja-JP" altLang="en-US" dirty="0"/>
              <a:t>で外れ値を検出する</a:t>
            </a:r>
            <a:endParaRPr lang="en-US" altLang="ja-JP" dirty="0"/>
          </a:p>
          <a:p>
            <a:pPr lvl="1"/>
            <a:r>
              <a:rPr lang="ja-JP" altLang="en-US" dirty="0"/>
              <a:t>平滑化によって、変数の時間変化を考慮した外れ値検出が可能</a:t>
            </a:r>
            <a:endParaRPr lang="en-US" altLang="ja-JP" dirty="0"/>
          </a:p>
          <a:p>
            <a:pPr lvl="1"/>
            <a:r>
              <a:rPr lang="ja-JP" altLang="en-US" dirty="0"/>
              <a:t>３</a:t>
            </a:r>
            <a:r>
              <a:rPr lang="en-US" altLang="ja-JP" dirty="0"/>
              <a:t>σ</a:t>
            </a:r>
            <a:r>
              <a:rPr lang="ja-JP" altLang="en-US" dirty="0"/>
              <a:t>法より </a:t>
            </a:r>
            <a:r>
              <a:rPr lang="en-US" altLang="ja-JP" dirty="0"/>
              <a:t>Hampel identifier </a:t>
            </a:r>
            <a:r>
              <a:rPr lang="ja-JP" altLang="en-US" dirty="0"/>
              <a:t>の方がロバストに外れ値検出できる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変数は説明変数 </a:t>
            </a:r>
            <a:r>
              <a:rPr lang="en-US" altLang="ja-JP" dirty="0"/>
              <a:t>x </a:t>
            </a:r>
            <a:r>
              <a:rPr lang="ja-JP" altLang="en-US" dirty="0"/>
              <a:t>でも 目的変数 </a:t>
            </a:r>
            <a:r>
              <a:rPr lang="en-US" altLang="ja-JP" dirty="0"/>
              <a:t>y </a:t>
            </a:r>
            <a:r>
              <a:rPr lang="ja-JP" altLang="en-US" dirty="0"/>
              <a:t>でも </a:t>
            </a:r>
            <a:r>
              <a:rPr lang="en-US" altLang="ja-JP" dirty="0"/>
              <a:t>OK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0650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324715" cy="590931"/>
          </a:xfrm>
        </p:spPr>
        <p:txBody>
          <a:bodyPr/>
          <a:lstStyle/>
          <a:p>
            <a:r>
              <a:rPr lang="ja-JP" altLang="en-US" dirty="0"/>
              <a:t>平滑化</a:t>
            </a:r>
            <a:r>
              <a:rPr lang="en-US" altLang="ja-JP" dirty="0"/>
              <a:t>(</a:t>
            </a:r>
            <a:r>
              <a:rPr lang="ja-JP" altLang="en-US" dirty="0"/>
              <a:t>スムージング</a:t>
            </a:r>
            <a:r>
              <a:rPr lang="en-US" altLang="ja-JP" dirty="0"/>
              <a:t>)</a:t>
            </a:r>
            <a:r>
              <a:rPr lang="ja-JP" altLang="en-US" dirty="0"/>
              <a:t>による外れ値検出の例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4020652" cy="424732"/>
          </a:xfrm>
        </p:spPr>
        <p:txBody>
          <a:bodyPr/>
          <a:lstStyle/>
          <a:p>
            <a:r>
              <a:rPr kumimoji="1" lang="en-US" altLang="ja-JP" dirty="0"/>
              <a:t>Hampel identifier </a:t>
            </a:r>
            <a:r>
              <a:rPr kumimoji="1" lang="ja-JP" altLang="en-US" dirty="0"/>
              <a:t>を用いた例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85" y="1475956"/>
            <a:ext cx="7200000" cy="263955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85" y="4162688"/>
            <a:ext cx="7200000" cy="266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58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ctr" anchorCtr="0">
        <a:spAutoFit/>
      </a:bodyPr>
      <a:lstStyle>
        <a:defPPr>
          <a:defRPr kumimoji="1" sz="24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20402</TotalTime>
  <Words>741</Words>
  <Application>Microsoft Office PowerPoint</Application>
  <PresentationFormat>画面に合わせる (4:3)</PresentationFormat>
  <Paragraphs>83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Office テーマ</vt:lpstr>
      <vt:lpstr>外れ値検出 Outlier Detection  外れサンプル検出 Outlier Sample Detection</vt:lpstr>
      <vt:lpstr>外れ値検出とは？</vt:lpstr>
      <vt:lpstr>３σ法</vt:lpstr>
      <vt:lpstr>３σ法の例</vt:lpstr>
      <vt:lpstr>３σ法の問題点</vt:lpstr>
      <vt:lpstr>Hampel Identifier</vt:lpstr>
      <vt:lpstr>Hampel Identifierの例</vt:lpstr>
      <vt:lpstr>平滑化(スムージング)による外れ値検出</vt:lpstr>
      <vt:lpstr>平滑化(スムージング)による外れ値検出の例</vt:lpstr>
      <vt:lpstr>データ密度による外れ値(外れサンプル)検出</vt:lpstr>
      <vt:lpstr>データ密度の推定方法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b4</dc:creator>
  <cp:lastModifiedBy>hkaneko</cp:lastModifiedBy>
  <cp:revision>775</cp:revision>
  <cp:lastPrinted>2018-04-28T02:20:11Z</cp:lastPrinted>
  <dcterms:created xsi:type="dcterms:W3CDTF">2017-03-17T08:34:14Z</dcterms:created>
  <dcterms:modified xsi:type="dcterms:W3CDTF">2020-11-21T23:57:41Z</dcterms:modified>
</cp:coreProperties>
</file>