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29"/>
  </p:notesMasterIdLst>
  <p:sldIdLst>
    <p:sldId id="256" r:id="rId2"/>
    <p:sldId id="353" r:id="rId3"/>
    <p:sldId id="376" r:id="rId4"/>
    <p:sldId id="397" r:id="rId5"/>
    <p:sldId id="399" r:id="rId6"/>
    <p:sldId id="400" r:id="rId7"/>
    <p:sldId id="401" r:id="rId8"/>
    <p:sldId id="402" r:id="rId9"/>
    <p:sldId id="403" r:id="rId10"/>
    <p:sldId id="406" r:id="rId11"/>
    <p:sldId id="407" r:id="rId12"/>
    <p:sldId id="404" r:id="rId13"/>
    <p:sldId id="405" r:id="rId14"/>
    <p:sldId id="408" r:id="rId15"/>
    <p:sldId id="412" r:id="rId16"/>
    <p:sldId id="413" r:id="rId17"/>
    <p:sldId id="410" r:id="rId18"/>
    <p:sldId id="414" r:id="rId19"/>
    <p:sldId id="415" r:id="rId20"/>
    <p:sldId id="417" r:id="rId21"/>
    <p:sldId id="418" r:id="rId22"/>
    <p:sldId id="419" r:id="rId23"/>
    <p:sldId id="422" r:id="rId24"/>
    <p:sldId id="424" r:id="rId25"/>
    <p:sldId id="425" r:id="rId26"/>
    <p:sldId id="420" r:id="rId27"/>
    <p:sldId id="426" r:id="rId2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ECFF"/>
    <a:srgbClr val="CCFFFF"/>
    <a:srgbClr val="006600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6238" autoAdjust="0"/>
  </p:normalViewPr>
  <p:slideViewPr>
    <p:cSldViewPr snapToGrid="0">
      <p:cViewPr varScale="1">
        <p:scale>
          <a:sx n="124" d="100"/>
          <a:sy n="124" d="100"/>
        </p:scale>
        <p:origin x="1392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9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15.wmf"/><Relationship Id="rId1" Type="http://schemas.openxmlformats.org/officeDocument/2006/relationships/image" Target="../media/image37.wmf"/><Relationship Id="rId4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16.wmf"/><Relationship Id="rId1" Type="http://schemas.openxmlformats.org/officeDocument/2006/relationships/image" Target="../media/image46.wmf"/><Relationship Id="rId4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59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57.wmf"/><Relationship Id="rId1" Type="http://schemas.openxmlformats.org/officeDocument/2006/relationships/image" Target="../media/image77.wmf"/><Relationship Id="rId5" Type="http://schemas.openxmlformats.org/officeDocument/2006/relationships/image" Target="../media/image79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3.wmf"/><Relationship Id="rId5" Type="http://schemas.openxmlformats.org/officeDocument/2006/relationships/image" Target="../media/image7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56501-E21B-4CA3-9621-57F669E716AA}" type="datetimeFigureOut">
              <a:rPr kumimoji="1" lang="ja-JP" altLang="en-US" smtClean="0"/>
              <a:t>2019/6/2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24AED-27D2-4369-927F-464A3A854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67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20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291" y="1759791"/>
            <a:ext cx="7712368" cy="701731"/>
          </a:xfrm>
        </p:spPr>
        <p:txBody>
          <a:bodyPr anchor="b"/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291" y="4021138"/>
            <a:ext cx="4905510" cy="42473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5B71-65AB-43FC-BB09-B0F1158D73E0}" type="datetime1">
              <a:rPr kumimoji="1" lang="ja-JP" altLang="en-US" smtClean="0"/>
              <a:t>2019/6/2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12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2"/>
            <a:ext cx="9144000" cy="9521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343403" cy="59093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1428" y="1094354"/>
            <a:ext cx="4636206" cy="201080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メイリオ" panose="020B0604030504040204" pitchFamily="50" charset="-128"/>
              <a:buChar char="⁃"/>
              <a:defRPr/>
            </a:lvl3pPr>
          </a:lstStyle>
          <a:p>
            <a:pPr lvl="0"/>
            <a:r>
              <a:rPr lang="ja-JP" altLang="en-US" dirty="0" smtClean="0"/>
              <a:t> 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88C1-1192-472F-BEAF-5332750DAAD0}" type="datetime1">
              <a:rPr kumimoji="1" lang="ja-JP" altLang="en-US" smtClean="0"/>
              <a:t>2019/6/2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0070" y="37379"/>
            <a:ext cx="615874" cy="400110"/>
          </a:xfrm>
        </p:spPr>
        <p:txBody>
          <a:bodyPr/>
          <a:lstStyle>
            <a:lvl1pPr>
              <a:defRPr sz="2000"/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683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230" y="258023"/>
            <a:ext cx="5319085" cy="5909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30" y="1477282"/>
            <a:ext cx="3876382" cy="201080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62CB61B-0CA0-4BF9-B65F-F4146E3C1BAC}" type="datetime1">
              <a:rPr lang="ja-JP" altLang="en-US" smtClean="0"/>
              <a:t>2019/6/2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7864" y="23740"/>
            <a:ext cx="572594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8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633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baseline="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4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39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5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3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4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chemeng.com/partialleastsquare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5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4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3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6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7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6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80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73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82.bin"/><Relationship Id="rId4" Type="http://schemas.openxmlformats.org/officeDocument/2006/relationships/image" Target="../media/image7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7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4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3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atachemeng.com/principalcomponentanalysis/" TargetMode="External"/><Relationship Id="rId3" Type="http://schemas.openxmlformats.org/officeDocument/2006/relationships/oleObject" Target="../embeddings/oleObject1.bin"/><Relationship Id="rId7" Type="http://schemas.openxmlformats.org/officeDocument/2006/relationships/hyperlink" Target="http://datachemeng.com/basicdatapreprocessing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chemeng.com/ordinaryleastsquares/" TargetMode="Externa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6291" y="2517753"/>
            <a:ext cx="4958409" cy="646331"/>
          </a:xfrm>
        </p:spPr>
        <p:txBody>
          <a:bodyPr/>
          <a:lstStyle/>
          <a:p>
            <a:r>
              <a:rPr lang="en-US" altLang="ja-JP" sz="4000" dirty="0" smtClean="0"/>
              <a:t>PLS </a:t>
            </a:r>
            <a:r>
              <a:rPr lang="ja-JP" altLang="en-US" sz="4000" dirty="0" smtClean="0"/>
              <a:t>における回帰係数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8571406" y="9226"/>
            <a:ext cx="572594" cy="369332"/>
          </a:xfrm>
        </p:spPr>
        <p:txBody>
          <a:bodyPr/>
          <a:lstStyle/>
          <a:p>
            <a:fld id="{5C10DD59-6834-4B70-81E7-829F7F51B488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706291" y="5216892"/>
            <a:ext cx="4599336" cy="885371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明治大学 理工学部 応用化学科</a:t>
            </a:r>
            <a:endParaRPr lang="en-US" altLang="ja-JP" dirty="0" smtClean="0"/>
          </a:p>
          <a:p>
            <a:r>
              <a:rPr lang="ja-JP" altLang="en-US" dirty="0" smtClean="0"/>
              <a:t>データ化学工学研究室  金子 弘昌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64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195379" cy="590931"/>
          </a:xfrm>
        </p:spPr>
        <p:txBody>
          <a:bodyPr/>
          <a:lstStyle/>
          <a:p>
            <a:r>
              <a:rPr lang="en-US" altLang="ja-JP" dirty="0"/>
              <a:t>2 </a:t>
            </a:r>
            <a:r>
              <a:rPr lang="ja-JP" altLang="en-US" dirty="0"/>
              <a:t>成分モデル 式</a:t>
            </a:r>
            <a:r>
              <a:rPr lang="ja-JP" altLang="en-US" dirty="0" smtClean="0"/>
              <a:t>変形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9</a:t>
            </a:fld>
            <a:endParaRPr lang="ja-JP" altLang="en-US"/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346313"/>
              </p:ext>
            </p:extLst>
          </p:nvPr>
        </p:nvGraphicFramePr>
        <p:xfrm>
          <a:off x="675928" y="1316109"/>
          <a:ext cx="1316038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86" name="Equation" r:id="rId3" imgW="583920" imgH="241200" progId="Equation.DSMT4">
                  <p:embed/>
                </p:oleObj>
              </mc:Choice>
              <mc:Fallback>
                <p:oleObj name="Equation" r:id="rId3" imgW="583920" imgH="241200" progId="Equation.DSMT4">
                  <p:embed/>
                  <p:pic>
                    <p:nvPicPr>
                      <p:cNvPr id="1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28" y="1316109"/>
                        <a:ext cx="1316038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2279117" y="1372824"/>
            <a:ext cx="81624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271372"/>
              </p:ext>
            </p:extLst>
          </p:nvPr>
        </p:nvGraphicFramePr>
        <p:xfrm>
          <a:off x="3187020" y="1046234"/>
          <a:ext cx="2906712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87" name="Equation" r:id="rId5" imgW="1218960" imgH="457200" progId="Equation.DSMT4">
                  <p:embed/>
                </p:oleObj>
              </mc:Choice>
              <mc:Fallback>
                <p:oleObj name="Equation" r:id="rId5" imgW="1218960" imgH="457200" progId="Equation.DSMT4">
                  <p:embed/>
                  <p:pic>
                    <p:nvPicPr>
                      <p:cNvPr id="1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020" y="1046234"/>
                        <a:ext cx="2906712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561201" y="2915110"/>
            <a:ext cx="10583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よって、</a:t>
            </a:r>
          </a:p>
        </p:txBody>
      </p:sp>
      <p:graphicFrame>
        <p:nvGraphicFramePr>
          <p:cNvPr id="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717276"/>
              </p:ext>
            </p:extLst>
          </p:nvPr>
        </p:nvGraphicFramePr>
        <p:xfrm>
          <a:off x="1615301" y="2842520"/>
          <a:ext cx="172561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88" name="Equation" r:id="rId7" imgW="723600" imgH="241200" progId="Equation.DSMT4">
                  <p:embed/>
                </p:oleObj>
              </mc:Choice>
              <mc:Fallback>
                <p:oleObj name="Equation" r:id="rId7" imgW="723600" imgH="241200" progId="Equation.DSMT4">
                  <p:embed/>
                  <p:pic>
                    <p:nvPicPr>
                      <p:cNvPr id="1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5301" y="2842520"/>
                        <a:ext cx="172561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507413" y="4129219"/>
            <a:ext cx="8410508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の各成分は互いに無相関なので、どの成分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lang="en-US" altLang="ja-JP" sz="2400" i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も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と直交する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052800"/>
              </p:ext>
            </p:extLst>
          </p:nvPr>
        </p:nvGraphicFramePr>
        <p:xfrm>
          <a:off x="1742635" y="5139145"/>
          <a:ext cx="17256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89" name="Equation" r:id="rId9" imgW="723600" imgH="241200" progId="Equation.DSMT4">
                  <p:embed/>
                </p:oleObj>
              </mc:Choice>
              <mc:Fallback>
                <p:oleObj name="Equation" r:id="rId9" imgW="723600" imgH="241200" progId="Equation.DSMT4">
                  <p:embed/>
                  <p:pic>
                    <p:nvPicPr>
                      <p:cNvPr id="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2635" y="5139145"/>
                        <a:ext cx="172561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561201" y="5215672"/>
            <a:ext cx="10583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よって、</a:t>
            </a:r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3591378" y="5210941"/>
            <a:ext cx="239681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・・・あとで使います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948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754046" cy="590931"/>
          </a:xfrm>
        </p:spPr>
        <p:txBody>
          <a:bodyPr/>
          <a:lstStyle/>
          <a:p>
            <a:r>
              <a:rPr lang="en-US" altLang="ja-JP" dirty="0"/>
              <a:t>2 </a:t>
            </a:r>
            <a:r>
              <a:rPr lang="ja-JP" altLang="en-US" dirty="0"/>
              <a:t>成分モデル 式</a:t>
            </a:r>
            <a:r>
              <a:rPr lang="ja-JP" altLang="en-US" dirty="0" smtClean="0"/>
              <a:t>変形 </a:t>
            </a:r>
            <a:r>
              <a:rPr lang="en-US" altLang="ja-JP" b="1" dirty="0" smtClean="0"/>
              <a:t>E</a:t>
            </a:r>
            <a:r>
              <a:rPr lang="en-US" altLang="ja-JP" baseline="-25000" dirty="0" smtClean="0"/>
              <a:t>2</a:t>
            </a:r>
            <a:r>
              <a:rPr lang="en-US" altLang="ja-JP" b="1" dirty="0" smtClean="0"/>
              <a:t>w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=0 </a:t>
            </a:r>
            <a:r>
              <a:rPr lang="ja-JP" altLang="en-US" dirty="0"/>
              <a:t>の証明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10</a:t>
            </a:fld>
            <a:endParaRPr lang="ja-JP" altLang="en-US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30337"/>
              </p:ext>
            </p:extLst>
          </p:nvPr>
        </p:nvGraphicFramePr>
        <p:xfrm>
          <a:off x="4677685" y="1171095"/>
          <a:ext cx="3486150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86" name="Equation" r:id="rId3" imgW="1460160" imgH="965160" progId="Equation.DSMT4">
                  <p:embed/>
                </p:oleObj>
              </mc:Choice>
              <mc:Fallback>
                <p:oleObj name="Equation" r:id="rId3" imgW="1460160" imgH="965160" progId="Equation.DSMT4">
                  <p:embed/>
                  <p:pic>
                    <p:nvPicPr>
                      <p:cNvPr id="6656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7685" y="1171095"/>
                        <a:ext cx="3486150" cy="227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687532" y="1882861"/>
            <a:ext cx="3663182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両辺に右から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をかけると、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145450"/>
              </p:ext>
            </p:extLst>
          </p:nvPr>
        </p:nvGraphicFramePr>
        <p:xfrm>
          <a:off x="2013804" y="2427901"/>
          <a:ext cx="13922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87" name="数式" r:id="rId5" imgW="583947" imgH="228501" progId="Equation.3">
                  <p:embed/>
                </p:oleObj>
              </mc:Choice>
              <mc:Fallback>
                <p:oleObj name="数式" r:id="rId5" imgW="583947" imgH="228501" progId="Equation.3">
                  <p:embed/>
                  <p:pic>
                    <p:nvPicPr>
                      <p:cNvPr id="6656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3804" y="2427901"/>
                        <a:ext cx="139223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708724"/>
              </p:ext>
            </p:extLst>
          </p:nvPr>
        </p:nvGraphicFramePr>
        <p:xfrm>
          <a:off x="181428" y="2427901"/>
          <a:ext cx="15748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88" name="Equation" r:id="rId7" imgW="660240" imgH="228600" progId="Equation.DSMT4">
                  <p:embed/>
                </p:oleObj>
              </mc:Choice>
              <mc:Fallback>
                <p:oleObj name="Equation" r:id="rId7" imgW="660240" imgH="22860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28" y="2427901"/>
                        <a:ext cx="15748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3534465" y="2485410"/>
            <a:ext cx="81624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6236855" y="3019663"/>
            <a:ext cx="239681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・・・あとで使います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366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657044" cy="590931"/>
          </a:xfrm>
        </p:spPr>
        <p:txBody>
          <a:bodyPr/>
          <a:lstStyle/>
          <a:p>
            <a:r>
              <a:rPr lang="en-US" altLang="ja-JP" dirty="0"/>
              <a:t>2 </a:t>
            </a:r>
            <a:r>
              <a:rPr lang="ja-JP" altLang="en-US" dirty="0"/>
              <a:t>成分モデル 回帰係数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280814" y="1749141"/>
            <a:ext cx="50337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両辺に右から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(=[</a:t>
            </a:r>
            <a:r>
              <a:rPr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])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をかける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と、</a:t>
            </a:r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56071"/>
              </p:ext>
            </p:extLst>
          </p:nvPr>
        </p:nvGraphicFramePr>
        <p:xfrm>
          <a:off x="4565062" y="1103415"/>
          <a:ext cx="4549775" cy="251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19" name="Equation" r:id="rId3" imgW="1904760" imgH="1066680" progId="Equation.DSMT4">
                  <p:embed/>
                </p:oleObj>
              </mc:Choice>
              <mc:Fallback>
                <p:oleObj name="Equation" r:id="rId3" imgW="1904760" imgH="1066680" progId="Equation.DSMT4">
                  <p:embed/>
                  <p:pic>
                    <p:nvPicPr>
                      <p:cNvPr id="6861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062" y="1103415"/>
                        <a:ext cx="4549775" cy="251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731263"/>
              </p:ext>
            </p:extLst>
          </p:nvPr>
        </p:nvGraphicFramePr>
        <p:xfrm>
          <a:off x="1109742" y="4054804"/>
          <a:ext cx="169545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20" name="数式" r:id="rId5" imgW="710891" imgH="215806" progId="Equation.3">
                  <p:embed/>
                </p:oleObj>
              </mc:Choice>
              <mc:Fallback>
                <p:oleObj name="数式" r:id="rId5" imgW="710891" imgH="215806" progId="Equation.3">
                  <p:embed/>
                  <p:pic>
                    <p:nvPicPr>
                      <p:cNvPr id="686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742" y="4054804"/>
                        <a:ext cx="169545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4700221" y="5704041"/>
            <a:ext cx="10583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よって、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371262"/>
              </p:ext>
            </p:extLst>
          </p:nvPr>
        </p:nvGraphicFramePr>
        <p:xfrm>
          <a:off x="1109742" y="5007481"/>
          <a:ext cx="3062287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21" name="Equation" r:id="rId7" imgW="1282680" imgH="533160" progId="Equation.DSMT4">
                  <p:embed/>
                </p:oleObj>
              </mc:Choice>
              <mc:Fallback>
                <p:oleObj name="Equation" r:id="rId7" imgW="1282680" imgH="533160" progId="Equation.DSMT4">
                  <p:embed/>
                  <p:pic>
                    <p:nvPicPr>
                      <p:cNvPr id="6861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742" y="5007481"/>
                        <a:ext cx="3062287" cy="125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029744"/>
              </p:ext>
            </p:extLst>
          </p:nvPr>
        </p:nvGraphicFramePr>
        <p:xfrm>
          <a:off x="6286716" y="5500123"/>
          <a:ext cx="24828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22" name="数式" r:id="rId9" imgW="1040948" imgH="266584" progId="Equation.3">
                  <p:embed/>
                </p:oleObj>
              </mc:Choice>
              <mc:Fallback>
                <p:oleObj name="数式" r:id="rId9" imgW="1040948" imgH="266584" progId="Equation.3">
                  <p:embed/>
                  <p:pic>
                    <p:nvPicPr>
                      <p:cNvPr id="6861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716" y="5500123"/>
                        <a:ext cx="24828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435326"/>
              </p:ext>
            </p:extLst>
          </p:nvPr>
        </p:nvGraphicFramePr>
        <p:xfrm>
          <a:off x="1031323" y="2278167"/>
          <a:ext cx="142557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23" name="Equation" r:id="rId11" imgW="596880" imgH="228600" progId="Equation.DSMT4">
                  <p:embed/>
                </p:oleObj>
              </mc:Choice>
              <mc:Fallback>
                <p:oleObj name="Equation" r:id="rId11" imgW="596880" imgH="22860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323" y="2278167"/>
                        <a:ext cx="1425575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82105"/>
              </p:ext>
            </p:extLst>
          </p:nvPr>
        </p:nvGraphicFramePr>
        <p:xfrm>
          <a:off x="2700838" y="2278167"/>
          <a:ext cx="14541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24" name="Equation" r:id="rId13" imgW="609480" imgH="228600" progId="Equation.DSMT4">
                  <p:embed/>
                </p:oleObj>
              </mc:Choice>
              <mc:Fallback>
                <p:oleObj name="Equation" r:id="rId13" imgW="609480" imgH="22860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838" y="2278167"/>
                        <a:ext cx="14541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4498315" y="2334882"/>
            <a:ext cx="81624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181428" y="2877937"/>
            <a:ext cx="3996607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両辺に右から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P</a:t>
            </a:r>
            <a:r>
              <a:rPr lang="en-US" altLang="ja-JP" sz="24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の逆行列を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かける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と、</a:t>
            </a:r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3459242" y="4052899"/>
            <a:ext cx="5543505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の計算値 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誤差以外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とすると、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240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090403" cy="590931"/>
          </a:xfrm>
        </p:spPr>
        <p:txBody>
          <a:bodyPr/>
          <a:lstStyle/>
          <a:p>
            <a:r>
              <a:rPr lang="en-US" altLang="ja-JP" dirty="0"/>
              <a:t>3</a:t>
            </a:r>
            <a:r>
              <a:rPr lang="en-US" altLang="ja-JP" dirty="0" smtClean="0"/>
              <a:t> </a:t>
            </a:r>
            <a:r>
              <a:rPr lang="ja-JP" altLang="en-US" dirty="0"/>
              <a:t>成分モデル 基本式と証明したいこと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12</a:t>
            </a:fld>
            <a:endParaRPr lang="ja-JP" alt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617307"/>
              </p:ext>
            </p:extLst>
          </p:nvPr>
        </p:nvGraphicFramePr>
        <p:xfrm>
          <a:off x="2583069" y="1606843"/>
          <a:ext cx="394176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76" name="Equation" r:id="rId3" imgW="1650960" imgH="241200" progId="Equation.DSMT4">
                  <p:embed/>
                </p:oleObj>
              </mc:Choice>
              <mc:Fallback>
                <p:oleObj name="Equation" r:id="rId3" imgW="1650960" imgH="241200" progId="Equation.DSMT4">
                  <p:embed/>
                  <p:pic>
                    <p:nvPicPr>
                      <p:cNvPr id="7066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3069" y="1606843"/>
                        <a:ext cx="394176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925657"/>
              </p:ext>
            </p:extLst>
          </p:nvPr>
        </p:nvGraphicFramePr>
        <p:xfrm>
          <a:off x="2583069" y="2533943"/>
          <a:ext cx="3544887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77" name="Equation" r:id="rId5" imgW="1485720" imgH="228600" progId="Equation.DSMT4">
                  <p:embed/>
                </p:oleObj>
              </mc:Choice>
              <mc:Fallback>
                <p:oleObj name="Equation" r:id="rId5" imgW="1485720" imgH="228600" progId="Equation.DSMT4">
                  <p:embed/>
                  <p:pic>
                    <p:nvPicPr>
                      <p:cNvPr id="7066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3069" y="2533943"/>
                        <a:ext cx="3544887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31611" y="1678639"/>
            <a:ext cx="110799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基本式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378759" y="4889461"/>
            <a:ext cx="1749197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を証明します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135225"/>
              </p:ext>
            </p:extLst>
          </p:nvPr>
        </p:nvGraphicFramePr>
        <p:xfrm>
          <a:off x="2492375" y="4219575"/>
          <a:ext cx="139541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78" name="Equation" r:id="rId7" imgW="583920" imgH="228600" progId="Equation.DSMT4">
                  <p:embed/>
                </p:oleObj>
              </mc:Choice>
              <mc:Fallback>
                <p:oleObj name="Equation" r:id="rId7" imgW="583920" imgH="22860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75" y="4219575"/>
                        <a:ext cx="1395413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708828"/>
              </p:ext>
            </p:extLst>
          </p:nvPr>
        </p:nvGraphicFramePr>
        <p:xfrm>
          <a:off x="2478475" y="4832746"/>
          <a:ext cx="14541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79" name="Equation" r:id="rId9" imgW="609480" imgH="228600" progId="Equation.DSMT4">
                  <p:embed/>
                </p:oleObj>
              </mc:Choice>
              <mc:Fallback>
                <p:oleObj name="Equation" r:id="rId9" imgW="609480" imgH="22860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475" y="4832746"/>
                        <a:ext cx="14541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04288"/>
              </p:ext>
            </p:extLst>
          </p:nvPr>
        </p:nvGraphicFramePr>
        <p:xfrm>
          <a:off x="2492375" y="5445125"/>
          <a:ext cx="1423988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80" name="Equation" r:id="rId11" imgW="596880" imgH="228600" progId="Equation.DSMT4">
                  <p:embed/>
                </p:oleObj>
              </mc:Choice>
              <mc:Fallback>
                <p:oleObj name="Equation" r:id="rId11" imgW="596880" imgH="22860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75" y="5445125"/>
                        <a:ext cx="1423988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8204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501045" cy="590931"/>
          </a:xfrm>
        </p:spPr>
        <p:txBody>
          <a:bodyPr/>
          <a:lstStyle/>
          <a:p>
            <a:r>
              <a:rPr lang="en-US" altLang="ja-JP" dirty="0"/>
              <a:t>3 </a:t>
            </a:r>
            <a:r>
              <a:rPr lang="ja-JP" altLang="en-US" dirty="0"/>
              <a:t>成分</a:t>
            </a:r>
            <a:r>
              <a:rPr lang="ja-JP" altLang="en-US" dirty="0" smtClean="0"/>
              <a:t>モデル 式変形 </a:t>
            </a:r>
            <a:r>
              <a:rPr lang="en-US" altLang="ja-JP" b="1" dirty="0" smtClean="0"/>
              <a:t>E</a:t>
            </a:r>
            <a:r>
              <a:rPr lang="en-US" altLang="ja-JP" baseline="-25000" dirty="0" smtClean="0"/>
              <a:t>3</a:t>
            </a:r>
            <a:r>
              <a:rPr lang="en-US" altLang="ja-JP" b="1" dirty="0" smtClean="0"/>
              <a:t>w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=0 </a:t>
            </a:r>
            <a:r>
              <a:rPr lang="ja-JP" altLang="en-US" dirty="0"/>
              <a:t>の</a:t>
            </a:r>
            <a:r>
              <a:rPr lang="ja-JP" altLang="en-US" dirty="0" smtClean="0"/>
              <a:t>証明 </a:t>
            </a:r>
            <a:r>
              <a:rPr lang="en-US" altLang="ja-JP" dirty="0" smtClean="0"/>
              <a:t>1/2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266700" y="1808857"/>
            <a:ext cx="3663182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両辺に右から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をかけると、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465881"/>
              </p:ext>
            </p:extLst>
          </p:nvPr>
        </p:nvGraphicFramePr>
        <p:xfrm>
          <a:off x="3929882" y="1110792"/>
          <a:ext cx="3305175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92" name="Equation" r:id="rId3" imgW="1384200" imgH="749160" progId="Equation.DSMT4">
                  <p:embed/>
                </p:oleObj>
              </mc:Choice>
              <mc:Fallback>
                <p:oleObj name="Equation" r:id="rId3" imgW="1384200" imgH="749160" progId="Equation.DSMT4">
                  <p:embed/>
                  <p:pic>
                    <p:nvPicPr>
                      <p:cNvPr id="7066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882" y="1110792"/>
                        <a:ext cx="3305175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030845"/>
              </p:ext>
            </p:extLst>
          </p:nvPr>
        </p:nvGraphicFramePr>
        <p:xfrm>
          <a:off x="1674474" y="2330216"/>
          <a:ext cx="1275336" cy="481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93" name="Equation" r:id="rId5" imgW="596880" imgH="228600" progId="Equation.DSMT4">
                  <p:embed/>
                </p:oleObj>
              </mc:Choice>
              <mc:Fallback>
                <p:oleObj name="Equation" r:id="rId5" imgW="596880" imgH="228600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474" y="2330216"/>
                        <a:ext cx="1275336" cy="481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3095620" y="2358573"/>
            <a:ext cx="81624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6183489" y="2876092"/>
            <a:ext cx="23727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次のページで使います</a:t>
            </a:r>
            <a:endParaRPr lang="ja-JP" altLang="en-US" sz="20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35119"/>
              </p:ext>
            </p:extLst>
          </p:nvPr>
        </p:nvGraphicFramePr>
        <p:xfrm>
          <a:off x="3975824" y="4073219"/>
          <a:ext cx="2782176" cy="2143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94" name="Equation" r:id="rId7" imgW="1269720" imgH="990360" progId="Equation.DSMT4">
                  <p:embed/>
                </p:oleObj>
              </mc:Choice>
              <mc:Fallback>
                <p:oleObj name="Equation" r:id="rId7" imgW="1269720" imgH="990360" progId="Equation.DSMT4">
                  <p:embed/>
                  <p:pic>
                    <p:nvPicPr>
                      <p:cNvPr id="2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824" y="4073219"/>
                        <a:ext cx="2782176" cy="2143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018839"/>
              </p:ext>
            </p:extLst>
          </p:nvPr>
        </p:nvGraphicFramePr>
        <p:xfrm>
          <a:off x="417338" y="5539191"/>
          <a:ext cx="2018501" cy="511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95" name="Equation" r:id="rId9" imgW="939600" imgH="241200" progId="Equation.DSMT4">
                  <p:embed/>
                </p:oleObj>
              </mc:Choice>
              <mc:Fallback>
                <p:oleObj name="Equation" r:id="rId9" imgW="939600" imgH="241200" progId="Equation.DSMT4">
                  <p:embed/>
                  <p:pic>
                    <p:nvPicPr>
                      <p:cNvPr id="2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38" y="5539191"/>
                        <a:ext cx="2018501" cy="5114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2533086" y="5592286"/>
            <a:ext cx="81624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266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507585" cy="590931"/>
          </a:xfrm>
        </p:spPr>
        <p:txBody>
          <a:bodyPr/>
          <a:lstStyle/>
          <a:p>
            <a:r>
              <a:rPr lang="en-US" altLang="ja-JP" dirty="0"/>
              <a:t>3 </a:t>
            </a:r>
            <a:r>
              <a:rPr lang="ja-JP" altLang="en-US" dirty="0"/>
              <a:t>成分モデル 式変形 </a:t>
            </a:r>
            <a:r>
              <a:rPr lang="en-US" altLang="ja-JP" b="1" dirty="0"/>
              <a:t>E</a:t>
            </a:r>
            <a:r>
              <a:rPr lang="en-US" altLang="ja-JP" baseline="-25000" dirty="0"/>
              <a:t>3</a:t>
            </a:r>
            <a:r>
              <a:rPr lang="en-US" altLang="ja-JP" b="1" dirty="0"/>
              <a:t>w</a:t>
            </a:r>
            <a:r>
              <a:rPr lang="en-US" altLang="ja-JP" baseline="-25000" dirty="0"/>
              <a:t>1</a:t>
            </a:r>
            <a:r>
              <a:rPr lang="en-US" altLang="ja-JP" dirty="0"/>
              <a:t>=0 </a:t>
            </a:r>
            <a:r>
              <a:rPr lang="ja-JP" altLang="en-US" dirty="0"/>
              <a:t>の</a:t>
            </a:r>
            <a:r>
              <a:rPr lang="ja-JP" altLang="en-US" dirty="0" smtClean="0"/>
              <a:t>証明 </a:t>
            </a:r>
            <a:r>
              <a:rPr lang="en-US" altLang="ja-JP" dirty="0" smtClean="0"/>
              <a:t>2/2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14</a:t>
            </a:fld>
            <a:endParaRPr lang="ja-JP" alt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945174"/>
              </p:ext>
            </p:extLst>
          </p:nvPr>
        </p:nvGraphicFramePr>
        <p:xfrm>
          <a:off x="2545293" y="3724381"/>
          <a:ext cx="3275013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4" name="Equation" r:id="rId3" imgW="1371600" imgH="711000" progId="Equation.DSMT4">
                  <p:embed/>
                </p:oleObj>
              </mc:Choice>
              <mc:Fallback>
                <p:oleObj name="Equation" r:id="rId3" imgW="1371600" imgH="7110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5293" y="3724381"/>
                        <a:ext cx="3275013" cy="167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163364"/>
              </p:ext>
            </p:extLst>
          </p:nvPr>
        </p:nvGraphicFramePr>
        <p:xfrm>
          <a:off x="395288" y="1312156"/>
          <a:ext cx="8420100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5" name="Equation" r:id="rId5" imgW="3530520" imgH="685800" progId="Equation.DSMT4">
                  <p:embed/>
                </p:oleObj>
              </mc:Choice>
              <mc:Fallback>
                <p:oleObj name="Equation" r:id="rId5" imgW="3530520" imgH="685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312156"/>
                        <a:ext cx="8420100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851431" y="3724381"/>
            <a:ext cx="10583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よって、</a:t>
            </a: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4182799" y="2796153"/>
            <a:ext cx="4881465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成分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モデルの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結果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lang="en-US" altLang="ja-JP" sz="2400" i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4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= 0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4059055" y="4974462"/>
            <a:ext cx="239681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・・・あとで使います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49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195379" cy="590931"/>
          </a:xfrm>
        </p:spPr>
        <p:txBody>
          <a:bodyPr/>
          <a:lstStyle/>
          <a:p>
            <a:r>
              <a:rPr lang="en-US" altLang="ja-JP" dirty="0"/>
              <a:t>3 </a:t>
            </a:r>
            <a:r>
              <a:rPr lang="ja-JP" altLang="en-US" dirty="0"/>
              <a:t>成分モデル 式変形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15</a:t>
            </a:fld>
            <a:endParaRPr lang="ja-JP" altLang="en-US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361978"/>
              </p:ext>
            </p:extLst>
          </p:nvPr>
        </p:nvGraphicFramePr>
        <p:xfrm>
          <a:off x="561201" y="1524783"/>
          <a:ext cx="13938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38" name="Equation" r:id="rId3" imgW="583920" imgH="241200" progId="Equation.DSMT4">
                  <p:embed/>
                </p:oleObj>
              </mc:Choice>
              <mc:Fallback>
                <p:oleObj name="Equation" r:id="rId3" imgW="583920" imgH="241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201" y="1524783"/>
                        <a:ext cx="139382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561201" y="2915110"/>
            <a:ext cx="10583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よって、</a:t>
            </a: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83067"/>
              </p:ext>
            </p:extLst>
          </p:nvPr>
        </p:nvGraphicFramePr>
        <p:xfrm>
          <a:off x="1615301" y="2842520"/>
          <a:ext cx="172561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39" name="Equation" r:id="rId5" imgW="723600" imgH="241200" progId="Equation.DSMT4">
                  <p:embed/>
                </p:oleObj>
              </mc:Choice>
              <mc:Fallback>
                <p:oleObj name="Equation" r:id="rId5" imgW="723600" imgH="241200" progId="Equation.DSMT4">
                  <p:embed/>
                  <p:pic>
                    <p:nvPicPr>
                      <p:cNvPr id="1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5301" y="2842520"/>
                        <a:ext cx="172561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507413" y="4129219"/>
            <a:ext cx="8410508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の各成分は互いに無相関なので、どの成分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lang="en-US" altLang="ja-JP" sz="2400" i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も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r>
              <a:rPr lang="en-US" altLang="ja-JP" sz="24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と直交する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83045"/>
              </p:ext>
            </p:extLst>
          </p:nvPr>
        </p:nvGraphicFramePr>
        <p:xfrm>
          <a:off x="1742635" y="5139145"/>
          <a:ext cx="17256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40" name="Equation" r:id="rId7" imgW="723600" imgH="241200" progId="Equation.DSMT4">
                  <p:embed/>
                </p:oleObj>
              </mc:Choice>
              <mc:Fallback>
                <p:oleObj name="Equation" r:id="rId7" imgW="723600" imgH="241200" progId="Equation.DSMT4">
                  <p:embed/>
                  <p:pic>
                    <p:nvPicPr>
                      <p:cNvPr id="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2635" y="5139145"/>
                        <a:ext cx="172561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561201" y="5215672"/>
            <a:ext cx="10583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よって、</a:t>
            </a: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3591378" y="5210941"/>
            <a:ext cx="239681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・・・あとで使います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2282611" y="1596580"/>
            <a:ext cx="81624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406923"/>
              </p:ext>
            </p:extLst>
          </p:nvPr>
        </p:nvGraphicFramePr>
        <p:xfrm>
          <a:off x="3336427" y="1205442"/>
          <a:ext cx="2906712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41" name="Equation" r:id="rId9" imgW="1218960" imgH="457200" progId="Equation.DSMT4">
                  <p:embed/>
                </p:oleObj>
              </mc:Choice>
              <mc:Fallback>
                <p:oleObj name="Equation" r:id="rId9" imgW="1218960" imgH="457200" progId="Equation.DSMT4">
                  <p:embed/>
                  <p:pic>
                    <p:nvPicPr>
                      <p:cNvPr id="1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427" y="1205442"/>
                        <a:ext cx="2906712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358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501045" cy="590931"/>
          </a:xfrm>
        </p:spPr>
        <p:txBody>
          <a:bodyPr/>
          <a:lstStyle/>
          <a:p>
            <a:r>
              <a:rPr lang="en-US" altLang="ja-JP" dirty="0"/>
              <a:t>3 </a:t>
            </a:r>
            <a:r>
              <a:rPr lang="ja-JP" altLang="en-US" dirty="0"/>
              <a:t>成分</a:t>
            </a:r>
            <a:r>
              <a:rPr lang="ja-JP" altLang="en-US" dirty="0" smtClean="0"/>
              <a:t>モデル 式変形 </a:t>
            </a:r>
            <a:r>
              <a:rPr lang="en-US" altLang="ja-JP" b="1" dirty="0" smtClean="0"/>
              <a:t>E</a:t>
            </a:r>
            <a:r>
              <a:rPr lang="en-US" altLang="ja-JP" baseline="-25000" dirty="0" smtClean="0"/>
              <a:t>3</a:t>
            </a:r>
            <a:r>
              <a:rPr lang="en-US" altLang="ja-JP" b="1" dirty="0" smtClean="0"/>
              <a:t>w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=0 </a:t>
            </a:r>
            <a:r>
              <a:rPr lang="ja-JP" altLang="en-US" dirty="0"/>
              <a:t>の</a:t>
            </a:r>
            <a:r>
              <a:rPr lang="ja-JP" altLang="en-US" dirty="0" smtClean="0"/>
              <a:t>証明 </a:t>
            </a:r>
            <a:r>
              <a:rPr lang="en-US" altLang="ja-JP" dirty="0" smtClean="0"/>
              <a:t>1/2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266700" y="1828132"/>
            <a:ext cx="3663182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両辺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に右から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をかけると、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932183"/>
              </p:ext>
            </p:extLst>
          </p:nvPr>
        </p:nvGraphicFramePr>
        <p:xfrm>
          <a:off x="4044241" y="1157848"/>
          <a:ext cx="3425825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20" name="Equation" r:id="rId3" imgW="1434960" imgH="749160" progId="Equation.DSMT4">
                  <p:embed/>
                </p:oleObj>
              </mc:Choice>
              <mc:Fallback>
                <p:oleObj name="Equation" r:id="rId3" imgW="1434960" imgH="74916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241" y="1157848"/>
                        <a:ext cx="3425825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921091"/>
              </p:ext>
            </p:extLst>
          </p:nvPr>
        </p:nvGraphicFramePr>
        <p:xfrm>
          <a:off x="1706080" y="2438141"/>
          <a:ext cx="1306787" cy="483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21" name="Equation" r:id="rId5" imgW="609480" imgH="228600" progId="Equation.DSMT4">
                  <p:embed/>
                </p:oleObj>
              </mc:Choice>
              <mc:Fallback>
                <p:oleObj name="Equation" r:id="rId5" imgW="609480" imgH="228600" progId="Equation.DSMT4">
                  <p:embed/>
                  <p:pic>
                    <p:nvPicPr>
                      <p:cNvPr id="1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080" y="2438141"/>
                        <a:ext cx="1306787" cy="483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3127226" y="2467588"/>
            <a:ext cx="81624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6183489" y="2922196"/>
            <a:ext cx="23727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次のページで使います</a:t>
            </a:r>
            <a:endParaRPr lang="ja-JP" altLang="en-US" sz="20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858515"/>
              </p:ext>
            </p:extLst>
          </p:nvPr>
        </p:nvGraphicFramePr>
        <p:xfrm>
          <a:off x="3975824" y="4073219"/>
          <a:ext cx="2782176" cy="2143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22" name="Equation" r:id="rId7" imgW="1269720" imgH="990360" progId="Equation.DSMT4">
                  <p:embed/>
                </p:oleObj>
              </mc:Choice>
              <mc:Fallback>
                <p:oleObj name="Equation" r:id="rId7" imgW="1269720" imgH="990360" progId="Equation.DSMT4">
                  <p:embed/>
                  <p:pic>
                    <p:nvPicPr>
                      <p:cNvPr id="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824" y="4073219"/>
                        <a:ext cx="2782176" cy="2143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590868"/>
              </p:ext>
            </p:extLst>
          </p:nvPr>
        </p:nvGraphicFramePr>
        <p:xfrm>
          <a:off x="417338" y="5539191"/>
          <a:ext cx="2018501" cy="511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23" name="Equation" r:id="rId9" imgW="939600" imgH="241200" progId="Equation.DSMT4">
                  <p:embed/>
                </p:oleObj>
              </mc:Choice>
              <mc:Fallback>
                <p:oleObj name="Equation" r:id="rId9" imgW="939600" imgH="241200" progId="Equation.DSMT4">
                  <p:embed/>
                  <p:pic>
                    <p:nvPicPr>
                      <p:cNvPr id="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38" y="5539191"/>
                        <a:ext cx="2018501" cy="5114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2533086" y="5592286"/>
            <a:ext cx="81624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798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507585" cy="590931"/>
          </a:xfrm>
        </p:spPr>
        <p:txBody>
          <a:bodyPr/>
          <a:lstStyle/>
          <a:p>
            <a:r>
              <a:rPr lang="en-US" altLang="ja-JP" dirty="0"/>
              <a:t>3 </a:t>
            </a:r>
            <a:r>
              <a:rPr lang="ja-JP" altLang="en-US" dirty="0"/>
              <a:t>成分モデル 式変形 </a:t>
            </a:r>
            <a:r>
              <a:rPr lang="en-US" altLang="ja-JP" b="1" dirty="0" smtClean="0"/>
              <a:t>E</a:t>
            </a:r>
            <a:r>
              <a:rPr lang="en-US" altLang="ja-JP" baseline="-25000" dirty="0" smtClean="0"/>
              <a:t>3</a:t>
            </a:r>
            <a:r>
              <a:rPr lang="en-US" altLang="ja-JP" b="1" dirty="0" smtClean="0"/>
              <a:t>w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=0 </a:t>
            </a:r>
            <a:r>
              <a:rPr lang="ja-JP" altLang="en-US" dirty="0"/>
              <a:t>の</a:t>
            </a:r>
            <a:r>
              <a:rPr lang="ja-JP" altLang="en-US" dirty="0" smtClean="0"/>
              <a:t>証明 </a:t>
            </a:r>
            <a:r>
              <a:rPr lang="en-US" altLang="ja-JP" dirty="0" smtClean="0"/>
              <a:t>2/2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17</a:t>
            </a:fld>
            <a:endParaRPr lang="ja-JP" alt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47218"/>
              </p:ext>
            </p:extLst>
          </p:nvPr>
        </p:nvGraphicFramePr>
        <p:xfrm>
          <a:off x="2484438" y="3724275"/>
          <a:ext cx="3397250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8" name="Equation" r:id="rId3" imgW="1422360" imgH="711000" progId="Equation.DSMT4">
                  <p:embed/>
                </p:oleObj>
              </mc:Choice>
              <mc:Fallback>
                <p:oleObj name="Equation" r:id="rId3" imgW="1422360" imgH="7110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724275"/>
                        <a:ext cx="3397250" cy="167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281053"/>
              </p:ext>
            </p:extLst>
          </p:nvPr>
        </p:nvGraphicFramePr>
        <p:xfrm>
          <a:off x="274638" y="1312863"/>
          <a:ext cx="8662987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9" name="Equation" r:id="rId5" imgW="3632040" imgH="685800" progId="Equation.DSMT4">
                  <p:embed/>
                </p:oleObj>
              </mc:Choice>
              <mc:Fallback>
                <p:oleObj name="Equation" r:id="rId5" imgW="3632040" imgH="685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1312863"/>
                        <a:ext cx="8662987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851431" y="3724381"/>
            <a:ext cx="10583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よって、</a:t>
            </a: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3491236" y="2716572"/>
            <a:ext cx="454804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成分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モデルの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結果 </a:t>
            </a:r>
            <a:r>
              <a:rPr lang="en-US" altLang="ja-JP" sz="2400" b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p</a:t>
            </a:r>
            <a:r>
              <a:rPr lang="en-US" altLang="ja-JP" sz="2400" i="1" baseline="-250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400" baseline="300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lang="en-US" altLang="ja-JP" sz="2400" b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i="1" baseline="-250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=1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4059055" y="4974462"/>
            <a:ext cx="239681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・・・あとで使います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041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195379" cy="590931"/>
          </a:xfrm>
        </p:spPr>
        <p:txBody>
          <a:bodyPr/>
          <a:lstStyle/>
          <a:p>
            <a:r>
              <a:rPr lang="en-US" altLang="ja-JP" dirty="0"/>
              <a:t>3 </a:t>
            </a:r>
            <a:r>
              <a:rPr lang="ja-JP" altLang="en-US" dirty="0"/>
              <a:t>成分モデル 式変形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18</a:t>
            </a:fld>
            <a:endParaRPr lang="ja-JP" altLang="en-US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348363"/>
              </p:ext>
            </p:extLst>
          </p:nvPr>
        </p:nvGraphicFramePr>
        <p:xfrm>
          <a:off x="531813" y="1524000"/>
          <a:ext cx="145573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62" name="Equation" r:id="rId3" imgW="609480" imgH="241200" progId="Equation.DSMT4">
                  <p:embed/>
                </p:oleObj>
              </mc:Choice>
              <mc:Fallback>
                <p:oleObj name="Equation" r:id="rId3" imgW="609480" imgH="2412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1524000"/>
                        <a:ext cx="1455737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561201" y="2915110"/>
            <a:ext cx="10583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よって、</a:t>
            </a: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271244"/>
              </p:ext>
            </p:extLst>
          </p:nvPr>
        </p:nvGraphicFramePr>
        <p:xfrm>
          <a:off x="1601788" y="2843213"/>
          <a:ext cx="17557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63" name="Equation" r:id="rId5" imgW="736560" imgH="241200" progId="Equation.DSMT4">
                  <p:embed/>
                </p:oleObj>
              </mc:Choice>
              <mc:Fallback>
                <p:oleObj name="Equation" r:id="rId5" imgW="736560" imgH="24120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2843213"/>
                        <a:ext cx="175577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507413" y="4129219"/>
            <a:ext cx="8410508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の各成分は互いに無相関なので、どの成分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lang="en-US" altLang="ja-JP" sz="2400" i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も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と直交する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519789"/>
              </p:ext>
            </p:extLst>
          </p:nvPr>
        </p:nvGraphicFramePr>
        <p:xfrm>
          <a:off x="1728788" y="5138738"/>
          <a:ext cx="17557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64" name="Equation" r:id="rId7" imgW="736560" imgH="241200" progId="Equation.DSMT4">
                  <p:embed/>
                </p:oleObj>
              </mc:Choice>
              <mc:Fallback>
                <p:oleObj name="Equation" r:id="rId7" imgW="736560" imgH="241200" progId="Equation.DSMT4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788" y="5138738"/>
                        <a:ext cx="175577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561201" y="5215672"/>
            <a:ext cx="10583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よって、</a:t>
            </a: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3591378" y="5210941"/>
            <a:ext cx="239681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・・・あとで使います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2282611" y="1596580"/>
            <a:ext cx="81624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777998"/>
              </p:ext>
            </p:extLst>
          </p:nvPr>
        </p:nvGraphicFramePr>
        <p:xfrm>
          <a:off x="3306763" y="1204913"/>
          <a:ext cx="2967037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65" name="Equation" r:id="rId9" imgW="1244520" imgH="457200" progId="Equation.DSMT4">
                  <p:embed/>
                </p:oleObj>
              </mc:Choice>
              <mc:Fallback>
                <p:oleObj name="Equation" r:id="rId9" imgW="1244520" imgH="457200" progId="Equation.DSMT4">
                  <p:embed/>
                  <p:pic>
                    <p:nvPicPr>
                      <p:cNvPr id="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3" y="1204913"/>
                        <a:ext cx="2967037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681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107996" cy="590931"/>
          </a:xfrm>
        </p:spPr>
        <p:txBody>
          <a:bodyPr/>
          <a:lstStyle/>
          <a:p>
            <a:r>
              <a:rPr kumimoji="1" lang="ja-JP" altLang="en-US" dirty="0" smtClean="0"/>
              <a:t>前提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434488" cy="1421928"/>
          </a:xfrm>
        </p:spPr>
        <p:txBody>
          <a:bodyPr/>
          <a:lstStyle/>
          <a:p>
            <a:r>
              <a:rPr lang="ja-JP" altLang="en-US" dirty="0"/>
              <a:t>部分的最小二乗</a:t>
            </a:r>
            <a:r>
              <a:rPr lang="ja-JP" altLang="en-US" dirty="0" smtClean="0"/>
              <a:t>回帰 </a:t>
            </a:r>
            <a:r>
              <a:rPr lang="en-US" altLang="ja-JP" dirty="0" smtClean="0"/>
              <a:t>(Partial </a:t>
            </a:r>
            <a:r>
              <a:rPr lang="en-US" altLang="ja-JP" dirty="0"/>
              <a:t>Least Squares </a:t>
            </a:r>
            <a:r>
              <a:rPr lang="en-US" altLang="ja-JP" dirty="0" smtClean="0"/>
              <a:t>Regression,</a:t>
            </a:r>
            <a:br>
              <a:rPr lang="en-US" altLang="ja-JP" dirty="0" smtClean="0"/>
            </a:br>
            <a:r>
              <a:rPr lang="en-US" altLang="ja-JP" dirty="0" smtClean="0"/>
              <a:t>PLS) </a:t>
            </a:r>
            <a:r>
              <a:rPr lang="ja-JP" altLang="en-US" dirty="0" smtClean="0"/>
              <a:t>の以下の記事を読んでいることが前提です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>
                <a:hlinkClick r:id="rId2"/>
              </a:rPr>
              <a:t>https://datachemeng.com/partialleastsquares</a:t>
            </a:r>
            <a:r>
              <a:rPr lang="en-US" altLang="ja-JP" dirty="0" smtClean="0">
                <a:hlinkClick r:id="rId2"/>
              </a:rPr>
              <a:t>/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2169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754046" cy="590931"/>
          </a:xfrm>
        </p:spPr>
        <p:txBody>
          <a:bodyPr/>
          <a:lstStyle/>
          <a:p>
            <a:r>
              <a:rPr lang="en-US" altLang="ja-JP" dirty="0" smtClean="0"/>
              <a:t>3 </a:t>
            </a:r>
            <a:r>
              <a:rPr lang="ja-JP" altLang="en-US" dirty="0"/>
              <a:t>成分モデル 式</a:t>
            </a:r>
            <a:r>
              <a:rPr lang="ja-JP" altLang="en-US" dirty="0" smtClean="0"/>
              <a:t>変形 </a:t>
            </a:r>
            <a:r>
              <a:rPr lang="en-US" altLang="ja-JP" b="1" dirty="0" smtClean="0"/>
              <a:t>E</a:t>
            </a:r>
            <a:r>
              <a:rPr lang="en-US" altLang="ja-JP" baseline="-25000" dirty="0" smtClean="0"/>
              <a:t>3</a:t>
            </a:r>
            <a:r>
              <a:rPr lang="en-US" altLang="ja-JP" b="1" dirty="0" smtClean="0"/>
              <a:t>w</a:t>
            </a:r>
            <a:r>
              <a:rPr lang="en-US" altLang="ja-JP" baseline="-25000" dirty="0" smtClean="0"/>
              <a:t>3</a:t>
            </a:r>
            <a:r>
              <a:rPr lang="en-US" altLang="ja-JP" dirty="0" smtClean="0"/>
              <a:t>=0 </a:t>
            </a:r>
            <a:r>
              <a:rPr lang="ja-JP" altLang="en-US" dirty="0"/>
              <a:t>の証明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19</a:t>
            </a:fld>
            <a:endParaRPr lang="ja-JP" altLang="en-US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627675"/>
              </p:ext>
            </p:extLst>
          </p:nvPr>
        </p:nvGraphicFramePr>
        <p:xfrm>
          <a:off x="4708525" y="1171575"/>
          <a:ext cx="34258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06" name="Equation" r:id="rId3" imgW="1434960" imgH="965160" progId="Equation.DSMT4">
                  <p:embed/>
                </p:oleObj>
              </mc:Choice>
              <mc:Fallback>
                <p:oleObj name="Equation" r:id="rId3" imgW="1434960" imgH="965160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8525" y="1171575"/>
                        <a:ext cx="3425825" cy="227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687532" y="1882861"/>
            <a:ext cx="3663182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両辺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に右から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をかけると、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379138"/>
              </p:ext>
            </p:extLst>
          </p:nvPr>
        </p:nvGraphicFramePr>
        <p:xfrm>
          <a:off x="2028825" y="2413000"/>
          <a:ext cx="13620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07" name="Equation" r:id="rId5" imgW="571320" imgH="241200" progId="Equation.DSMT4">
                  <p:embed/>
                </p:oleObj>
              </mc:Choice>
              <mc:Fallback>
                <p:oleObj name="Equation" r:id="rId5" imgW="571320" imgH="241200" progId="Equation.DSMT4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2413000"/>
                        <a:ext cx="13620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623086"/>
              </p:ext>
            </p:extLst>
          </p:nvPr>
        </p:nvGraphicFramePr>
        <p:xfrm>
          <a:off x="181428" y="2427288"/>
          <a:ext cx="15128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08" name="Equation" r:id="rId7" imgW="634680" imgH="228600" progId="Equation.DSMT4">
                  <p:embed/>
                </p:oleObj>
              </mc:Choice>
              <mc:Fallback>
                <p:oleObj name="Equation" r:id="rId7" imgW="634680" imgH="22860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28" y="2427288"/>
                        <a:ext cx="151288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3534465" y="2485410"/>
            <a:ext cx="81624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6236855" y="3019663"/>
            <a:ext cx="239681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・・・あとで使います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46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657044" cy="590931"/>
          </a:xfrm>
        </p:spPr>
        <p:txBody>
          <a:bodyPr/>
          <a:lstStyle/>
          <a:p>
            <a:r>
              <a:rPr lang="en-US" altLang="ja-JP" dirty="0" smtClean="0"/>
              <a:t>3 </a:t>
            </a:r>
            <a:r>
              <a:rPr lang="ja-JP" altLang="en-US" dirty="0"/>
              <a:t>成分モデル 回帰係数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71186" y="1749141"/>
            <a:ext cx="5436104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両辺に右から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(=[</a:t>
            </a:r>
            <a:r>
              <a:rPr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])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をかける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と、</a:t>
            </a:r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761992"/>
              </p:ext>
            </p:extLst>
          </p:nvPr>
        </p:nvGraphicFramePr>
        <p:xfrm>
          <a:off x="4565062" y="1103415"/>
          <a:ext cx="4549775" cy="251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78" name="Equation" r:id="rId3" imgW="1904760" imgH="1066680" progId="Equation.DSMT4">
                  <p:embed/>
                </p:oleObj>
              </mc:Choice>
              <mc:Fallback>
                <p:oleObj name="Equation" r:id="rId3" imgW="1904760" imgH="1066680" progId="Equation.DSMT4">
                  <p:embed/>
                  <p:pic>
                    <p:nvPicPr>
                      <p:cNvPr id="1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062" y="1103415"/>
                        <a:ext cx="4549775" cy="251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327744"/>
              </p:ext>
            </p:extLst>
          </p:nvPr>
        </p:nvGraphicFramePr>
        <p:xfrm>
          <a:off x="1125538" y="4040188"/>
          <a:ext cx="16637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79" name="Equation" r:id="rId5" imgW="698400" imgH="228600" progId="Equation.DSMT4">
                  <p:embed/>
                </p:oleObj>
              </mc:Choice>
              <mc:Fallback>
                <p:oleObj name="Equation" r:id="rId5" imgW="698400" imgH="228600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4040188"/>
                        <a:ext cx="16637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4700221" y="5704041"/>
            <a:ext cx="10583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よって、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703066"/>
              </p:ext>
            </p:extLst>
          </p:nvPr>
        </p:nvGraphicFramePr>
        <p:xfrm>
          <a:off x="1123950" y="5006975"/>
          <a:ext cx="3032125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80" name="Equation" r:id="rId7" imgW="1269720" imgH="533160" progId="Equation.DSMT4">
                  <p:embed/>
                </p:oleObj>
              </mc:Choice>
              <mc:Fallback>
                <p:oleObj name="Equation" r:id="rId7" imgW="1269720" imgH="533160" progId="Equation.DSMT4">
                  <p:embed/>
                  <p:pic>
                    <p:nvPicPr>
                      <p:cNvPr id="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5006975"/>
                        <a:ext cx="3032125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6286716" y="5500123"/>
          <a:ext cx="24828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81" name="数式" r:id="rId9" imgW="1040948" imgH="266584" progId="Equation.3">
                  <p:embed/>
                </p:oleObj>
              </mc:Choice>
              <mc:Fallback>
                <p:oleObj name="数式" r:id="rId9" imgW="1040948" imgH="266584" progId="Equation.3">
                  <p:embed/>
                  <p:pic>
                    <p:nvPicPr>
                      <p:cNvPr id="1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716" y="5500123"/>
                        <a:ext cx="24828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773418"/>
              </p:ext>
            </p:extLst>
          </p:nvPr>
        </p:nvGraphicFramePr>
        <p:xfrm>
          <a:off x="781863" y="2306143"/>
          <a:ext cx="370046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82" name="Equation" r:id="rId11" imgW="1549080" imgH="228600" progId="Equation.DSMT4">
                  <p:embed/>
                </p:oleObj>
              </mc:Choice>
              <mc:Fallback>
                <p:oleObj name="Equation" r:id="rId11" imgW="1549080" imgH="228600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863" y="2306143"/>
                        <a:ext cx="3700463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4619903" y="2349988"/>
            <a:ext cx="81624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181428" y="2877937"/>
            <a:ext cx="3996607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両辺に右から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P</a:t>
            </a:r>
            <a:r>
              <a:rPr lang="en-US" altLang="ja-JP" sz="24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の逆行列を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かける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と、</a:t>
            </a:r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3459242" y="4052899"/>
            <a:ext cx="5543505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の計算値 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誤差以外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とすると、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837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090403" cy="590931"/>
          </a:xfrm>
        </p:spPr>
        <p:txBody>
          <a:bodyPr/>
          <a:lstStyle/>
          <a:p>
            <a:r>
              <a:rPr lang="en-US" altLang="ja-JP" i="1" dirty="0" smtClean="0"/>
              <a:t>a</a:t>
            </a:r>
            <a:r>
              <a:rPr lang="en-US" altLang="ja-JP" dirty="0" smtClean="0"/>
              <a:t> </a:t>
            </a:r>
            <a:r>
              <a:rPr lang="ja-JP" altLang="en-US" dirty="0"/>
              <a:t>成分モデル 基本式と証明したいこと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31611" y="1678639"/>
            <a:ext cx="110799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基本式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378759" y="4889461"/>
            <a:ext cx="1749197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を証明します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46305"/>
              </p:ext>
            </p:extLst>
          </p:nvPr>
        </p:nvGraphicFramePr>
        <p:xfrm>
          <a:off x="2478475" y="4027848"/>
          <a:ext cx="1455738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1" name="Equation" r:id="rId3" imgW="609480" imgH="914400" progId="Equation.DSMT4">
                  <p:embed/>
                </p:oleObj>
              </mc:Choice>
              <mc:Fallback>
                <p:oleObj name="Equation" r:id="rId3" imgW="609480" imgH="91440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475" y="4027848"/>
                        <a:ext cx="1455738" cy="215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950589"/>
              </p:ext>
            </p:extLst>
          </p:nvPr>
        </p:nvGraphicFramePr>
        <p:xfrm>
          <a:off x="2478475" y="1678639"/>
          <a:ext cx="46069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2" name="Equation" r:id="rId5" imgW="1930320" imgH="241200" progId="Equation.DSMT4">
                  <p:embed/>
                </p:oleObj>
              </mc:Choice>
              <mc:Fallback>
                <p:oleObj name="Equation" r:id="rId5" imgW="1930320" imgH="241200" progId="Equation.DSMT4">
                  <p:embed/>
                  <p:pic>
                    <p:nvPicPr>
                      <p:cNvPr id="8090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475" y="1678639"/>
                        <a:ext cx="460692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436261"/>
              </p:ext>
            </p:extLst>
          </p:nvPr>
        </p:nvGraphicFramePr>
        <p:xfrm>
          <a:off x="2478475" y="2605739"/>
          <a:ext cx="42100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3" name="Equation" r:id="rId7" imgW="1765080" imgH="228600" progId="Equation.DSMT4">
                  <p:embed/>
                </p:oleObj>
              </mc:Choice>
              <mc:Fallback>
                <p:oleObj name="Equation" r:id="rId7" imgW="1765080" imgH="228600" progId="Equation.DSMT4">
                  <p:embed/>
                  <p:pic>
                    <p:nvPicPr>
                      <p:cNvPr id="8090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475" y="2605739"/>
                        <a:ext cx="42100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5605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356775" cy="590931"/>
          </a:xfrm>
        </p:spPr>
        <p:txBody>
          <a:bodyPr/>
          <a:lstStyle/>
          <a:p>
            <a:r>
              <a:rPr lang="en-US" altLang="ja-JP" i="1" dirty="0" smtClean="0"/>
              <a:t>a</a:t>
            </a:r>
            <a:r>
              <a:rPr lang="en-US" altLang="ja-JP" dirty="0" smtClean="0"/>
              <a:t> </a:t>
            </a:r>
            <a:r>
              <a:rPr lang="ja-JP" altLang="en-US" dirty="0"/>
              <a:t>成分モデル 式</a:t>
            </a:r>
            <a:r>
              <a:rPr lang="ja-JP" altLang="en-US" dirty="0" smtClean="0"/>
              <a:t>変形 </a:t>
            </a:r>
            <a:r>
              <a:rPr lang="en-US" altLang="ja-JP" b="1" dirty="0" err="1" smtClean="0"/>
              <a:t>E</a:t>
            </a:r>
            <a:r>
              <a:rPr lang="en-US" altLang="ja-JP" i="1" baseline="-25000" dirty="0" err="1" smtClean="0"/>
              <a:t>a</a:t>
            </a:r>
            <a:r>
              <a:rPr lang="en-US" altLang="ja-JP" b="1" dirty="0" err="1" smtClean="0"/>
              <a:t>w</a:t>
            </a:r>
            <a:r>
              <a:rPr lang="en-US" altLang="ja-JP" i="1" baseline="-25000" dirty="0" err="1" smtClean="0"/>
              <a:t>i</a:t>
            </a:r>
            <a:r>
              <a:rPr lang="en-US" altLang="ja-JP" dirty="0" smtClean="0"/>
              <a:t>=0 </a:t>
            </a:r>
            <a:r>
              <a:rPr lang="ja-JP" altLang="en-US" dirty="0"/>
              <a:t>の</a:t>
            </a:r>
            <a:r>
              <a:rPr lang="ja-JP" altLang="en-US" dirty="0" smtClean="0"/>
              <a:t>証明 </a:t>
            </a:r>
            <a:r>
              <a:rPr lang="en-US" altLang="ja-JP" dirty="0" smtClean="0"/>
              <a:t>1/4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266700" y="1828132"/>
            <a:ext cx="493757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両辺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に右から </a:t>
            </a:r>
            <a:r>
              <a:rPr lang="en-US" altLang="ja-JP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i="1" baseline="-25000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(1 ≤ </a:t>
            </a:r>
            <a:r>
              <a:rPr lang="en-US" altLang="ja-JP" sz="2400" i="1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≤ </a:t>
            </a:r>
            <a:r>
              <a:rPr lang="en-US" altLang="ja-JP" sz="2400" i="1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をかける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と、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14231"/>
              </p:ext>
            </p:extLst>
          </p:nvPr>
        </p:nvGraphicFramePr>
        <p:xfrm>
          <a:off x="5260374" y="1103682"/>
          <a:ext cx="3517900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23" name="Equation" r:id="rId3" imgW="1473120" imgH="482400" progId="Equation.DSMT4">
                  <p:embed/>
                </p:oleObj>
              </mc:Choice>
              <mc:Fallback>
                <p:oleObj name="Equation" r:id="rId3" imgW="1473120" imgH="48240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374" y="1103682"/>
                        <a:ext cx="3517900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533928"/>
              </p:ext>
            </p:extLst>
          </p:nvPr>
        </p:nvGraphicFramePr>
        <p:xfrm>
          <a:off x="4828668" y="3227961"/>
          <a:ext cx="3365500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24" name="Equation" r:id="rId5" imgW="1536480" imgH="990360" progId="Equation.DSMT4">
                  <p:embed/>
                </p:oleObj>
              </mc:Choice>
              <mc:Fallback>
                <p:oleObj name="Equation" r:id="rId5" imgW="1536480" imgH="990360" progId="Equation.DSMT4">
                  <p:embed/>
                  <p:pic>
                    <p:nvPicPr>
                      <p:cNvPr id="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8668" y="3227961"/>
                        <a:ext cx="3365500" cy="214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71896"/>
              </p:ext>
            </p:extLst>
          </p:nvPr>
        </p:nvGraphicFramePr>
        <p:xfrm>
          <a:off x="266700" y="4665081"/>
          <a:ext cx="259238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25" name="Equation" r:id="rId7" imgW="1206360" imgH="241200" progId="Equation.DSMT4">
                  <p:embed/>
                </p:oleObj>
              </mc:Choice>
              <mc:Fallback>
                <p:oleObj name="Equation" r:id="rId7" imgW="1206360" imgH="241200" progId="Equation.DSMT4">
                  <p:embed/>
                  <p:pic>
                    <p:nvPicPr>
                      <p:cNvPr id="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4665081"/>
                        <a:ext cx="2592387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2955788" y="4708302"/>
            <a:ext cx="81624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072978"/>
              </p:ext>
            </p:extLst>
          </p:nvPr>
        </p:nvGraphicFramePr>
        <p:xfrm>
          <a:off x="4828668" y="5530157"/>
          <a:ext cx="43307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26" name="Equation" r:id="rId9" imgW="1815840" imgH="495000" progId="Equation.DSMT4">
                  <p:embed/>
                </p:oleObj>
              </mc:Choice>
              <mc:Fallback>
                <p:oleObj name="Equation" r:id="rId9" imgW="1815840" imgH="495000" progId="Equation.DSMT4">
                  <p:embed/>
                  <p:pic>
                    <p:nvPicPr>
                      <p:cNvPr id="8499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8668" y="5530157"/>
                        <a:ext cx="4330700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0" y="5932395"/>
            <a:ext cx="493757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両辺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に右から </a:t>
            </a:r>
            <a:r>
              <a:rPr lang="en-US" altLang="ja-JP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i="1" baseline="-25000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(1 ≤ </a:t>
            </a:r>
            <a:r>
              <a:rPr lang="en-US" altLang="ja-JP" sz="2400" i="1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≤ </a:t>
            </a:r>
            <a:r>
              <a:rPr lang="en-US" altLang="ja-JP" sz="2400" i="1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をかける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と、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366322" y="2350894"/>
            <a:ext cx="15295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後で使います</a:t>
            </a:r>
            <a:endParaRPr lang="ja-JP" altLang="en-US" sz="20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787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350043" cy="590931"/>
          </a:xfrm>
        </p:spPr>
        <p:txBody>
          <a:bodyPr/>
          <a:lstStyle/>
          <a:p>
            <a:r>
              <a:rPr lang="en-US" altLang="ja-JP" i="1" dirty="0" smtClean="0"/>
              <a:t>a</a:t>
            </a:r>
            <a:r>
              <a:rPr lang="en-US" altLang="ja-JP" dirty="0" smtClean="0"/>
              <a:t> </a:t>
            </a:r>
            <a:r>
              <a:rPr lang="ja-JP" altLang="en-US" dirty="0"/>
              <a:t>成分モデル 式</a:t>
            </a:r>
            <a:r>
              <a:rPr lang="ja-JP" altLang="en-US" dirty="0" smtClean="0"/>
              <a:t>変形 </a:t>
            </a:r>
            <a:r>
              <a:rPr lang="en-US" altLang="ja-JP" b="1" dirty="0" err="1" smtClean="0"/>
              <a:t>E</a:t>
            </a:r>
            <a:r>
              <a:rPr lang="en-US" altLang="ja-JP" i="1" baseline="-25000" dirty="0" err="1" smtClean="0"/>
              <a:t>a</a:t>
            </a:r>
            <a:r>
              <a:rPr lang="en-US" altLang="ja-JP" b="1" dirty="0" err="1" smtClean="0"/>
              <a:t>w</a:t>
            </a:r>
            <a:r>
              <a:rPr lang="en-US" altLang="ja-JP" i="1" baseline="-25000" dirty="0" err="1" smtClean="0"/>
              <a:t>i</a:t>
            </a:r>
            <a:r>
              <a:rPr lang="en-US" altLang="ja-JP" dirty="0" smtClean="0"/>
              <a:t>=0 </a:t>
            </a:r>
            <a:r>
              <a:rPr lang="ja-JP" altLang="en-US" dirty="0"/>
              <a:t>の</a:t>
            </a:r>
            <a:r>
              <a:rPr lang="ja-JP" altLang="en-US" dirty="0" smtClean="0"/>
              <a:t>証明 </a:t>
            </a:r>
            <a:r>
              <a:rPr lang="en-US" altLang="ja-JP" dirty="0" smtClean="0"/>
              <a:t>2/4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23</a:t>
            </a:fld>
            <a:endParaRPr lang="ja-JP" altLang="en-US"/>
          </a:p>
        </p:txBody>
      </p:sp>
      <p:graphicFrame>
        <p:nvGraphicFramePr>
          <p:cNvPr id="2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225833"/>
              </p:ext>
            </p:extLst>
          </p:nvPr>
        </p:nvGraphicFramePr>
        <p:xfrm>
          <a:off x="3500607" y="1457243"/>
          <a:ext cx="457200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2" name="Equation" r:id="rId3" imgW="1917360" imgH="914400" progId="Equation.DSMT4">
                  <p:embed/>
                </p:oleObj>
              </mc:Choice>
              <mc:Fallback>
                <p:oleObj name="Equation" r:id="rId3" imgW="1917360" imgH="914400" progId="Equation.DSMT4">
                  <p:embed/>
                  <p:pic>
                    <p:nvPicPr>
                      <p:cNvPr id="2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607" y="1457243"/>
                        <a:ext cx="4572000" cy="215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181428" y="2919070"/>
            <a:ext cx="2986715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a-1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は無相関より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4087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343503" cy="590931"/>
          </a:xfrm>
        </p:spPr>
        <p:txBody>
          <a:bodyPr/>
          <a:lstStyle/>
          <a:p>
            <a:r>
              <a:rPr lang="en-US" altLang="ja-JP" i="1" dirty="0"/>
              <a:t>a</a:t>
            </a:r>
            <a:r>
              <a:rPr lang="en-US" altLang="ja-JP" dirty="0"/>
              <a:t> </a:t>
            </a:r>
            <a:r>
              <a:rPr lang="ja-JP" altLang="en-US" dirty="0"/>
              <a:t>成分モデル 式変形 </a:t>
            </a:r>
            <a:r>
              <a:rPr lang="en-US" altLang="ja-JP" b="1" dirty="0" err="1"/>
              <a:t>E</a:t>
            </a:r>
            <a:r>
              <a:rPr lang="en-US" altLang="ja-JP" i="1" baseline="-25000" dirty="0" err="1"/>
              <a:t>a</a:t>
            </a:r>
            <a:r>
              <a:rPr lang="en-US" altLang="ja-JP" b="1" dirty="0" err="1"/>
              <a:t>w</a:t>
            </a:r>
            <a:r>
              <a:rPr lang="en-US" altLang="ja-JP" i="1" baseline="-25000" dirty="0" err="1"/>
              <a:t>i</a:t>
            </a:r>
            <a:r>
              <a:rPr lang="en-US" altLang="ja-JP" dirty="0"/>
              <a:t>=0 </a:t>
            </a:r>
            <a:r>
              <a:rPr lang="ja-JP" altLang="en-US" dirty="0"/>
              <a:t>の</a:t>
            </a:r>
            <a:r>
              <a:rPr lang="ja-JP" altLang="en-US" dirty="0" smtClean="0"/>
              <a:t>証明 </a:t>
            </a:r>
            <a:r>
              <a:rPr lang="en-US" altLang="ja-JP" dirty="0" smtClean="0"/>
              <a:t>3/4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24</a:t>
            </a:fld>
            <a:endParaRPr lang="ja-JP" altLang="en-US"/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341078"/>
              </p:ext>
            </p:extLst>
          </p:nvPr>
        </p:nvGraphicFramePr>
        <p:xfrm>
          <a:off x="1563594" y="3791926"/>
          <a:ext cx="202882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8" name="Equation" r:id="rId3" imgW="850680" imgH="253800" progId="Equation.DSMT4">
                  <p:embed/>
                </p:oleObj>
              </mc:Choice>
              <mc:Fallback>
                <p:oleObj name="Equation" r:id="rId3" imgW="850680" imgH="253800" progId="Equation.DSMT4">
                  <p:embed/>
                  <p:pic>
                    <p:nvPicPr>
                      <p:cNvPr id="8909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594" y="3791926"/>
                        <a:ext cx="202882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995415"/>
              </p:ext>
            </p:extLst>
          </p:nvPr>
        </p:nvGraphicFramePr>
        <p:xfrm>
          <a:off x="1563594" y="4428966"/>
          <a:ext cx="31781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9" name="Equation" r:id="rId5" imgW="1333440" imgH="469800" progId="Equation.DSMT4">
                  <p:embed/>
                </p:oleObj>
              </mc:Choice>
              <mc:Fallback>
                <p:oleObj name="Equation" r:id="rId5" imgW="1333440" imgH="469800" progId="Equation.DSMT4">
                  <p:embed/>
                  <p:pic>
                    <p:nvPicPr>
                      <p:cNvPr id="8909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594" y="4428966"/>
                        <a:ext cx="317817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181428" y="3877407"/>
            <a:ext cx="10583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つまり、</a:t>
            </a: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275211" y="5753520"/>
            <a:ext cx="685957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= 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3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のときはすでに証明したので、数学的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帰納法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275211" y="1292579"/>
            <a:ext cx="2651688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i="1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j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=1, 2, ..., </a:t>
            </a:r>
            <a:r>
              <a:rPr lang="en-US" altLang="ja-JP" sz="24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–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1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で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255008"/>
              </p:ext>
            </p:extLst>
          </p:nvPr>
        </p:nvGraphicFramePr>
        <p:xfrm>
          <a:off x="2996458" y="1187451"/>
          <a:ext cx="139382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0" name="Equation" r:id="rId7" imgW="583920" imgH="253800" progId="Equation.DSMT4">
                  <p:embed/>
                </p:oleObj>
              </mc:Choice>
              <mc:Fallback>
                <p:oleObj name="Equation" r:id="rId7" imgW="583920" imgH="253800" progId="Equation.DSMT4">
                  <p:embed/>
                  <p:pic>
                    <p:nvPicPr>
                      <p:cNvPr id="1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6458" y="1187451"/>
                        <a:ext cx="139382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4741769" y="1292579"/>
            <a:ext cx="188865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と仮定する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976560"/>
              </p:ext>
            </p:extLst>
          </p:nvPr>
        </p:nvGraphicFramePr>
        <p:xfrm>
          <a:off x="1397334" y="1855776"/>
          <a:ext cx="29083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1" name="Equation" r:id="rId9" imgW="1218960" imgH="482400" progId="Equation.DSMT4">
                  <p:embed/>
                </p:oleObj>
              </mc:Choice>
              <mc:Fallback>
                <p:oleObj name="Equation" r:id="rId9" imgW="1218960" imgH="482400" progId="Equation.DSMT4">
                  <p:embed/>
                  <p:pic>
                    <p:nvPicPr>
                      <p:cNvPr id="1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334" y="1855776"/>
                        <a:ext cx="2908300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4656976" y="2171396"/>
            <a:ext cx="611065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</a:t>
            </a:r>
          </a:p>
        </p:txBody>
      </p:sp>
      <p:graphicFrame>
        <p:nvGraphicFramePr>
          <p:cNvPr id="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329966"/>
              </p:ext>
            </p:extLst>
          </p:nvPr>
        </p:nvGraphicFramePr>
        <p:xfrm>
          <a:off x="5674059" y="2125651"/>
          <a:ext cx="17272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2" name="Equation" r:id="rId11" imgW="723600" imgH="253800" progId="Equation.DSMT4">
                  <p:embed/>
                </p:oleObj>
              </mc:Choice>
              <mc:Fallback>
                <p:oleObj name="Equation" r:id="rId11" imgW="723600" imgH="253800" progId="Equation.DSMT4">
                  <p:embed/>
                  <p:pic>
                    <p:nvPicPr>
                      <p:cNvPr id="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4059" y="2125651"/>
                        <a:ext cx="17272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100380" y="3117098"/>
            <a:ext cx="8410508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の各成分は互いに無相関なので、どの成分 </a:t>
            </a:r>
            <a:r>
              <a:rPr lang="en-US" altLang="ja-JP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lang="en-US" altLang="ja-JP" sz="2400" i="1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j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も </a:t>
            </a:r>
            <a:r>
              <a:rPr lang="en-US" altLang="ja-JP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r>
              <a:rPr lang="en-US" altLang="ja-JP" sz="2400" i="1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j</a:t>
            </a:r>
            <a:r>
              <a:rPr lang="en-US" altLang="ja-JP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i="1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と直交する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181428" y="4807539"/>
            <a:ext cx="10583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よって、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121627"/>
              </p:ext>
            </p:extLst>
          </p:nvPr>
        </p:nvGraphicFramePr>
        <p:xfrm>
          <a:off x="7218363" y="5681724"/>
          <a:ext cx="13938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3" name="Equation" r:id="rId13" imgW="583920" imgH="241200" progId="Equation.DSMT4">
                  <p:embed/>
                </p:oleObj>
              </mc:Choice>
              <mc:Fallback>
                <p:oleObj name="Equation" r:id="rId13" imgW="583920" imgH="241200" progId="Equation.DSMT4">
                  <p:embed/>
                  <p:pic>
                    <p:nvPicPr>
                      <p:cNvPr id="2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8363" y="5681724"/>
                        <a:ext cx="139382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78459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343503" cy="590931"/>
          </a:xfrm>
        </p:spPr>
        <p:txBody>
          <a:bodyPr/>
          <a:lstStyle/>
          <a:p>
            <a:r>
              <a:rPr lang="en-US" altLang="ja-JP" i="1" dirty="0"/>
              <a:t>a</a:t>
            </a:r>
            <a:r>
              <a:rPr lang="en-US" altLang="ja-JP" dirty="0"/>
              <a:t> </a:t>
            </a:r>
            <a:r>
              <a:rPr lang="ja-JP" altLang="en-US" dirty="0"/>
              <a:t>成分モデル 式変形 </a:t>
            </a:r>
            <a:r>
              <a:rPr lang="en-US" altLang="ja-JP" b="1" dirty="0" err="1"/>
              <a:t>E</a:t>
            </a:r>
            <a:r>
              <a:rPr lang="en-US" altLang="ja-JP" i="1" baseline="-25000" dirty="0" err="1"/>
              <a:t>a</a:t>
            </a:r>
            <a:r>
              <a:rPr lang="en-US" altLang="ja-JP" b="1" dirty="0" err="1"/>
              <a:t>w</a:t>
            </a:r>
            <a:r>
              <a:rPr lang="en-US" altLang="ja-JP" i="1" baseline="-25000" dirty="0" err="1"/>
              <a:t>i</a:t>
            </a:r>
            <a:r>
              <a:rPr lang="en-US" altLang="ja-JP" dirty="0"/>
              <a:t>=0 </a:t>
            </a:r>
            <a:r>
              <a:rPr lang="ja-JP" altLang="en-US" dirty="0"/>
              <a:t>の</a:t>
            </a:r>
            <a:r>
              <a:rPr lang="ja-JP" altLang="en-US" dirty="0" smtClean="0"/>
              <a:t>証明 </a:t>
            </a:r>
            <a:r>
              <a:rPr lang="en-US" altLang="ja-JP" dirty="0" smtClean="0"/>
              <a:t>4/4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25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789394"/>
              </p:ext>
            </p:extLst>
          </p:nvPr>
        </p:nvGraphicFramePr>
        <p:xfrm>
          <a:off x="3244930" y="1257300"/>
          <a:ext cx="35179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7" name="Equation" r:id="rId3" imgW="1473120" imgH="482400" progId="Equation.DSMT4">
                  <p:embed/>
                </p:oleObj>
              </mc:Choice>
              <mc:Fallback>
                <p:oleObj name="Equation" r:id="rId3" imgW="1473120" imgH="48240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930" y="1257300"/>
                        <a:ext cx="3517900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1383891" y="1333178"/>
            <a:ext cx="150874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p. 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22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797765"/>
              </p:ext>
            </p:extLst>
          </p:nvPr>
        </p:nvGraphicFramePr>
        <p:xfrm>
          <a:off x="620165" y="1827212"/>
          <a:ext cx="139382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8" name="Equation" r:id="rId5" imgW="583920" imgH="241200" progId="Equation.DSMT4">
                  <p:embed/>
                </p:oleObj>
              </mc:Choice>
              <mc:Fallback>
                <p:oleObj name="Equation" r:id="rId5" imgW="583920" imgH="241200" progId="Equation.DSMT4">
                  <p:embed/>
                  <p:pic>
                    <p:nvPicPr>
                      <p:cNvPr id="2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165" y="1827212"/>
                        <a:ext cx="139382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2064679" y="1899802"/>
            <a:ext cx="81624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929459"/>
              </p:ext>
            </p:extLst>
          </p:nvPr>
        </p:nvGraphicFramePr>
        <p:xfrm>
          <a:off x="2552060" y="2954931"/>
          <a:ext cx="55800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9" name="Equation" r:id="rId7" imgW="2336760" imgH="228600" progId="Equation.DSMT4">
                  <p:embed/>
                </p:oleObj>
              </mc:Choice>
              <mc:Fallback>
                <p:oleObj name="Equation" r:id="rId7" imgW="2336760" imgH="228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060" y="2954931"/>
                        <a:ext cx="55800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975766" y="3012440"/>
            <a:ext cx="10583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よって、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8662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657044" cy="590931"/>
          </a:xfrm>
        </p:spPr>
        <p:txBody>
          <a:bodyPr/>
          <a:lstStyle/>
          <a:p>
            <a:r>
              <a:rPr lang="en-US" altLang="ja-JP" i="1" dirty="0" smtClean="0"/>
              <a:t>a</a:t>
            </a:r>
            <a:r>
              <a:rPr lang="en-US" altLang="ja-JP" dirty="0" smtClean="0"/>
              <a:t> </a:t>
            </a:r>
            <a:r>
              <a:rPr lang="ja-JP" altLang="en-US" dirty="0"/>
              <a:t>成分モデル 回帰係数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-44074" y="1749141"/>
            <a:ext cx="5820824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両辺に右から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(=[</a:t>
            </a:r>
            <a:r>
              <a:rPr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… </a:t>
            </a:r>
            <a:r>
              <a:rPr lang="en-US" altLang="ja-JP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i="1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])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をかける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と、</a:t>
            </a:r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304294"/>
              </p:ext>
            </p:extLst>
          </p:nvPr>
        </p:nvGraphicFramePr>
        <p:xfrm>
          <a:off x="4565062" y="1103415"/>
          <a:ext cx="4549775" cy="251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4" name="Equation" r:id="rId3" imgW="1904760" imgH="1066680" progId="Equation.DSMT4">
                  <p:embed/>
                </p:oleObj>
              </mc:Choice>
              <mc:Fallback>
                <p:oleObj name="Equation" r:id="rId3" imgW="1904760" imgH="1066680" progId="Equation.DSMT4">
                  <p:embed/>
                  <p:pic>
                    <p:nvPicPr>
                      <p:cNvPr id="1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062" y="1103415"/>
                        <a:ext cx="4549775" cy="251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1125538" y="4040188"/>
          <a:ext cx="16637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5" name="Equation" r:id="rId5" imgW="698400" imgH="228600" progId="Equation.DSMT4">
                  <p:embed/>
                </p:oleObj>
              </mc:Choice>
              <mc:Fallback>
                <p:oleObj name="Equation" r:id="rId5" imgW="698400" imgH="228600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4040188"/>
                        <a:ext cx="16637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4700221" y="5704041"/>
            <a:ext cx="10583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よって、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614341"/>
              </p:ext>
            </p:extLst>
          </p:nvPr>
        </p:nvGraphicFramePr>
        <p:xfrm>
          <a:off x="1109663" y="5006975"/>
          <a:ext cx="3062287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6" name="Equation" r:id="rId7" imgW="1282680" imgH="533160" progId="Equation.DSMT4">
                  <p:embed/>
                </p:oleObj>
              </mc:Choice>
              <mc:Fallback>
                <p:oleObj name="Equation" r:id="rId7" imgW="1282680" imgH="533160" progId="Equation.DSMT4">
                  <p:embed/>
                  <p:pic>
                    <p:nvPicPr>
                      <p:cNvPr id="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5006975"/>
                        <a:ext cx="3062287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6286716" y="5500123"/>
          <a:ext cx="24828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7" name="数式" r:id="rId9" imgW="1040948" imgH="266584" progId="Equation.3">
                  <p:embed/>
                </p:oleObj>
              </mc:Choice>
              <mc:Fallback>
                <p:oleObj name="数式" r:id="rId9" imgW="1040948" imgH="266584" progId="Equation.3">
                  <p:embed/>
                  <p:pic>
                    <p:nvPicPr>
                      <p:cNvPr id="1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716" y="5500123"/>
                        <a:ext cx="24828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563739"/>
              </p:ext>
            </p:extLst>
          </p:nvPr>
        </p:nvGraphicFramePr>
        <p:xfrm>
          <a:off x="287965" y="2306638"/>
          <a:ext cx="4459288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8" name="Equation" r:id="rId11" imgW="1866600" imgH="228600" progId="Equation.DSMT4">
                  <p:embed/>
                </p:oleObj>
              </mc:Choice>
              <mc:Fallback>
                <p:oleObj name="Equation" r:id="rId11" imgW="1866600" imgH="228600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65" y="2306638"/>
                        <a:ext cx="4459288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5075761" y="2349988"/>
            <a:ext cx="81624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181428" y="2877937"/>
            <a:ext cx="3996607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両辺に右から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P</a:t>
            </a:r>
            <a:r>
              <a:rPr lang="en-US" altLang="ja-JP" sz="24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の逆行列を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かける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と、</a:t>
            </a:r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3459242" y="4052899"/>
            <a:ext cx="5543505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の計算値 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誤差以外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 </a:t>
            </a:r>
            <a:r>
              <a:rPr lang="en-US" altLang="ja-JP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i="1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とすると、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44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533887" cy="590931"/>
          </a:xfrm>
        </p:spPr>
        <p:txBody>
          <a:bodyPr/>
          <a:lstStyle/>
          <a:p>
            <a:r>
              <a:rPr lang="en-US" altLang="ja-JP" dirty="0" smtClean="0"/>
              <a:t>PLS </a:t>
            </a:r>
            <a:r>
              <a:rPr lang="ja-JP" altLang="en-US" dirty="0" smtClean="0"/>
              <a:t>の基本式 </a:t>
            </a:r>
            <a:r>
              <a:rPr lang="en-US" altLang="ja-JP" dirty="0" smtClean="0"/>
              <a:t>(</a:t>
            </a:r>
            <a:r>
              <a:rPr lang="en-US" altLang="ja-JP" dirty="0"/>
              <a:t>y</a:t>
            </a:r>
            <a:r>
              <a:rPr lang="ja-JP" altLang="en-US" dirty="0"/>
              <a:t>は１変数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>
          <a:xfrm>
            <a:off x="827088" y="4348781"/>
            <a:ext cx="3470822" cy="1806648"/>
          </a:xfrm>
        </p:spPr>
        <p:txBody>
          <a:bodyPr/>
          <a:lstStyle/>
          <a:p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PLS </a:t>
            </a:r>
            <a:r>
              <a:rPr lang="ja-JP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の成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分数</a:t>
            </a:r>
            <a:endParaRPr lang="en-US" altLang="ja-JP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altLang="ja-JP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番目の主成分</a:t>
            </a:r>
            <a:endParaRPr lang="en-US" altLang="ja-JP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altLang="ja-JP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番目のローディング</a:t>
            </a:r>
            <a:endParaRPr lang="en-US" altLang="ja-JP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ja-JP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の残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差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84424"/>
              </p:ext>
            </p:extLst>
          </p:nvPr>
        </p:nvGraphicFramePr>
        <p:xfrm>
          <a:off x="204788" y="2711450"/>
          <a:ext cx="3970337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6" name="Equation" r:id="rId3" imgW="1663560" imgH="431640" progId="Equation.DSMT4">
                  <p:embed/>
                </p:oleObj>
              </mc:Choice>
              <mc:Fallback>
                <p:oleObj name="Equation" r:id="rId3" imgW="1663560" imgH="431640" progId="Equation.DSMT4">
                  <p:embed/>
                  <p:pic>
                    <p:nvPicPr>
                      <p:cNvPr id="2765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8" y="2711450"/>
                        <a:ext cx="3970337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474156"/>
              </p:ext>
            </p:extLst>
          </p:nvPr>
        </p:nvGraphicFramePr>
        <p:xfrm>
          <a:off x="5318125" y="2711450"/>
          <a:ext cx="348297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7" name="Equation" r:id="rId5" imgW="1460160" imgH="431640" progId="Equation.DSMT4">
                  <p:embed/>
                </p:oleObj>
              </mc:Choice>
              <mc:Fallback>
                <p:oleObj name="Equation" r:id="rId5" imgW="1460160" imgH="431640" progId="Equation.DSMT4">
                  <p:embed/>
                  <p:pic>
                    <p:nvPicPr>
                      <p:cNvPr id="2765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5" y="2711450"/>
                        <a:ext cx="3482975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5364163" y="4348781"/>
            <a:ext cx="2543966" cy="88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>
              <a:spcAft>
                <a:spcPct val="4000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ja-JP" sz="2400" i="1" kern="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q</a:t>
            </a:r>
            <a:r>
              <a:rPr lang="en-US" altLang="ja-JP" sz="2400" kern="0" baseline="-250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400" kern="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: </a:t>
            </a:r>
            <a:r>
              <a:rPr lang="en-US" altLang="ja-JP" sz="2400" i="1" kern="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 </a:t>
            </a:r>
            <a:r>
              <a:rPr lang="ja-JP" altLang="en-US" sz="2400" kern="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番目</a:t>
            </a:r>
            <a:r>
              <a:rPr lang="ja-JP" altLang="en-US" sz="2400" kern="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の係数</a:t>
            </a:r>
            <a:endParaRPr lang="en-US" altLang="ja-JP" sz="2400" kern="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indent="-342900">
              <a:spcAft>
                <a:spcPct val="4000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ja-JP" sz="2400" b="1" kern="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f </a:t>
            </a:r>
            <a:r>
              <a:rPr lang="en-US" altLang="ja-JP" sz="2400" kern="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: </a:t>
            </a:r>
            <a:r>
              <a:rPr lang="en-US" altLang="ja-JP" sz="2400" b="1" kern="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 </a:t>
            </a:r>
            <a:r>
              <a:rPr lang="ja-JP" altLang="en-US" sz="2400" kern="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2400" kern="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残</a:t>
            </a:r>
            <a:r>
              <a:rPr lang="ja-JP" altLang="en-US" sz="2400" kern="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差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399306" y="1359618"/>
            <a:ext cx="6292107" cy="941796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en-US" altLang="ja-JP" sz="240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X</a:t>
            </a:r>
            <a:r>
              <a:rPr lang="ja-JP" altLang="en-US" sz="24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240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 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はオートスケーリング後 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平均 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r>
              <a:rPr lang="ja-JP" altLang="en-US" sz="24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標準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偏差 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オートスケーリング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について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は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  <a:hlinkClick r:id="rId7"/>
              </a:rPr>
              <a:t>こちら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561675" y="6268203"/>
            <a:ext cx="552426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行列の表し方やローディングについては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8"/>
              </a:rPr>
              <a:t>こちら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9641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480714" cy="590931"/>
          </a:xfrm>
        </p:spPr>
        <p:txBody>
          <a:bodyPr/>
          <a:lstStyle/>
          <a:p>
            <a:r>
              <a:rPr kumimoji="1" lang="en-US" altLang="ja-JP" dirty="0" smtClean="0"/>
              <a:t>PLS </a:t>
            </a:r>
            <a:r>
              <a:rPr kumimoji="1" lang="ja-JP" altLang="en-US" dirty="0" smtClean="0"/>
              <a:t>における回帰係数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3477" y="1228646"/>
            <a:ext cx="5961888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PLS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でも最小二乗法による線形重回帰分析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  <a:hlinkClick r:id="rId3"/>
              </a:rPr>
              <a:t>https://datachemeng.com/ordinaryleastsquares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  <a:hlinkClick r:id="rId3"/>
              </a:rPr>
              <a:t>/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と同様にして、以下のように表すことができる</a:t>
            </a:r>
            <a:endParaRPr lang="en-US" altLang="ja-JP" sz="24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004217"/>
              </p:ext>
            </p:extLst>
          </p:nvPr>
        </p:nvGraphicFramePr>
        <p:xfrm>
          <a:off x="263477" y="3105524"/>
          <a:ext cx="160496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6" name="数式" r:id="rId4" imgW="672808" imgH="203112" progId="Equation.3">
                  <p:embed/>
                </p:oleObj>
              </mc:Choice>
              <mc:Fallback>
                <p:oleObj name="数式" r:id="rId4" imgW="672808" imgH="203112" progId="Equation.3">
                  <p:embed/>
                  <p:pic>
                    <p:nvPicPr>
                      <p:cNvPr id="1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477" y="3105524"/>
                        <a:ext cx="160496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038634"/>
              </p:ext>
            </p:extLst>
          </p:nvPr>
        </p:nvGraphicFramePr>
        <p:xfrm>
          <a:off x="263477" y="4919581"/>
          <a:ext cx="24828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7" name="数式" r:id="rId6" imgW="1040948" imgH="266584" progId="Equation.3">
                  <p:embed/>
                </p:oleObj>
              </mc:Choice>
              <mc:Fallback>
                <p:oleObj name="数式" r:id="rId6" imgW="1040948" imgH="266584" progId="Equation.3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477" y="4919581"/>
                        <a:ext cx="24828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63477" y="4039899"/>
            <a:ext cx="508344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回帰係数 </a:t>
            </a:r>
            <a:r>
              <a:rPr lang="en-US" altLang="ja-JP" sz="2400" b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b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は、以下のように計算される</a:t>
            </a:r>
            <a:endParaRPr lang="en-US" altLang="ja-JP" sz="24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63477" y="6003182"/>
            <a:ext cx="4913525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なぜこのように表されるのか、証明します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コンテンツ プレースホルダ 2"/>
          <p:cNvSpPr txBox="1">
            <a:spLocks/>
          </p:cNvSpPr>
          <p:nvPr/>
        </p:nvSpPr>
        <p:spPr bwMode="auto">
          <a:xfrm>
            <a:off x="3783190" y="4981827"/>
            <a:ext cx="48843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>
              <a:spcAft>
                <a:spcPct val="4000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ja-JP" sz="2400" b="1" kern="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 </a:t>
            </a:r>
            <a:r>
              <a:rPr lang="en-US" altLang="ja-JP" sz="2400" kern="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: </a:t>
            </a:r>
            <a:r>
              <a:rPr lang="ja-JP" altLang="en-US" sz="2400" kern="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ウェイトベクトル </a:t>
            </a:r>
            <a:r>
              <a:rPr lang="en-US" altLang="ja-JP" sz="2400" b="1" kern="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kern="0" baseline="-25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en-US" altLang="ja-JP" sz="2400" kern="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, </a:t>
            </a:r>
            <a:r>
              <a:rPr lang="en-US" altLang="ja-JP" sz="2400" b="1" kern="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kern="0" baseline="-25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2400" kern="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, … </a:t>
            </a:r>
            <a:r>
              <a:rPr lang="ja-JP" altLang="en-US" sz="2400" kern="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を横に</a:t>
            </a:r>
            <a:r>
              <a:rPr lang="en-US" altLang="ja-JP" sz="2400" kern="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kern="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kern="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     </a:t>
            </a:r>
            <a:r>
              <a:rPr lang="ja-JP" altLang="en-US" sz="2400" kern="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並べた行列</a:t>
            </a:r>
            <a:endParaRPr lang="ja-JP" altLang="en-US" sz="2400" kern="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797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090403" cy="590931"/>
          </a:xfrm>
        </p:spPr>
        <p:txBody>
          <a:bodyPr/>
          <a:lstStyle/>
          <a:p>
            <a:r>
              <a:rPr lang="en-US" altLang="ja-JP" dirty="0" smtClean="0"/>
              <a:t>1 </a:t>
            </a:r>
            <a:r>
              <a:rPr lang="ja-JP" altLang="en-US" dirty="0" smtClean="0"/>
              <a:t>成分モデル 基</a:t>
            </a:r>
            <a:r>
              <a:rPr lang="ja-JP" altLang="en-US" dirty="0"/>
              <a:t>本式と証明したい</a:t>
            </a:r>
            <a:r>
              <a:rPr lang="ja-JP" altLang="en-US" dirty="0" smtClean="0"/>
              <a:t>こと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</a:t>
            </a:fld>
            <a:endParaRPr lang="ja-JP" alt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962774"/>
              </p:ext>
            </p:extLst>
          </p:nvPr>
        </p:nvGraphicFramePr>
        <p:xfrm>
          <a:off x="2590532" y="1900359"/>
          <a:ext cx="19399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63" name="数式" r:id="rId3" imgW="812447" imgH="228501" progId="Equation.3">
                  <p:embed/>
                </p:oleObj>
              </mc:Choice>
              <mc:Fallback>
                <p:oleObj name="数式" r:id="rId3" imgW="812447" imgH="228501" progId="Equation.3">
                  <p:embed/>
                  <p:pic>
                    <p:nvPicPr>
                      <p:cNvPr id="5837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532" y="1900359"/>
                        <a:ext cx="1939925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600376"/>
              </p:ext>
            </p:extLst>
          </p:nvPr>
        </p:nvGraphicFramePr>
        <p:xfrm>
          <a:off x="5581382" y="1914647"/>
          <a:ext cx="166687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64" name="数式" r:id="rId5" imgW="698197" imgH="215806" progId="Equation.3">
                  <p:embed/>
                </p:oleObj>
              </mc:Choice>
              <mc:Fallback>
                <p:oleObj name="数式" r:id="rId5" imgW="698197" imgH="215806" progId="Equation.3">
                  <p:embed/>
                  <p:pic>
                    <p:nvPicPr>
                      <p:cNvPr id="5837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1382" y="1914647"/>
                        <a:ext cx="1666875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31611" y="1957074"/>
            <a:ext cx="110799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基本式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256371"/>
              </p:ext>
            </p:extLst>
          </p:nvPr>
        </p:nvGraphicFramePr>
        <p:xfrm>
          <a:off x="2590532" y="4239239"/>
          <a:ext cx="12731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65" name="Equation" r:id="rId7" imgW="533160" imgH="228600" progId="Equation.DSMT4">
                  <p:embed/>
                </p:oleObj>
              </mc:Choice>
              <mc:Fallback>
                <p:oleObj name="Equation" r:id="rId7" imgW="533160" imgH="228600" progId="Equation.DSMT4">
                  <p:embed/>
                  <p:pic>
                    <p:nvPicPr>
                      <p:cNvPr id="1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532" y="4239239"/>
                        <a:ext cx="12731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376807" y="4267997"/>
            <a:ext cx="1749197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を証明します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8458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327647" cy="590931"/>
          </a:xfrm>
        </p:spPr>
        <p:txBody>
          <a:bodyPr/>
          <a:lstStyle/>
          <a:p>
            <a:r>
              <a:rPr lang="en-US" altLang="ja-JP" dirty="0" smtClean="0"/>
              <a:t>1 </a:t>
            </a:r>
            <a:r>
              <a:rPr lang="ja-JP" altLang="en-US" dirty="0"/>
              <a:t>成分</a:t>
            </a:r>
            <a:r>
              <a:rPr lang="ja-JP" altLang="en-US" dirty="0" smtClean="0"/>
              <a:t>モデル 式変形 </a:t>
            </a:r>
            <a:r>
              <a:rPr lang="en-US" altLang="ja-JP" b="1" dirty="0" smtClean="0"/>
              <a:t>Ew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=0 </a:t>
            </a:r>
            <a:r>
              <a:rPr lang="ja-JP" altLang="en-US" dirty="0" smtClean="0"/>
              <a:t>の証明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</a:t>
            </a:fld>
            <a:endParaRPr lang="ja-JP" alt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50901"/>
              </p:ext>
            </p:extLst>
          </p:nvPr>
        </p:nvGraphicFramePr>
        <p:xfrm>
          <a:off x="3970263" y="946148"/>
          <a:ext cx="3092450" cy="17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07" name="数式" r:id="rId3" imgW="1295400" imgH="736600" progId="Equation.3">
                  <p:embed/>
                </p:oleObj>
              </mc:Choice>
              <mc:Fallback>
                <p:oleObj name="数式" r:id="rId3" imgW="1295400" imgH="736600" progId="Equation.3">
                  <p:embed/>
                  <p:pic>
                    <p:nvPicPr>
                      <p:cNvPr id="604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263" y="946148"/>
                        <a:ext cx="3092450" cy="173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183746" y="1626753"/>
            <a:ext cx="3637534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両辺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に右から </a:t>
            </a:r>
            <a:r>
              <a:rPr lang="en-US" altLang="ja-JP" sz="2400" b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をかけると、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018859"/>
              </p:ext>
            </p:extLst>
          </p:nvPr>
        </p:nvGraphicFramePr>
        <p:xfrm>
          <a:off x="2124075" y="2928150"/>
          <a:ext cx="3513138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08" name="数式" r:id="rId5" imgW="1473200" imgH="457200" progId="Equation.3">
                  <p:embed/>
                </p:oleObj>
              </mc:Choice>
              <mc:Fallback>
                <p:oleObj name="数式" r:id="rId5" imgW="1473200" imgH="457200" progId="Equation.3">
                  <p:embed/>
                  <p:pic>
                    <p:nvPicPr>
                      <p:cNvPr id="604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928150"/>
                        <a:ext cx="3513138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2124075" y="4222750"/>
          <a:ext cx="333057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09" name="数式" r:id="rId7" imgW="1397000" imgH="457200" progId="Equation.3">
                  <p:embed/>
                </p:oleObj>
              </mc:Choice>
              <mc:Fallback>
                <p:oleObj name="数式" r:id="rId7" imgW="1397000" imgH="457200" progId="Equation.3">
                  <p:embed/>
                  <p:pic>
                    <p:nvPicPr>
                      <p:cNvPr id="604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222750"/>
                        <a:ext cx="3330575" cy="107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181428" y="2928150"/>
            <a:ext cx="1067921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ここで、</a:t>
            </a:r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5876759" y="4383141"/>
            <a:ext cx="3231975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同様にして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、任意の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成分において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b="1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p</a:t>
            </a:r>
            <a:r>
              <a:rPr lang="en-US" altLang="ja-JP" sz="2400" i="1" baseline="-25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400" baseline="30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T</a:t>
            </a:r>
            <a:r>
              <a:rPr lang="en-US" altLang="ja-JP" sz="2400" b="1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i="1" baseline="-25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=1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67292"/>
              </p:ext>
            </p:extLst>
          </p:nvPr>
        </p:nvGraphicFramePr>
        <p:xfrm>
          <a:off x="2574925" y="5654527"/>
          <a:ext cx="230505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10" name="数式" r:id="rId9" imgW="965200" imgH="457200" progId="Equation.3">
                  <p:embed/>
                </p:oleObj>
              </mc:Choice>
              <mc:Fallback>
                <p:oleObj name="数式" r:id="rId9" imgW="965200" imgH="457200" progId="Equation.3">
                  <p:embed/>
                  <p:pic>
                    <p:nvPicPr>
                      <p:cNvPr id="6042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25" y="5654527"/>
                        <a:ext cx="2305050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181428" y="5654527"/>
            <a:ext cx="10583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よって、</a:t>
            </a:r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4107969" y="6304533"/>
            <a:ext cx="239681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・・・あとで使います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967795"/>
              </p:ext>
            </p:extLst>
          </p:nvPr>
        </p:nvGraphicFramePr>
        <p:xfrm>
          <a:off x="1526637" y="2171977"/>
          <a:ext cx="1363663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11" name="数式" r:id="rId11" imgW="571252" imgH="215806" progId="Equation.3">
                  <p:embed/>
                </p:oleObj>
              </mc:Choice>
              <mc:Fallback>
                <p:oleObj name="数式" r:id="rId11" imgW="571252" imgH="215806" progId="Equation.3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637" y="2171977"/>
                        <a:ext cx="1363663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3005031" y="2192983"/>
            <a:ext cx="81624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6640648" y="5195590"/>
            <a:ext cx="239681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・・・あとで使います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75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090403" cy="590931"/>
          </a:xfrm>
        </p:spPr>
        <p:txBody>
          <a:bodyPr/>
          <a:lstStyle/>
          <a:p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成分モデル 基本式と証明したいこと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6</a:t>
            </a:fld>
            <a:endParaRPr lang="ja-JP" alt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686400"/>
              </p:ext>
            </p:extLst>
          </p:nvPr>
        </p:nvGraphicFramePr>
        <p:xfrm>
          <a:off x="2088684" y="1697972"/>
          <a:ext cx="303212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8" name="数式" r:id="rId3" imgW="1270000" imgH="228600" progId="Equation.3">
                  <p:embed/>
                </p:oleObj>
              </mc:Choice>
              <mc:Fallback>
                <p:oleObj name="数式" r:id="rId3" imgW="1270000" imgH="228600" progId="Equation.3">
                  <p:embed/>
                  <p:pic>
                    <p:nvPicPr>
                      <p:cNvPr id="6246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8684" y="1697972"/>
                        <a:ext cx="3032125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709053"/>
              </p:ext>
            </p:extLst>
          </p:nvPr>
        </p:nvGraphicFramePr>
        <p:xfrm>
          <a:off x="5512921" y="1713847"/>
          <a:ext cx="269716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9" name="数式" r:id="rId5" imgW="1129810" imgH="215806" progId="Equation.3">
                  <p:embed/>
                </p:oleObj>
              </mc:Choice>
              <mc:Fallback>
                <p:oleObj name="数式" r:id="rId5" imgW="1129810" imgH="215806" progId="Equation.3">
                  <p:embed/>
                  <p:pic>
                    <p:nvPicPr>
                      <p:cNvPr id="6246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2921" y="1713847"/>
                        <a:ext cx="269716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31611" y="1754687"/>
            <a:ext cx="110799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基本式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138602" y="4544621"/>
            <a:ext cx="1749197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を証明します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719380"/>
              </p:ext>
            </p:extLst>
          </p:nvPr>
        </p:nvGraphicFramePr>
        <p:xfrm>
          <a:off x="2478475" y="4218824"/>
          <a:ext cx="142557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0" name="Equation" r:id="rId7" imgW="596880" imgH="228600" progId="Equation.DSMT4">
                  <p:embed/>
                </p:oleObj>
              </mc:Choice>
              <mc:Fallback>
                <p:oleObj name="Equation" r:id="rId7" imgW="596880" imgH="228600" progId="Equation.DSMT4">
                  <p:embed/>
                  <p:pic>
                    <p:nvPicPr>
                      <p:cNvPr id="645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475" y="4218824"/>
                        <a:ext cx="1425575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237710"/>
              </p:ext>
            </p:extLst>
          </p:nvPr>
        </p:nvGraphicFramePr>
        <p:xfrm>
          <a:off x="2478475" y="4832746"/>
          <a:ext cx="14541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1" name="Equation" r:id="rId9" imgW="609480" imgH="228600" progId="Equation.DSMT4">
                  <p:embed/>
                </p:oleObj>
              </mc:Choice>
              <mc:Fallback>
                <p:oleObj name="Equation" r:id="rId9" imgW="609480" imgH="228600" progId="Equation.DSMT4">
                  <p:embed/>
                  <p:pic>
                    <p:nvPicPr>
                      <p:cNvPr id="6656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475" y="4832746"/>
                        <a:ext cx="14541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0443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501045" cy="590931"/>
          </a:xfrm>
        </p:spPr>
        <p:txBody>
          <a:bodyPr/>
          <a:lstStyle/>
          <a:p>
            <a:r>
              <a:rPr lang="en-US" altLang="ja-JP" dirty="0"/>
              <a:t>2 </a:t>
            </a:r>
            <a:r>
              <a:rPr lang="ja-JP" altLang="en-US" dirty="0"/>
              <a:t>成分</a:t>
            </a:r>
            <a:r>
              <a:rPr lang="ja-JP" altLang="en-US" dirty="0" smtClean="0"/>
              <a:t>モデル 式変形 </a:t>
            </a:r>
            <a:r>
              <a:rPr lang="en-US" altLang="ja-JP" b="1" dirty="0" smtClean="0"/>
              <a:t>E</a:t>
            </a:r>
            <a:r>
              <a:rPr lang="en-US" altLang="ja-JP" baseline="-25000" dirty="0" smtClean="0"/>
              <a:t>2</a:t>
            </a:r>
            <a:r>
              <a:rPr lang="en-US" altLang="ja-JP" b="1" dirty="0" smtClean="0"/>
              <a:t>w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=0 </a:t>
            </a:r>
            <a:r>
              <a:rPr lang="ja-JP" altLang="en-US" dirty="0"/>
              <a:t>の</a:t>
            </a:r>
            <a:r>
              <a:rPr lang="ja-JP" altLang="en-US" dirty="0" smtClean="0"/>
              <a:t>証明 </a:t>
            </a:r>
            <a:r>
              <a:rPr lang="en-US" altLang="ja-JP" dirty="0" smtClean="0"/>
              <a:t>1/2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7</a:t>
            </a:fld>
            <a:endParaRPr lang="ja-JP" alt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815174"/>
              </p:ext>
            </p:extLst>
          </p:nvPr>
        </p:nvGraphicFramePr>
        <p:xfrm>
          <a:off x="4655151" y="1198509"/>
          <a:ext cx="303212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8" name="数式" r:id="rId3" imgW="1270000" imgH="228600" progId="Equation.3">
                  <p:embed/>
                </p:oleObj>
              </mc:Choice>
              <mc:Fallback>
                <p:oleObj name="数式" r:id="rId3" imgW="1270000" imgH="228600" progId="Equation.3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5151" y="1198509"/>
                        <a:ext cx="3032125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57038" y="1901338"/>
            <a:ext cx="3637534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成分モデルの基本式より、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203714"/>
              </p:ext>
            </p:extLst>
          </p:nvPr>
        </p:nvGraphicFramePr>
        <p:xfrm>
          <a:off x="4655151" y="1893020"/>
          <a:ext cx="3243262" cy="17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9" name="Equation" r:id="rId5" imgW="1358900" imgH="736600" progId="Equation.DSMT4">
                  <p:embed/>
                </p:oleObj>
              </mc:Choice>
              <mc:Fallback>
                <p:oleObj name="Equation" r:id="rId5" imgW="1358900" imgH="736600" progId="Equation.DSMT4">
                  <p:embed/>
                  <p:pic>
                    <p:nvPicPr>
                      <p:cNvPr id="6247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5151" y="1893020"/>
                        <a:ext cx="3243262" cy="173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131390" y="2494435"/>
            <a:ext cx="3663182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両辺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に右から </a:t>
            </a:r>
            <a:r>
              <a:rPr lang="en-US" altLang="ja-JP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をかけると、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1675039" y="3149638"/>
            <a:ext cx="81624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501297"/>
              </p:ext>
            </p:extLst>
          </p:nvPr>
        </p:nvGraphicFramePr>
        <p:xfrm>
          <a:off x="3592876" y="4451726"/>
          <a:ext cx="2536825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10" name="Equation" r:id="rId7" imgW="1206360" imgH="990360" progId="Equation.DSMT4">
                  <p:embed/>
                </p:oleObj>
              </mc:Choice>
              <mc:Fallback>
                <p:oleObj name="Equation" r:id="rId7" imgW="1206360" imgH="990360" progId="Equation.DSMT4">
                  <p:embed/>
                  <p:pic>
                    <p:nvPicPr>
                      <p:cNvPr id="6451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876" y="4451726"/>
                        <a:ext cx="2536825" cy="205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464561"/>
              </p:ext>
            </p:extLst>
          </p:nvPr>
        </p:nvGraphicFramePr>
        <p:xfrm>
          <a:off x="181428" y="5809669"/>
          <a:ext cx="1865247" cy="47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11" name="数式" r:id="rId9" imgW="876300" imgH="228600" progId="Equation.3">
                  <p:embed/>
                </p:oleObj>
              </mc:Choice>
              <mc:Fallback>
                <p:oleObj name="数式" r:id="rId9" imgW="876300" imgH="228600" progId="Equation.3">
                  <p:embed/>
                  <p:pic>
                    <p:nvPicPr>
                      <p:cNvPr id="6451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28" y="5809669"/>
                        <a:ext cx="1865247" cy="479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2122997" y="5864693"/>
            <a:ext cx="81624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6636847" y="3684881"/>
            <a:ext cx="23727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次のページで使います</a:t>
            </a:r>
            <a:endParaRPr lang="ja-JP" altLang="en-US" sz="20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376636"/>
              </p:ext>
            </p:extLst>
          </p:nvPr>
        </p:nvGraphicFramePr>
        <p:xfrm>
          <a:off x="221975" y="3087532"/>
          <a:ext cx="12731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12" name="Equation" r:id="rId11" imgW="533160" imgH="228600" progId="Equation.DSMT4">
                  <p:embed/>
                </p:oleObj>
              </mc:Choice>
              <mc:Fallback>
                <p:oleObj name="Equation" r:id="rId11" imgW="533160" imgH="228600" progId="Equation.DSMT4">
                  <p:embed/>
                  <p:pic>
                    <p:nvPicPr>
                      <p:cNvPr id="1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75" y="3087532"/>
                        <a:ext cx="12731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203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507585" cy="590931"/>
          </a:xfrm>
        </p:spPr>
        <p:txBody>
          <a:bodyPr/>
          <a:lstStyle/>
          <a:p>
            <a:r>
              <a:rPr lang="en-US" altLang="ja-JP" dirty="0"/>
              <a:t>2 </a:t>
            </a:r>
            <a:r>
              <a:rPr lang="ja-JP" altLang="en-US" dirty="0"/>
              <a:t>成分モデル 式</a:t>
            </a:r>
            <a:r>
              <a:rPr lang="ja-JP" altLang="en-US" dirty="0" smtClean="0"/>
              <a:t>変形 </a:t>
            </a:r>
            <a:r>
              <a:rPr lang="en-US" altLang="ja-JP" b="1" dirty="0" smtClean="0"/>
              <a:t>E</a:t>
            </a:r>
            <a:r>
              <a:rPr lang="en-US" altLang="ja-JP" baseline="-25000" dirty="0" smtClean="0"/>
              <a:t>2</a:t>
            </a:r>
            <a:r>
              <a:rPr lang="en-US" altLang="ja-JP" b="1" dirty="0" smtClean="0"/>
              <a:t>w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=0 </a:t>
            </a:r>
            <a:r>
              <a:rPr lang="ja-JP" altLang="en-US" dirty="0"/>
              <a:t>の</a:t>
            </a:r>
            <a:r>
              <a:rPr lang="ja-JP" altLang="en-US" dirty="0" smtClean="0"/>
              <a:t>証明 </a:t>
            </a:r>
            <a:r>
              <a:rPr lang="en-US" altLang="ja-JP" dirty="0" smtClean="0"/>
              <a:t>2/2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8</a:t>
            </a:fld>
            <a:endParaRPr lang="ja-JP" altLang="en-US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847881"/>
              </p:ext>
            </p:extLst>
          </p:nvPr>
        </p:nvGraphicFramePr>
        <p:xfrm>
          <a:off x="1722758" y="3062094"/>
          <a:ext cx="33051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76" name="Equation" r:id="rId3" imgW="1384200" imgH="698400" progId="Equation.DSMT4">
                  <p:embed/>
                </p:oleObj>
              </mc:Choice>
              <mc:Fallback>
                <p:oleObj name="Equation" r:id="rId3" imgW="1384200" imgH="698400" progId="Equation.DSMT4">
                  <p:embed/>
                  <p:pic>
                    <p:nvPicPr>
                      <p:cNvPr id="645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758" y="3062094"/>
                        <a:ext cx="33051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859470"/>
              </p:ext>
            </p:extLst>
          </p:nvPr>
        </p:nvGraphicFramePr>
        <p:xfrm>
          <a:off x="662707" y="1300889"/>
          <a:ext cx="7674469" cy="1444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77" name="数式" r:id="rId5" imgW="3403600" imgH="647700" progId="Equation.3">
                  <p:embed/>
                </p:oleObj>
              </mc:Choice>
              <mc:Fallback>
                <p:oleObj name="数式" r:id="rId5" imgW="3403600" imgH="647700" progId="Equation.3">
                  <p:embed/>
                  <p:pic>
                    <p:nvPicPr>
                      <p:cNvPr id="645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707" y="1300889"/>
                        <a:ext cx="7674469" cy="14442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588883" y="3062094"/>
            <a:ext cx="10583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よって、</a:t>
            </a: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3232398" y="4282012"/>
            <a:ext cx="239681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・・・あとで使います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07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 anchor="ctr" anchorCtr="0">
        <a:spAutoFit/>
      </a:bodyPr>
      <a:lstStyle>
        <a:defPPr>
          <a:defRPr kumimoji="1" sz="24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4974</TotalTime>
  <Words>867</Words>
  <Application>Microsoft Office PowerPoint</Application>
  <PresentationFormat>画面に合わせる (4:3)</PresentationFormat>
  <Paragraphs>158</Paragraphs>
  <Slides>27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27</vt:i4>
      </vt:variant>
    </vt:vector>
  </HeadingPairs>
  <TitlesOfParts>
    <vt:vector size="37" baseType="lpstr">
      <vt:lpstr>Meiryo UI</vt:lpstr>
      <vt:lpstr>ＭＳ Ｐゴシック</vt:lpstr>
      <vt:lpstr>メイリオ</vt:lpstr>
      <vt:lpstr>Arial</vt:lpstr>
      <vt:lpstr>Calibri</vt:lpstr>
      <vt:lpstr>Times New Roman</vt:lpstr>
      <vt:lpstr>Wingdings</vt:lpstr>
      <vt:lpstr>Office テーマ</vt:lpstr>
      <vt:lpstr>Equation</vt:lpstr>
      <vt:lpstr>数式</vt:lpstr>
      <vt:lpstr>PLS における回帰係数</vt:lpstr>
      <vt:lpstr>前提</vt:lpstr>
      <vt:lpstr>PLS の基本式 (yは１変数)</vt:lpstr>
      <vt:lpstr>PLS における回帰係数</vt:lpstr>
      <vt:lpstr>1 成分モデル 基本式と証明したいこと</vt:lpstr>
      <vt:lpstr>1 成分モデル 式変形 Ew1=0 の証明</vt:lpstr>
      <vt:lpstr>2 成分モデル 基本式と証明したいこと</vt:lpstr>
      <vt:lpstr>2 成分モデル 式変形 E2w1=0 の証明 1/2</vt:lpstr>
      <vt:lpstr>2 成分モデル 式変形 E2w1=0 の証明 2/2</vt:lpstr>
      <vt:lpstr>2 成分モデル 式変形</vt:lpstr>
      <vt:lpstr>2 成分モデル 式変形 E2w2=0 の証明</vt:lpstr>
      <vt:lpstr>2 成分モデル 回帰係数</vt:lpstr>
      <vt:lpstr>3 成分モデル 基本式と証明したいこと</vt:lpstr>
      <vt:lpstr>3 成分モデル 式変形 E3w1=0 の証明 1/2</vt:lpstr>
      <vt:lpstr>3 成分モデル 式変形 E3w1=0 の証明 2/2</vt:lpstr>
      <vt:lpstr>3 成分モデル 式変形</vt:lpstr>
      <vt:lpstr>3 成分モデル 式変形 E3w2=0 の証明 1/2</vt:lpstr>
      <vt:lpstr>3 成分モデル 式変形 E3w2=0 の証明 2/2</vt:lpstr>
      <vt:lpstr>3 成分モデル 式変形</vt:lpstr>
      <vt:lpstr>3 成分モデル 式変形 E3w3=0 の証明</vt:lpstr>
      <vt:lpstr>3 成分モデル 回帰係数</vt:lpstr>
      <vt:lpstr>a 成分モデル 基本式と証明したいこと</vt:lpstr>
      <vt:lpstr>a 成分モデル 式変形 Eawi=0 の証明 1/4</vt:lpstr>
      <vt:lpstr>a 成分モデル 式変形 Eawi=0 の証明 2/4</vt:lpstr>
      <vt:lpstr>a 成分モデル 式変形 Eawi=0 の証明 3/4</vt:lpstr>
      <vt:lpstr>a 成分モデル 式変形 Eawi=0 の証明 4/4</vt:lpstr>
      <vt:lpstr>a 成分モデル 回帰係数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b4</dc:creator>
  <cp:lastModifiedBy>金子 弘昌</cp:lastModifiedBy>
  <cp:revision>430</cp:revision>
  <cp:lastPrinted>2017-06-18T03:17:39Z</cp:lastPrinted>
  <dcterms:created xsi:type="dcterms:W3CDTF">2017-03-17T08:34:14Z</dcterms:created>
  <dcterms:modified xsi:type="dcterms:W3CDTF">2019-06-02T07:31:58Z</dcterms:modified>
</cp:coreProperties>
</file>