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9"/>
  </p:notesMasterIdLst>
  <p:sldIdLst>
    <p:sldId id="256" r:id="rId2"/>
    <p:sldId id="516" r:id="rId3"/>
    <p:sldId id="520" r:id="rId4"/>
    <p:sldId id="514" r:id="rId5"/>
    <p:sldId id="517" r:id="rId6"/>
    <p:sldId id="518" r:id="rId7"/>
    <p:sldId id="519" r:id="rId8"/>
    <p:sldId id="521" r:id="rId9"/>
    <p:sldId id="522" r:id="rId10"/>
    <p:sldId id="523" r:id="rId11"/>
    <p:sldId id="526" r:id="rId12"/>
    <p:sldId id="524" r:id="rId13"/>
    <p:sldId id="527" r:id="rId14"/>
    <p:sldId id="528" r:id="rId15"/>
    <p:sldId id="529" r:id="rId16"/>
    <p:sldId id="525" r:id="rId17"/>
    <p:sldId id="530" r:id="rId18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3399FF"/>
    <a:srgbClr val="99CCFF"/>
    <a:srgbClr val="0066FF"/>
    <a:srgbClr val="FFFFCC"/>
    <a:srgbClr val="CCE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6292" autoAdjust="0"/>
  </p:normalViewPr>
  <p:slideViewPr>
    <p:cSldViewPr snapToGrid="0">
      <p:cViewPr varScale="1">
        <p:scale>
          <a:sx n="112" d="100"/>
          <a:sy n="112" d="100"/>
        </p:scale>
        <p:origin x="79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2019/7/23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rc-chambersburg.org/shootout-201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mishima.net/archive/2009-tr-jsai_dmsm1-P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chemeng.com/summarydataanalys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1963755"/>
            <a:ext cx="4401205" cy="1200329"/>
          </a:xfrm>
        </p:spPr>
        <p:txBody>
          <a:bodyPr/>
          <a:lstStyle/>
          <a:p>
            <a:r>
              <a:rPr kumimoji="1" lang="ja-JP" altLang="en-US" sz="4000" dirty="0" smtClean="0"/>
              <a:t>転移学習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Transfer learning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4852" cy="590931"/>
          </a:xfrm>
        </p:spPr>
        <p:txBody>
          <a:bodyPr/>
          <a:lstStyle/>
          <a:p>
            <a:r>
              <a:rPr kumimoji="1" lang="ja-JP" altLang="en-US" dirty="0" smtClean="0"/>
              <a:t>ケース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5" y="996955"/>
            <a:ext cx="2869783" cy="2880000"/>
          </a:xfrm>
          <a:prstGeom prst="rect">
            <a:avLst/>
          </a:prstGeom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96150" y="1117404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07773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0.998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809" y="996955"/>
            <a:ext cx="2869787" cy="2880000"/>
          </a:xfrm>
          <a:prstGeom prst="rect">
            <a:avLst/>
          </a:prstGeom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70309" y="1117404"/>
            <a:ext cx="1199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554470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0.090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516" y="996955"/>
            <a:ext cx="2869787" cy="2880000"/>
          </a:xfrm>
          <a:prstGeom prst="rect">
            <a:avLst/>
          </a:prstGeom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552789" y="111740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542302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0.839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1516" y="3901318"/>
            <a:ext cx="2869787" cy="2880000"/>
          </a:xfrm>
          <a:prstGeom prst="rect">
            <a:avLst/>
          </a:prstGeom>
        </p:spPr>
      </p:pic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552789" y="4027380"/>
            <a:ext cx="1314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542302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0.829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3810" y="3901318"/>
            <a:ext cx="2869787" cy="2880000"/>
          </a:xfrm>
          <a:prstGeom prst="rect">
            <a:avLst/>
          </a:prstGeom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570309" y="4027380"/>
            <a:ext cx="1268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554470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0.088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03" y="3901318"/>
            <a:ext cx="2869787" cy="2880000"/>
          </a:xfrm>
          <a:prstGeom prst="rect">
            <a:avLst/>
          </a:prstGeom>
        </p:spPr>
      </p:pic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96150" y="4027380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607773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0.998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69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8" y="985971"/>
            <a:ext cx="3017746" cy="2772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054" y="985971"/>
            <a:ext cx="3017746" cy="2772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400" y="985971"/>
            <a:ext cx="3017746" cy="2772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08" y="3899752"/>
            <a:ext cx="3017746" cy="2772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5139" y="3899752"/>
            <a:ext cx="3017746" cy="2772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2571" y="3899752"/>
            <a:ext cx="3027575" cy="2772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4852" cy="590931"/>
          </a:xfrm>
        </p:spPr>
        <p:txBody>
          <a:bodyPr/>
          <a:lstStyle/>
          <a:p>
            <a:r>
              <a:rPr kumimoji="1" lang="ja-JP" altLang="en-US" dirty="0" smtClean="0"/>
              <a:t>ケース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49978" y="1074674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61601" y="280947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0.935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01051" y="1074674"/>
            <a:ext cx="1199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85212" y="2809477"/>
            <a:ext cx="1221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0.111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834807" y="107467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824320" y="280947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0.751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834807" y="3984650"/>
            <a:ext cx="1314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824320" y="571945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0.773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801051" y="3984650"/>
            <a:ext cx="1268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785212" y="571945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0.098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49978" y="3984650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761601" y="571945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0.959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67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828566" cy="590931"/>
          </a:xfrm>
        </p:spPr>
        <p:txBody>
          <a:bodyPr/>
          <a:lstStyle/>
          <a:p>
            <a:r>
              <a:rPr kumimoji="1" lang="ja-JP" altLang="en-US" dirty="0" smtClean="0"/>
              <a:t>実際のデータセットで検証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55684" cy="3661002"/>
          </a:xfrm>
        </p:spPr>
        <p:txBody>
          <a:bodyPr/>
          <a:lstStyle/>
          <a:p>
            <a:r>
              <a:rPr lang="en-US" altLang="ja-JP" dirty="0"/>
              <a:t>Shootout 2012 </a:t>
            </a:r>
            <a:r>
              <a:rPr lang="ja-JP" altLang="en-US" dirty="0" smtClean="0"/>
              <a:t>のデータセット</a:t>
            </a:r>
            <a:endParaRPr lang="ja-JP" altLang="en-US" dirty="0"/>
          </a:p>
          <a:p>
            <a:pPr lvl="1"/>
            <a:r>
              <a:rPr lang="en-US" altLang="ja-JP" dirty="0" smtClean="0"/>
              <a:t>y</a:t>
            </a:r>
            <a:r>
              <a:rPr lang="ja-JP" altLang="en-US" dirty="0" smtClean="0"/>
              <a:t> </a:t>
            </a:r>
            <a:r>
              <a:rPr lang="en-US" altLang="ja-JP" dirty="0" smtClean="0"/>
              <a:t>: </a:t>
            </a:r>
            <a:r>
              <a:rPr lang="ja-JP" altLang="en-US" dirty="0" smtClean="0"/>
              <a:t>医</a:t>
            </a:r>
            <a:r>
              <a:rPr lang="ja-JP" altLang="en-US" dirty="0"/>
              <a:t>薬品中の</a:t>
            </a:r>
            <a:r>
              <a:rPr lang="en-US" altLang="ja-JP" dirty="0"/>
              <a:t>API</a:t>
            </a:r>
            <a:r>
              <a:rPr lang="ja-JP" altLang="en-US" dirty="0"/>
              <a:t>の重量パーセント濃度 </a:t>
            </a:r>
            <a:r>
              <a:rPr lang="en-US" altLang="ja-JP" dirty="0"/>
              <a:t>[</a:t>
            </a:r>
            <a:r>
              <a:rPr lang="en-US" altLang="ja-JP" dirty="0" err="1"/>
              <a:t>wt</a:t>
            </a:r>
            <a:r>
              <a:rPr lang="en-US" altLang="ja-JP" dirty="0"/>
              <a:t> %]</a:t>
            </a:r>
          </a:p>
          <a:p>
            <a:pPr lvl="1"/>
            <a:r>
              <a:rPr lang="en-US" altLang="ja-JP" dirty="0" smtClean="0"/>
              <a:t>x : NIR</a:t>
            </a:r>
            <a:r>
              <a:rPr lang="ja-JP" altLang="en-US" dirty="0"/>
              <a:t>スペクトル </a:t>
            </a:r>
            <a:r>
              <a:rPr lang="en-US" altLang="ja-JP" dirty="0"/>
              <a:t>(ABB </a:t>
            </a:r>
            <a:r>
              <a:rPr lang="en-US" altLang="ja-JP" dirty="0" err="1"/>
              <a:t>Bomem</a:t>
            </a:r>
            <a:r>
              <a:rPr lang="en-US" altLang="ja-JP" dirty="0"/>
              <a:t> FT-NIR model </a:t>
            </a:r>
            <a:r>
              <a:rPr lang="en-US" altLang="ja-JP" dirty="0" smtClean="0"/>
              <a:t>MB-160)</a:t>
            </a:r>
            <a:br>
              <a:rPr lang="en-US" altLang="ja-JP" dirty="0" smtClean="0"/>
            </a:br>
            <a:r>
              <a:rPr lang="en-US" altLang="ja-JP" dirty="0" smtClean="0"/>
              <a:t>     952.42</a:t>
            </a:r>
            <a:r>
              <a:rPr lang="en-US" altLang="ja-JP" dirty="0"/>
              <a:t>, 953.12, ..., 1309.33 nm (372</a:t>
            </a:r>
            <a:r>
              <a:rPr lang="ja-JP" altLang="en-US" dirty="0"/>
              <a:t>変数</a:t>
            </a:r>
            <a:r>
              <a:rPr lang="en-US" altLang="ja-JP" dirty="0"/>
              <a:t>)</a:t>
            </a:r>
          </a:p>
          <a:p>
            <a:endParaRPr lang="en-US" altLang="ja-JP" dirty="0" smtClean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ja-JP" dirty="0"/>
              <a:t>228 </a:t>
            </a:r>
            <a:r>
              <a:rPr lang="ja-JP" altLang="en-US" dirty="0"/>
              <a:t>個の錠剤</a:t>
            </a:r>
          </a:p>
          <a:p>
            <a:pPr lvl="1"/>
            <a:r>
              <a:rPr lang="ja-JP" altLang="en-US" dirty="0" smtClean="0"/>
              <a:t>ラボスケール</a:t>
            </a:r>
            <a:r>
              <a:rPr lang="ja-JP" altLang="en-US" dirty="0"/>
              <a:t>装置で</a:t>
            </a:r>
            <a:r>
              <a:rPr lang="ja-JP" altLang="en-US" dirty="0" smtClean="0"/>
              <a:t>製造 </a:t>
            </a:r>
            <a:r>
              <a:rPr lang="en-US" altLang="ja-JP" dirty="0" smtClean="0"/>
              <a:t>: 89 </a:t>
            </a:r>
            <a:r>
              <a:rPr lang="ja-JP" altLang="en-US" dirty="0" smtClean="0"/>
              <a:t>サンプル </a:t>
            </a:r>
            <a:r>
              <a:rPr lang="en-US" altLang="ja-JP" dirty="0"/>
              <a:t>(</a:t>
            </a:r>
            <a:r>
              <a:rPr lang="en-US" altLang="ja-JP" sz="1800" dirty="0"/>
              <a:t>shootout_2012_laboratory_scale.csv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パイロットスケール装置で</a:t>
            </a:r>
            <a:r>
              <a:rPr lang="ja-JP" altLang="en-US" dirty="0" smtClean="0"/>
              <a:t>製造 </a:t>
            </a:r>
            <a:r>
              <a:rPr lang="en-US" altLang="ja-JP" dirty="0" smtClean="0"/>
              <a:t>: 72 </a:t>
            </a:r>
            <a:r>
              <a:rPr lang="ja-JP" altLang="en-US" dirty="0" smtClean="0"/>
              <a:t>サンプル </a:t>
            </a:r>
            <a:r>
              <a:rPr lang="en-US" altLang="ja-JP" dirty="0"/>
              <a:t>(</a:t>
            </a:r>
            <a:r>
              <a:rPr lang="en-US" altLang="ja-JP" sz="1700" dirty="0" smtClean="0"/>
              <a:t>shootout_2012_pilot_scale.csv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/>
            <a:r>
              <a:rPr lang="ja-JP" altLang="en-US" dirty="0" smtClean="0"/>
              <a:t>実</a:t>
            </a:r>
            <a:r>
              <a:rPr lang="ja-JP" altLang="en-US" dirty="0"/>
              <a:t>スケール装置で</a:t>
            </a:r>
            <a:r>
              <a:rPr lang="ja-JP" altLang="en-US" dirty="0" smtClean="0"/>
              <a:t>製造 </a:t>
            </a:r>
            <a:r>
              <a:rPr lang="en-US" altLang="ja-JP" dirty="0" smtClean="0"/>
              <a:t>: 67 </a:t>
            </a:r>
            <a:r>
              <a:rPr lang="ja-JP" altLang="en-US" dirty="0" smtClean="0"/>
              <a:t>サンプル </a:t>
            </a:r>
            <a:r>
              <a:rPr lang="en-US" altLang="ja-JP" dirty="0"/>
              <a:t>(</a:t>
            </a:r>
            <a:r>
              <a:rPr lang="en-US" altLang="ja-JP" sz="1800" dirty="0"/>
              <a:t>shootout_2012_full_scale.csv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06467" y="6392437"/>
            <a:ext cx="57375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en-US" altLang="ja-JP" sz="1800" dirty="0">
                <a:hlinkClick r:id="rId2"/>
              </a:rPr>
              <a:t>http://</a:t>
            </a:r>
            <a:r>
              <a:rPr lang="en-US" altLang="ja-JP" sz="1800" dirty="0" smtClean="0">
                <a:hlinkClick r:id="rId2"/>
              </a:rPr>
              <a:t>www.idrc-chambersburg.org/shootout-2012.html</a:t>
            </a:r>
            <a:endParaRPr lang="ja-JP" altLang="en-US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056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812536" cy="590931"/>
          </a:xfrm>
        </p:spPr>
        <p:txBody>
          <a:bodyPr/>
          <a:lstStyle/>
          <a:p>
            <a:r>
              <a:rPr kumimoji="1" lang="ja-JP" altLang="en-US" dirty="0" smtClean="0"/>
              <a:t>想定したシチュエーション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330" y="1023375"/>
            <a:ext cx="868699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実スケール装置で製造されたターゲット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パイロットスケールで製造されたサポート用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72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の状況において、新たな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64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サンプルを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正確に推定できるか？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？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991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2" y="973284"/>
            <a:ext cx="2869787" cy="288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155" y="973284"/>
            <a:ext cx="2869787" cy="2880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488" y="973284"/>
            <a:ext cx="2869787" cy="2880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0488" y="3892097"/>
            <a:ext cx="2869787" cy="2880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9155" y="3892097"/>
            <a:ext cx="2869787" cy="2880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22" y="3892097"/>
            <a:ext cx="2869787" cy="288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394934" cy="590931"/>
          </a:xfrm>
        </p:spPr>
        <p:txBody>
          <a:bodyPr/>
          <a:lstStyle/>
          <a:p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6150" y="1117404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07773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0.512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570309" y="1117404"/>
            <a:ext cx="1199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54470" y="2852207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-0.1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552789" y="111740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542302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0.819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52789" y="4027380"/>
            <a:ext cx="1314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42302" y="5762183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-0.1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70309" y="4027380"/>
            <a:ext cx="1268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54470" y="5762183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96150" y="4027380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07773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0.005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405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812536" cy="590931"/>
          </a:xfrm>
        </p:spPr>
        <p:txBody>
          <a:bodyPr/>
          <a:lstStyle/>
          <a:p>
            <a:r>
              <a:rPr kumimoji="1" lang="ja-JP" altLang="en-US" dirty="0" smtClean="0"/>
              <a:t>想定したシチュエーション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330" y="1023375"/>
            <a:ext cx="9207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実スケール装置で製造されたターゲット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パイロットスケールで製造されたサポート用</a:t>
            </a:r>
            <a:r>
              <a:rPr lang="en-US" altLang="ja-JP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データセット </a:t>
            </a:r>
            <a:r>
              <a:rPr lang="en-US" altLang="ja-JP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72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ラボスケール</a:t>
            </a:r>
            <a:r>
              <a:rPr lang="ja-JP" altLang="en-US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で製造された</a:t>
            </a:r>
            <a:r>
              <a:rPr lang="ja-JP" altLang="en-US" sz="2400" dirty="0" smtClean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サポート用</a:t>
            </a:r>
            <a:r>
              <a:rPr lang="en-US" altLang="ja-JP" sz="2400" dirty="0" smtClean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データセット </a:t>
            </a:r>
            <a:r>
              <a:rPr lang="en-US" altLang="ja-JP" sz="2400" dirty="0" smtClean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89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の状況において、新たな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64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サンプルを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正確に推定できるか？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？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93584" y="3772002"/>
            <a:ext cx="376518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98727" y="3772002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3584" y="5948712"/>
            <a:ext cx="376518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98728" y="5948712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74169" y="3772002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26559" y="3772002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26559" y="5948712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74169" y="5948712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93584" y="4860357"/>
            <a:ext cx="376518" cy="104502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98727" y="4860357"/>
            <a:ext cx="1277445" cy="104502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74169" y="4860357"/>
            <a:ext cx="1277445" cy="104502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26559" y="4860357"/>
            <a:ext cx="1277445" cy="104502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778949" y="3772002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778948" y="4860357"/>
            <a:ext cx="1277445" cy="104502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78949" y="5948712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88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5" y="1020989"/>
            <a:ext cx="2869787" cy="288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844" y="1020989"/>
            <a:ext cx="2869787" cy="2880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182" y="1020989"/>
            <a:ext cx="2982128" cy="2880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1353" y="3939494"/>
            <a:ext cx="2869787" cy="2880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4929" y="3939494"/>
            <a:ext cx="2869787" cy="2880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05" y="3939494"/>
            <a:ext cx="2869787" cy="288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394934" cy="590931"/>
          </a:xfrm>
        </p:spPr>
        <p:txBody>
          <a:bodyPr/>
          <a:lstStyle/>
          <a:p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6150" y="1117404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07773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0.533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570309" y="1117404"/>
            <a:ext cx="1199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54470" y="2852207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-0.1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552789" y="111740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BD-PLS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542302" y="2852207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0.760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52789" y="4027380"/>
            <a:ext cx="1314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BD-GPR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42302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0.816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70309" y="4027380"/>
            <a:ext cx="1268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OT-GPR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54470" y="5762183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96150" y="4027380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TL-GPR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07773" y="5762183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: 0.762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133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654620" cy="590931"/>
          </a:xfrm>
        </p:spPr>
        <p:txBody>
          <a:bodyPr/>
          <a:lstStyle/>
          <a:p>
            <a:r>
              <a:rPr kumimoji="1" lang="ja-JP" altLang="en-US" dirty="0" smtClean="0"/>
              <a:t>考えごと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332457" cy="4978799"/>
          </a:xfrm>
        </p:spPr>
        <p:txBody>
          <a:bodyPr/>
          <a:lstStyle/>
          <a:p>
            <a:r>
              <a:rPr kumimoji="1" lang="ja-JP" altLang="en-US" dirty="0" smtClean="0"/>
              <a:t>転移学習のときのハイパーパラメータの決定をどうするか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いつも通りクロスバリデーションでよい？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ターゲット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データセット</a:t>
            </a:r>
            <a:r>
              <a:rPr kumimoji="1" lang="ja-JP" altLang="en-US" dirty="0" smtClean="0"/>
              <a:t>をよく推定できるように決める？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オーバーフィット</a:t>
            </a:r>
            <a:r>
              <a:rPr lang="ja-JP" altLang="en-US" dirty="0"/>
              <a:t>しそう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サポート用のサンプルがあるから問題ない？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スペクトル解析においては波長選択をしたほうがよさそう</a:t>
            </a:r>
            <a:endParaRPr kumimoji="1" lang="en-US" altLang="ja-JP" dirty="0" smtClean="0"/>
          </a:p>
          <a:p>
            <a:r>
              <a:rPr lang="ja-JP" altLang="en-US" dirty="0"/>
              <a:t>評価</a:t>
            </a:r>
            <a:r>
              <a:rPr kumimoji="1" lang="ja-JP" altLang="en-US" dirty="0" smtClean="0"/>
              <a:t>関数をどうするか？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クロスバリデーション後の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 </a:t>
            </a:r>
            <a:r>
              <a:rPr lang="ja-JP" altLang="en-US" dirty="0" smtClean="0"/>
              <a:t>？</a:t>
            </a:r>
            <a:endParaRPr lang="en-US" altLang="ja-JP" baseline="30000" dirty="0" smtClean="0"/>
          </a:p>
          <a:p>
            <a:pPr lvl="1"/>
            <a:r>
              <a:rPr lang="ja-JP" altLang="en-US" dirty="0" smtClean="0"/>
              <a:t>ターゲット</a:t>
            </a:r>
            <a:r>
              <a:rPr lang="ja-JP" altLang="en-US" dirty="0"/>
              <a:t>の</a:t>
            </a:r>
            <a:r>
              <a:rPr lang="ja-JP" altLang="en-US" dirty="0" smtClean="0"/>
              <a:t>データセットにおける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？</a:t>
            </a:r>
            <a:endParaRPr lang="en-US" altLang="ja-JP" dirty="0"/>
          </a:p>
          <a:p>
            <a:pPr lvl="2"/>
            <a:r>
              <a:rPr lang="ja-JP" altLang="en-US" dirty="0"/>
              <a:t>オーバーフィットしそう？</a:t>
            </a:r>
            <a:endParaRPr lang="en-US" altLang="ja-JP" dirty="0"/>
          </a:p>
          <a:p>
            <a:pPr lvl="2"/>
            <a:r>
              <a:rPr lang="ja-JP" altLang="en-US" dirty="0"/>
              <a:t>サポート用のサンプルがあるから問題ない</a:t>
            </a:r>
            <a:r>
              <a:rPr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82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どんなときに転移学習が有効か？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566769" cy="4389920"/>
          </a:xfrm>
        </p:spPr>
        <p:txBody>
          <a:bodyPr/>
          <a:lstStyle/>
          <a:p>
            <a:r>
              <a:rPr lang="ja-JP" altLang="en-US" dirty="0"/>
              <a:t>あるデータセット</a:t>
            </a:r>
            <a:r>
              <a:rPr lang="ja-JP" altLang="en-US" dirty="0" smtClean="0"/>
              <a:t>を用いて、</a:t>
            </a:r>
            <a:r>
              <a:rPr lang="ja-JP" altLang="en-US" dirty="0"/>
              <a:t>回帰モデル・クラス分類モデル </a:t>
            </a:r>
            <a:r>
              <a:rPr lang="en-US" altLang="ja-JP" dirty="0"/>
              <a:t>y=f(x) 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構築し、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の値から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の値を推定したい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しかし、</a:t>
            </a:r>
            <a:r>
              <a:rPr lang="ja-JP" altLang="en-US" dirty="0" smtClean="0"/>
              <a:t>そのデータセットの</a:t>
            </a:r>
            <a:r>
              <a:rPr lang="ja-JP" altLang="en-US" dirty="0" smtClean="0">
                <a:solidFill>
                  <a:srgbClr val="FF0000"/>
                </a:solidFill>
              </a:rPr>
              <a:t>サンプル数が小</a:t>
            </a:r>
            <a:r>
              <a:rPr lang="ja-JP" altLang="en-US" dirty="0" smtClean="0"/>
              <a:t>さく、適切なモデルが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得られるか心配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そのデータセットのサンプルと、</a:t>
            </a:r>
            <a:r>
              <a:rPr lang="ja-JP" altLang="en-US" dirty="0" smtClean="0">
                <a:solidFill>
                  <a:srgbClr val="0000FF"/>
                </a:solidFill>
              </a:rPr>
              <a:t>全く同じ環境で得られたというわけでは</a:t>
            </a:r>
            <a:r>
              <a:rPr lang="en-US" altLang="ja-JP" dirty="0" smtClean="0">
                <a:solidFill>
                  <a:srgbClr val="0000FF"/>
                </a:solidFill>
              </a:rPr>
              <a:t/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ja-JP" altLang="en-US" dirty="0" smtClean="0">
                <a:solidFill>
                  <a:srgbClr val="0000FF"/>
                </a:solidFill>
              </a:rPr>
              <a:t>ないが、似た環境で得られたある程度サンプル数のあるデータセット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あり、</a:t>
            </a:r>
            <a:r>
              <a:rPr lang="en-US" altLang="ja-JP" dirty="0" smtClean="0"/>
              <a:t>2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データセットで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の種類や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の変数が同じ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) y </a:t>
            </a:r>
            <a:r>
              <a:rPr kumimoji="1" lang="ja-JP" altLang="en-US" dirty="0" smtClean="0"/>
              <a:t>や 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を測定した装置が異なるデータセット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実スケールのデータセットとパイロットスケールのデータセット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229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544834" cy="590931"/>
          </a:xfrm>
        </p:spPr>
        <p:txBody>
          <a:bodyPr/>
          <a:lstStyle/>
          <a:p>
            <a:r>
              <a:rPr kumimoji="1" lang="ja-JP" altLang="en-US" dirty="0" smtClean="0"/>
              <a:t>何を </a:t>
            </a:r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転移</a:t>
            </a:r>
            <a:r>
              <a:rPr kumimoji="1" lang="en-US" altLang="ja-JP" dirty="0" smtClean="0"/>
              <a:t>” </a:t>
            </a:r>
            <a:r>
              <a:rPr kumimoji="1" lang="ja-JP" altLang="en-US" dirty="0" smtClean="0"/>
              <a:t>させるか？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414209" cy="2267287"/>
          </a:xfrm>
        </p:spPr>
        <p:txBody>
          <a:bodyPr/>
          <a:lstStyle/>
          <a:p>
            <a:r>
              <a:rPr kumimoji="1" lang="ja-JP" altLang="en-US" dirty="0" smtClean="0"/>
              <a:t>ある程度の数があるサンプルを転移させる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ある程度の数がある</a:t>
            </a:r>
            <a:r>
              <a:rPr lang="ja-JP" altLang="en-US" dirty="0" smtClean="0"/>
              <a:t>サンプルで</a:t>
            </a:r>
            <a:r>
              <a:rPr kumimoji="1" lang="ja-JP" altLang="en-US" dirty="0" smtClean="0"/>
              <a:t>学習したモデルを転移させる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kumimoji="1" lang="ja-JP" altLang="en-US" dirty="0" smtClean="0"/>
              <a:t>サンプルを転移させる方法に着目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72459" y="6110789"/>
            <a:ext cx="7971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  <a:hlinkClick r:id="rId2"/>
              </a:rPr>
              <a:t>http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  <a:hlinkClick r:id="rId2"/>
              </a:rPr>
              <a:t>://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  <a:hlinkClick r:id="rId2"/>
              </a:rPr>
              <a:t>www.kamishima.net/archive/2009-tr-jsai_dmsm1-PR.pdf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77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967246" cy="590931"/>
          </a:xfrm>
        </p:spPr>
        <p:txBody>
          <a:bodyPr/>
          <a:lstStyle/>
          <a:p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種類のデータセットを有効に活用しよう！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1428" y="1094408"/>
            <a:ext cx="4852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サンプル数 </a:t>
            </a: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小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34411" y="2263765"/>
            <a:ext cx="376518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69216" y="2263765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1428" y="4110309"/>
            <a:ext cx="5020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サポート用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サンプル数 </a:t>
            </a:r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大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34411" y="5163835"/>
            <a:ext cx="376518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069216" y="5163835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102687" y="2212007"/>
            <a:ext cx="1149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102687" y="5455516"/>
            <a:ext cx="1149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307829" y="460049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変数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307829" y="170042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変数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2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887329" cy="590931"/>
          </a:xfrm>
        </p:spPr>
        <p:txBody>
          <a:bodyPr/>
          <a:lstStyle/>
          <a:p>
            <a:r>
              <a:rPr kumimoji="1" lang="ja-JP" altLang="en-US" dirty="0" smtClean="0"/>
              <a:t>一般的な解析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1428" y="5380396"/>
            <a:ext cx="531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モデル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に、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の値を入力して、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の値を推定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6690" y="2045535"/>
            <a:ext cx="376518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91833" y="2045535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86690" y="3200620"/>
            <a:ext cx="376518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91834" y="3200620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1428" y="1094408"/>
            <a:ext cx="56348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2 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つの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データセットをサンプル方向につなげて、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1428" y="4395416"/>
            <a:ext cx="6777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回帰分析手法・クラス分類手法でモデル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= f(x)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構築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9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 smtClean="0"/>
              <a:t>転移学習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86690" y="1815015"/>
            <a:ext cx="376518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91833" y="1815015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6690" y="2970100"/>
            <a:ext cx="376518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91834" y="2970100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0800" y="1094408"/>
            <a:ext cx="250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2 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つの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データセットを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67275" y="1815015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19665" y="1815015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19665" y="2970100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467275" y="2970100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0800" y="4375490"/>
            <a:ext cx="92127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上のように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つなげて、回帰分析手法・クラス分類手法でモデル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y = f(x)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構築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6201015" y="1951745"/>
            <a:ext cx="568619" cy="1921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769634" y="1682180"/>
            <a:ext cx="2114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すべて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0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の行列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141694" y="3438307"/>
            <a:ext cx="677971" cy="4031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819665" y="3571885"/>
            <a:ext cx="2114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すべて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0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の行列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0800" y="5380396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モデル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に、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90754" y="5438538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18585" y="5438538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66195" y="5438538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46070" y="6147668"/>
            <a:ext cx="3108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入力して、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の値を推定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611595" y="5380395"/>
            <a:ext cx="2858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の形式にした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の値を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17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682692" cy="590931"/>
          </a:xfrm>
        </p:spPr>
        <p:txBody>
          <a:bodyPr/>
          <a:lstStyle/>
          <a:p>
            <a:r>
              <a:rPr kumimoji="1" lang="ja-JP" altLang="en-US" dirty="0" smtClean="0"/>
              <a:t>転移学習で期待すること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70574" y="1336374"/>
            <a:ext cx="376518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75717" y="1336374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70574" y="2491459"/>
            <a:ext cx="376518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75718" y="2491459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51159" y="1336374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03549" y="1336374"/>
            <a:ext cx="1277445" cy="104502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03549" y="2491459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51159" y="2491459"/>
            <a:ext cx="1277444" cy="3581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右中かっこ 12"/>
          <p:cNvSpPr/>
          <p:nvPr/>
        </p:nvSpPr>
        <p:spPr>
          <a:xfrm rot="5400000">
            <a:off x="3460758" y="2474625"/>
            <a:ext cx="307361" cy="1277445"/>
          </a:xfrm>
          <a:prstGeom prst="rightBrace">
            <a:avLst>
              <a:gd name="adj1" fmla="val 4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5400000">
            <a:off x="5512394" y="1798430"/>
            <a:ext cx="307361" cy="2629835"/>
          </a:xfrm>
          <a:prstGeom prst="rightBrace">
            <a:avLst>
              <a:gd name="adj1" fmla="val 4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endCxn id="16" idx="0"/>
          </p:cNvCxnSpPr>
          <p:nvPr/>
        </p:nvCxnSpPr>
        <p:spPr>
          <a:xfrm flipH="1">
            <a:off x="2290972" y="3377085"/>
            <a:ext cx="1322638" cy="5946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44152" y="3971705"/>
            <a:ext cx="3693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2 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つの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データセットで共通する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との間の関係を学習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50942" y="3971705"/>
            <a:ext cx="3385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2 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つの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データセットで異なる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との間の関係を学習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0"/>
          </p:cNvCxnSpPr>
          <p:nvPr/>
        </p:nvCxnSpPr>
        <p:spPr>
          <a:xfrm>
            <a:off x="5628603" y="3377085"/>
            <a:ext cx="615271" cy="5946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44152" y="5530181"/>
            <a:ext cx="83776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サポート用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のデータセットも活用することで、共通する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関係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を学習することで、異なる関係だけなら</a:t>
            </a: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データセットの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少ないサンプルでも学習できるか！？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23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577442" cy="590931"/>
          </a:xfrm>
        </p:spPr>
        <p:txBody>
          <a:bodyPr/>
          <a:lstStyle/>
          <a:p>
            <a:r>
              <a:rPr kumimoji="1" lang="ja-JP" altLang="en-US" dirty="0" smtClean="0"/>
              <a:t>数値シミュレーションデータで確認！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330" y="1023375"/>
            <a:ext cx="658064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サポート用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のデータセット </a:t>
            </a:r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100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の状況において、新たな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ターゲット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サンプルを</a:t>
            </a:r>
            <a:b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正確に推定できるか？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？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70330" y="3292984"/>
            <a:ext cx="9042860" cy="3264483"/>
          </a:xfrm>
        </p:spPr>
        <p:txBody>
          <a:bodyPr/>
          <a:lstStyle/>
          <a:p>
            <a:r>
              <a:rPr kumimoji="1" lang="ja-JP" altLang="en-US" dirty="0" smtClean="0"/>
              <a:t>ケース</a:t>
            </a:r>
            <a:r>
              <a:rPr kumimoji="1" lang="en-US" altLang="ja-JP" dirty="0" smtClean="0"/>
              <a:t>1: x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y </a:t>
            </a:r>
            <a:r>
              <a:rPr kumimoji="1" lang="ja-JP" altLang="en-US" dirty="0" smtClean="0"/>
              <a:t>の間の傾きが、ターゲット・サポート用のデータセットで変化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ターゲット</a:t>
            </a:r>
            <a:r>
              <a:rPr lang="en-US" altLang="ja-JP" dirty="0" smtClean="0"/>
              <a:t>: y = 2x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+ </a:t>
            </a:r>
            <a:r>
              <a:rPr lang="en-US" altLang="ja-JP" dirty="0" smtClean="0">
                <a:solidFill>
                  <a:srgbClr val="FF0000"/>
                </a:solidFill>
              </a:rPr>
              <a:t>4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+ 1</a:t>
            </a:r>
          </a:p>
          <a:p>
            <a:pPr lvl="1"/>
            <a:r>
              <a:rPr lang="ja-JP" altLang="en-US" dirty="0" smtClean="0">
                <a:solidFill>
                  <a:srgbClr val="0000FF"/>
                </a:solidFill>
              </a:rPr>
              <a:t>サポート用</a:t>
            </a:r>
            <a:r>
              <a:rPr lang="en-US" altLang="ja-JP" dirty="0" smtClean="0"/>
              <a:t>: </a:t>
            </a:r>
            <a:r>
              <a:rPr lang="en-US" altLang="ja-JP" dirty="0"/>
              <a:t>y = 2x</a:t>
            </a:r>
            <a:r>
              <a:rPr lang="en-US" altLang="ja-JP" baseline="-25000" dirty="0"/>
              <a:t>1</a:t>
            </a:r>
            <a:r>
              <a:rPr lang="en-US" altLang="ja-JP" dirty="0"/>
              <a:t> + </a:t>
            </a:r>
            <a:r>
              <a:rPr lang="en-US" altLang="ja-JP" dirty="0" smtClean="0">
                <a:solidFill>
                  <a:srgbClr val="0000FF"/>
                </a:solidFill>
              </a:rPr>
              <a:t>3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</a:t>
            </a:r>
            <a:r>
              <a:rPr lang="en-US" altLang="ja-JP" dirty="0"/>
              <a:t>+ 1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ケース</a:t>
            </a:r>
            <a:r>
              <a:rPr lang="en-US" altLang="ja-JP" dirty="0" smtClean="0"/>
              <a:t>2: </a:t>
            </a:r>
            <a:r>
              <a:rPr lang="ja-JP" altLang="en-US" dirty="0" smtClean="0"/>
              <a:t>定数項 </a:t>
            </a:r>
            <a:r>
              <a:rPr lang="en-US" altLang="ja-JP" dirty="0" smtClean="0"/>
              <a:t>(y</a:t>
            </a:r>
            <a:r>
              <a:rPr lang="ja-JP" altLang="en-US" dirty="0" smtClean="0"/>
              <a:t>切片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が</a:t>
            </a:r>
            <a:r>
              <a:rPr lang="ja-JP" altLang="en-US" dirty="0"/>
              <a:t>、ターゲット・サポート用のデータセットで</a:t>
            </a:r>
            <a:r>
              <a:rPr lang="ja-JP" altLang="en-US" dirty="0" smtClean="0"/>
              <a:t>変化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   [x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は非線形</a:t>
            </a:r>
            <a:r>
              <a:rPr lang="en-US" altLang="ja-JP" dirty="0" smtClean="0"/>
              <a:t>]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ターゲット</a:t>
            </a:r>
            <a:r>
              <a:rPr lang="en-US" altLang="ja-JP" dirty="0"/>
              <a:t>: y = </a:t>
            </a:r>
            <a:r>
              <a:rPr lang="en-US" altLang="ja-JP" dirty="0" smtClean="0"/>
              <a:t>2(x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−2)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+ 3x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+ 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>
                <a:solidFill>
                  <a:srgbClr val="0000FF"/>
                </a:solidFill>
              </a:rPr>
              <a:t>サポート用</a:t>
            </a:r>
            <a:r>
              <a:rPr lang="en-US" altLang="ja-JP" dirty="0"/>
              <a:t>: y = 2(x</a:t>
            </a:r>
            <a:r>
              <a:rPr lang="en-US" altLang="ja-JP" baseline="-25000" dirty="0"/>
              <a:t>1</a:t>
            </a:r>
            <a:r>
              <a:rPr lang="en-US" altLang="ja-JP" dirty="0"/>
              <a:t>−</a:t>
            </a:r>
            <a:r>
              <a:rPr lang="en-US" altLang="ja-JP" dirty="0" smtClean="0"/>
              <a:t>2)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</a:t>
            </a:r>
            <a:r>
              <a:rPr lang="en-US" altLang="ja-JP" dirty="0"/>
              <a:t>+ </a:t>
            </a:r>
            <a:r>
              <a:rPr lang="en-US" altLang="ja-JP" dirty="0" smtClean="0"/>
              <a:t>3x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+ </a:t>
            </a:r>
            <a:r>
              <a:rPr lang="en-US" altLang="ja-JP" dirty="0" smtClean="0">
                <a:solidFill>
                  <a:srgbClr val="0000FF"/>
                </a:solidFill>
              </a:rPr>
              <a:t>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0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727029" cy="590931"/>
          </a:xfrm>
        </p:spPr>
        <p:txBody>
          <a:bodyPr/>
          <a:lstStyle/>
          <a:p>
            <a:r>
              <a:rPr kumimoji="1" lang="ja-JP" altLang="en-US" dirty="0" smtClean="0"/>
              <a:t>比較した手法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555675" cy="234320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TL: Transfer Learning, </a:t>
            </a:r>
            <a:r>
              <a:rPr kumimoji="1" lang="ja-JP" altLang="en-US" dirty="0" smtClean="0"/>
              <a:t>転移学習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OT: Only Target dataset, </a:t>
            </a:r>
            <a:r>
              <a:rPr lang="ja-JP" altLang="en-US" dirty="0" smtClean="0"/>
              <a:t>ターゲットのデータセット </a:t>
            </a:r>
            <a:r>
              <a:rPr lang="en-US" altLang="ja-JP" dirty="0" smtClean="0"/>
              <a:t>(3 </a:t>
            </a:r>
            <a:r>
              <a:rPr lang="ja-JP" altLang="en-US" dirty="0" smtClean="0"/>
              <a:t>サンプル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</a:t>
            </a:r>
            <a:r>
              <a:rPr lang="ja-JP" altLang="en-US" dirty="0" smtClean="0"/>
              <a:t>使用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BD: Both target and supporting Dataset, </a:t>
            </a:r>
            <a:r>
              <a:rPr kumimoji="1" lang="ja-JP" altLang="en-US" dirty="0" smtClean="0"/>
              <a:t>ターゲットのデータセット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(3 </a:t>
            </a:r>
            <a:r>
              <a:rPr kumimoji="1" lang="ja-JP" altLang="en-US" dirty="0" smtClean="0"/>
              <a:t>サンプル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とサポート用のデータセット </a:t>
            </a:r>
            <a:r>
              <a:rPr kumimoji="1" lang="en-US" altLang="ja-JP" dirty="0" smtClean="0"/>
              <a:t>(100 </a:t>
            </a:r>
            <a:r>
              <a:rPr kumimoji="1" lang="ja-JP" altLang="en-US" dirty="0" smtClean="0"/>
              <a:t>サンプル</a:t>
            </a:r>
            <a:r>
              <a:rPr lang="en-US" altLang="ja-JP" dirty="0"/>
              <a:t>)</a:t>
            </a:r>
            <a:r>
              <a:rPr lang="en-US" altLang="ja-JP" dirty="0" smtClean="0"/>
              <a:t> </a:t>
            </a:r>
            <a:r>
              <a:rPr lang="ja-JP" altLang="en-US" dirty="0" smtClean="0"/>
              <a:t>使用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[p. 4 </a:t>
            </a:r>
            <a:r>
              <a:rPr lang="ja-JP" altLang="en-US" dirty="0" smtClean="0"/>
              <a:t>の方法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1428" y="3999982"/>
            <a:ext cx="784381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回帰分析手法は、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Partial Least Squares (PLS)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Gaussian Process Regression (GPR)</a:t>
            </a:r>
          </a:p>
          <a:p>
            <a:pPr algn="l" eaLnBrk="1" hangingPunct="1"/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詳しくはこちら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  <a:hlinkClick r:id="rId2"/>
              </a:rPr>
              <a:t>https://datachemeng.com/summarydataanalysis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  <a:hlinkClick r:id="rId2"/>
              </a:rPr>
              <a:t>/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12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28403</TotalTime>
  <Words>726</Words>
  <Application>Microsoft Office PowerPoint</Application>
  <PresentationFormat>画面に合わせる (4:3)</PresentationFormat>
  <Paragraphs>205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Meiryo UI</vt:lpstr>
      <vt:lpstr>ＭＳ Ｐゴシック</vt:lpstr>
      <vt:lpstr>メイリオ</vt:lpstr>
      <vt:lpstr>Arial</vt:lpstr>
      <vt:lpstr>Calibri</vt:lpstr>
      <vt:lpstr>Times</vt:lpstr>
      <vt:lpstr>Times New Roman</vt:lpstr>
      <vt:lpstr>Wingdings</vt:lpstr>
      <vt:lpstr>Office テーマ</vt:lpstr>
      <vt:lpstr>転移学習 Transfer learning</vt:lpstr>
      <vt:lpstr>どんなときに転移学習が有効か？</vt:lpstr>
      <vt:lpstr>何を “転移” させるか？</vt:lpstr>
      <vt:lpstr>2 種類のデータセットを有効に活用しよう！</vt:lpstr>
      <vt:lpstr>一般的な解析</vt:lpstr>
      <vt:lpstr>転移学習</vt:lpstr>
      <vt:lpstr>転移学習で期待すること</vt:lpstr>
      <vt:lpstr>数値シミュレーションデータで確認！</vt:lpstr>
      <vt:lpstr>比較した手法</vt:lpstr>
      <vt:lpstr>ケース1</vt:lpstr>
      <vt:lpstr>ケース2</vt:lpstr>
      <vt:lpstr>実際のデータセットで検証</vt:lpstr>
      <vt:lpstr>想定したシチュエーション1</vt:lpstr>
      <vt:lpstr>結果1</vt:lpstr>
      <vt:lpstr>想定したシチュエーション2</vt:lpstr>
      <vt:lpstr>結果2</vt:lpstr>
      <vt:lpstr>考えごと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958</cp:revision>
  <cp:lastPrinted>2019-07-27T23:13:12Z</cp:lastPrinted>
  <dcterms:created xsi:type="dcterms:W3CDTF">2017-03-17T08:34:14Z</dcterms:created>
  <dcterms:modified xsi:type="dcterms:W3CDTF">2019-07-27T23:19:45Z</dcterms:modified>
</cp:coreProperties>
</file>